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3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40.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442.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Lst>
  <p:sldSz cy="5143500" cx="9144000"/>
  <p:notesSz cx="6858000" cy="9144000"/>
  <p:embeddedFontLst>
    <p:embeddedFont>
      <p:font typeface="Raleway"/>
      <p:regular r:id="rId449"/>
      <p:bold r:id="rId450"/>
      <p:italic r:id="rId451"/>
      <p:boldItalic r:id="rId452"/>
    </p:embeddedFont>
    <p:embeddedFont>
      <p:font typeface="Roboto"/>
      <p:regular r:id="rId453"/>
      <p:bold r:id="rId454"/>
      <p:italic r:id="rId455"/>
      <p:boldItalic r:id="rId456"/>
    </p:embeddedFont>
    <p:embeddedFont>
      <p:font typeface="Lato"/>
      <p:regular r:id="rId457"/>
      <p:bold r:id="rId458"/>
      <p:italic r:id="rId459"/>
      <p:boldItalic r:id="rId4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456"/>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460" Type="http://schemas.openxmlformats.org/officeDocument/2006/relationships/font" Target="fonts/Lato-boldItalic.fntdata"/><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font" Target="fonts/Lato-italic.fntdata"/><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font" Target="fonts/Lato-bold.fntdata"/><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font" Target="fonts/Lato-regular.fntdata"/><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font" Target="fonts/Roboto-boldItalic.fntdata"/><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font" Target="fonts/Raleway-italic.fntdata"/><Relationship Id="rId450" Type="http://schemas.openxmlformats.org/officeDocument/2006/relationships/font" Target="fonts/Raleway-bold.fntdata"/><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font" Target="fonts/Roboto-italic.fntdata"/><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font" Target="fonts/Roboto-bold.fntdata"/><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font" Target="fonts/Roboto-regular.fntdata"/><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font" Target="fonts/Raleway-boldItalic.fntdata"/><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426" Type="http://schemas.openxmlformats.org/officeDocument/2006/relationships/slide" Target="slides/slide420.xml"/><Relationship Id="rId304" Type="http://schemas.openxmlformats.org/officeDocument/2006/relationships/slide" Target="slides/slide298.xml"/><Relationship Id="rId425" Type="http://schemas.openxmlformats.org/officeDocument/2006/relationships/slide" Target="slides/slide419.xml"/><Relationship Id="rId303" Type="http://schemas.openxmlformats.org/officeDocument/2006/relationships/slide" Target="slides/slide297.xml"/><Relationship Id="rId424" Type="http://schemas.openxmlformats.org/officeDocument/2006/relationships/slide" Target="slides/slide418.xml"/><Relationship Id="rId302" Type="http://schemas.openxmlformats.org/officeDocument/2006/relationships/slide" Target="slides/slide296.xml"/><Relationship Id="rId423" Type="http://schemas.openxmlformats.org/officeDocument/2006/relationships/slide" Target="slides/slide417.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306" Type="http://schemas.openxmlformats.org/officeDocument/2006/relationships/slide" Target="slides/slide300.xml"/><Relationship Id="rId427" Type="http://schemas.openxmlformats.org/officeDocument/2006/relationships/slide" Target="slides/slide421.xml"/><Relationship Id="rId301" Type="http://schemas.openxmlformats.org/officeDocument/2006/relationships/slide" Target="slides/slide295.xml"/><Relationship Id="rId422" Type="http://schemas.openxmlformats.org/officeDocument/2006/relationships/slide" Target="slides/slide416.xml"/><Relationship Id="rId300" Type="http://schemas.openxmlformats.org/officeDocument/2006/relationships/slide" Target="slides/slide294.xml"/><Relationship Id="rId421" Type="http://schemas.openxmlformats.org/officeDocument/2006/relationships/slide" Target="slides/slide415.xml"/><Relationship Id="rId420" Type="http://schemas.openxmlformats.org/officeDocument/2006/relationships/slide" Target="slides/slide414.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411" Type="http://schemas.openxmlformats.org/officeDocument/2006/relationships/slide" Target="slides/slide405.xml"/><Relationship Id="rId410" Type="http://schemas.openxmlformats.org/officeDocument/2006/relationships/slide" Target="slides/slide404.xml"/><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font" Target="fonts/Raleway-regular.fntdata"/><Relationship Id="rId440" Type="http://schemas.openxmlformats.org/officeDocument/2006/relationships/slide" Target="slides/slide43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320" Type="http://schemas.openxmlformats.org/officeDocument/2006/relationships/slide" Target="slides/slide314.xml"/><Relationship Id="rId441" Type="http://schemas.openxmlformats.org/officeDocument/2006/relationships/slide" Target="slides/slide435.xml"/><Relationship Id="rId316" Type="http://schemas.openxmlformats.org/officeDocument/2006/relationships/slide" Target="slides/slide310.xml"/><Relationship Id="rId437" Type="http://schemas.openxmlformats.org/officeDocument/2006/relationships/slide" Target="slides/slide431.xml"/><Relationship Id="rId315" Type="http://schemas.openxmlformats.org/officeDocument/2006/relationships/slide" Target="slides/slide309.xml"/><Relationship Id="rId436" Type="http://schemas.openxmlformats.org/officeDocument/2006/relationships/slide" Target="slides/slide430.xml"/><Relationship Id="rId314" Type="http://schemas.openxmlformats.org/officeDocument/2006/relationships/slide" Target="slides/slide308.xml"/><Relationship Id="rId435" Type="http://schemas.openxmlformats.org/officeDocument/2006/relationships/slide" Target="slides/slide429.xml"/><Relationship Id="rId313" Type="http://schemas.openxmlformats.org/officeDocument/2006/relationships/slide" Target="slides/slide307.xml"/><Relationship Id="rId434" Type="http://schemas.openxmlformats.org/officeDocument/2006/relationships/slide" Target="slides/slide428.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312" Type="http://schemas.openxmlformats.org/officeDocument/2006/relationships/slide" Target="slides/slide306.xml"/><Relationship Id="rId433" Type="http://schemas.openxmlformats.org/officeDocument/2006/relationships/slide" Target="slides/slide427.xml"/><Relationship Id="rId311" Type="http://schemas.openxmlformats.org/officeDocument/2006/relationships/slide" Target="slides/slide305.xml"/><Relationship Id="rId432" Type="http://schemas.openxmlformats.org/officeDocument/2006/relationships/slide" Target="slides/slide426.xml"/><Relationship Id="rId310" Type="http://schemas.openxmlformats.org/officeDocument/2006/relationships/slide" Target="slides/slide304.xml"/><Relationship Id="rId431" Type="http://schemas.openxmlformats.org/officeDocument/2006/relationships/slide" Target="slides/slide425.xml"/><Relationship Id="rId430" Type="http://schemas.openxmlformats.org/officeDocument/2006/relationships/slide" Target="slides/slide4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adc2d674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adc2d674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4652480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4652480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4652480f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4652480f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99fcbbd9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99fcbbd9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99fcbbd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99fcbbd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99fcbbd9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99fcbbd9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99fcbbd9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99fcbbd9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b99fcbbd9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b99fcbbd9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ba8db545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ba8db545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b99fcbbd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b99fcbbd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b9eda10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b9eda10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adc2d674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adc2d674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99fcbbd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99fcbbd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a8db54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a8db54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a8db545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a8db545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acdee8c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acdee8c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acdee8c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acdee8c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adf1500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adf1500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acdee8c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acdee8c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bacdee8c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bacdee8c3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bacdee8c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bacdee8c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bacdee8c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bacdee8c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ba96a1c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ba96a1c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bacdee8c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bacdee8c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bba2f2b60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bba2f2b60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bacdee8c3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bacdee8c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bacdee8c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bacdee8c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a22e96d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a22e96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c28985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c28985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c2898588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c2898588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c289858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c289858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c289858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c289858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c289858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c289858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adc2d674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adc2d674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c2898588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c2898588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c2898588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c2898588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b6351b7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b6351b7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b6351b7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b6351b7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b6351b78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b6351b78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bb6351b78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bb6351b7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b6351b7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b6351b7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bb6351b78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bb6351b7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b6351b78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b6351b78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bb6351b78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bb6351b78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ba96a1cb5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ba96a1cb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bb6351b78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bb6351b78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bb6351b7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bb6351b7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bba2f2b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bba2f2b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bb6351b7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bb6351b7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bba2f2b6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bba2f2b6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bba2f2b60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bba2f2b6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bba2f2b60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bba2f2b60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bba2f2b60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bba2f2b60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bba2f2b60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bba2f2b60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bba2f2b60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bba2f2b60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ba96a1cb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ba96a1cb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ba2f2b60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ba2f2b60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ba2f2b6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ba2f2b6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ba2f2b60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ba2f2b60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ba2f2b60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ba2f2b60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bba2f2b60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bba2f2b60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bba2f2b60b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bba2f2b60b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ba2f2b60b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ba2f2b60b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bba2f2b60b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bba2f2b60b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bc8fc3a7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bc8fc3a7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bc8fc3a7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bc8fc3a7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ba96a1cb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ba96a1cb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c8fc3a70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c8fc3a70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bc8fc3a70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bc8fc3a70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bc8fc3a70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bc8fc3a70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bc8fc3a7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bc8fc3a7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c8fc3a7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c8fc3a7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ba2f2b60b_1_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ba2f2b60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ba2f2b60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ba2f2b60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bc9ac00d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bc9ac00d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bc9ac00d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bc9ac00d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bcbeed76f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bcbeed76f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ba96a1cb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ba96a1cb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cbeed76f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cbeed76f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bcbeed76f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bcbeed76f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bc9ac00d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bc9ac00d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bc9ac00d4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bc9ac00d4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c9ac00d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c9ac00d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bc9ac00d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bc9ac00d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bc9ac00d4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bc9ac00d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bc9ac00d4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bc9ac00d4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bc8fc3a70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bc8fc3a70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bcb8b913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bcb8b913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52bc73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52bc73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bcb8b913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bcb8b913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bc9ac00d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bc9ac00d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bcbeed76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bcbeed76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cbeed76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cbeed76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cbeed76f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cbeed76f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d3b279f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d3b279f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e2ce1cd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e2ce1cd9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be2ce1cd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be2ce1cd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be2ce1cd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be2ce1cd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bcbeed76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bcbeed76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ba96a1cb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ba96a1cb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bcbeed76f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bcbeed76f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bcbeed76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bcbeed76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bd3a67da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bd3a67da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be0158a1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be0158a1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bd393f5c2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bd393f5c2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bd393f5c2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bd393f5c2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d393f5c2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d393f5c2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d393f5c2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d393f5c2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d393f5c2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d393f5c2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d3a67da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d3a67da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55afbf5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55afbf5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bd3a67da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bd3a67da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bd3a67da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bd3a67da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bd3a67da0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bd3a67da0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bd3a67da0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bd3a67da0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bd3a67da0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bd3a67da0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d45bcb5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d45bcb5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bd45bcb55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bd45bcb55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bd45bcb55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bd45bcb55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bd45bcb55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bd45bcb55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d45bcb55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d45bcb55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4e6f1a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4e6f1a9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bd45bcb55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bd45bcb55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bd45bcb55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bd45bcb55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bd5fa9a98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bd5fa9a98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bd5fa9a9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bd5fa9a9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bd5fa9a9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bd5fa9a9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bd5fa9a9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bd5fa9a9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bd5fa9a9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bd5fa9a9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d5fa9a9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d5fa9a9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d5fa9a9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d5fa9a9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d5fa9a9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d5fa9a9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ba96a1cb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ba96a1cb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d5fa9a9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d5fa9a9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d5fa9a98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d5fa9a9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d5fa9a98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d5fa9a98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bd5fa9a9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bd5fa9a9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d5fa9a98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d5fa9a9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d5fa9a98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d5fa9a9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bd5fa9a98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bd5fa9a98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bd5fa9a9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bd5fa9a9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bd5fa9a98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bd5fa9a98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bd5fa9a9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bd5fa9a9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ba96a1cb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ba96a1cb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bd943fe7c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bd943fe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bda0330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bda0330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bda03308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bda03308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da033081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da03308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da03308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da03308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da03308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da03308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da03308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da03308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da033081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da033081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bdb4896c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bdb4896c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bdb4896c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bdb4896c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ba96a1cb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ba96a1cb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bda033081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bda033081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bdf816b3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bdf816b3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df816b3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df816b3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bdf816b34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bdf816b3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bdf816b3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bdf816b3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bec2f747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bec2f747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df816b34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df816b34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bec2f747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bec2f747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bec2f747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bec2f747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c017cf83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c017cf83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ba96a1cb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ba96a1cb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db4896c1a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db4896c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bdcc588b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bdcc588b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bdcc588b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bdcc588b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bdcc588b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bdcc588b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bdb4896c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bdb4896c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bdcc588b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bdcc588b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bdcc588b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bdcc588b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bdcc588b8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bdcc588b8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bdcc588b8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bdcc588b8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bdcc588b8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bdcc588b8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ba96a1cb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ba96a1cb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bdcc588b8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bdcc588b8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bdcc588b8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bdcc588b8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c017cf83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c017cf83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bf10c1784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bf10c1784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f10c1784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f10c1784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bdcc588b8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bdcc588b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bf10c1784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bf10c1784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bf10c1784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bf10c1784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bf10c1784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bf10c1784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bd5fa9a98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bd5fa9a98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ba96a1cb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ba96a1cb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bf10c1784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bf10c1784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bf10c1784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bf10c1784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bf10c1784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bf10c1784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bf10c1784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bf10c1784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bf10c1784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bf10c1784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bf10c1784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bf10c1784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bf10c1784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bf10c1784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f10c1784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f10c1784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f10c1784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f10c1784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f10c1784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f10c1784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f7bd8a51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f7bd8a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f10c17846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f10c17846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bf10c17846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bf10c17846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bf10c17846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bf10c17846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c042c6fe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c042c6fe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c042c6fe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c042c6fe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c042c6fe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c042c6fe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c042c6fe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c042c6fe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c042c6fe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c042c6fe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042c6fea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042c6fea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c0cc156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c0cc156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55afbf5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55afbf5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c0cc1566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c0cc1566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c0cc1566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c0cc1566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c042c6fea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c042c6fea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c042c6fea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c042c6fea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c042c6fea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c042c6fea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c042c6fea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c042c6fea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042c6fea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042c6fea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c042c6fea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c042c6fea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c042c6fea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c042c6fea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c042c6fea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c042c6fea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adc2d674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adc2d674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99fcbbd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99fcbbd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c042c6fea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c042c6fea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c042c6fea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c042c6fea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c09e5a8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c09e5a8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c042c6fea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c042c6fea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c09e5a821e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c09e5a82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bf4c205b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bf4c205b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bf4c205b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bf4c205b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bf4c205b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bf4c205b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bf4c205b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bf4c205b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c3fd4bc6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c3fd4bc6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75ea6e6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75ea6e6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c3fd4bc6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c3fd4bc6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c3fd4bc6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c3fd4bc6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c3fd4bc6f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c3fd4bc6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c3fd4bc6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c3fd4bc6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c3fd4bc6f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c3fd4bc6f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c3fd4bc6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c3fd4bc6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c3fd4bc6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c3fd4bc6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c3fd4bc6f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c3fd4bc6f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c3fd4bc6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c3fd4bc6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c3fd4bc6f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c3fd4bc6f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66990ce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66990ce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c3fd4bc6f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c3fd4bc6f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c3fd4bc6f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c3fd4bc6f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c4f6985e15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c4f6985e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c4f6985e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c4f6985e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c55d0b4d1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c55d0b4d1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c587429ad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c587429ad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c587429ad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c587429ad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c55d0b4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c55d0b4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c55d0b4d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c55d0b4d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c55d0b4d1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c55d0b4d1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66990ce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66990ce8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c55d0b4d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c55d0b4d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c55d0b4d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c55d0b4d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c55d0b4d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c55d0b4d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c587429a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c587429a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c587429a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c587429a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c587429ad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c587429ad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c5b0a46d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c5b0a46d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c5b0a46d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c5b0a46d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c5b0a46d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c5b0a46d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c6b09e0f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c6b09e0f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66990ce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66990ce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c6b09e0f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c6b09e0f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c6b09e0f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c6b09e0f4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c6b09e0f4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c6b09e0f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c5b0a46d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c5b0a46d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c5b0a46dc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c5b0a46dc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c5b0a46d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c5b0a46d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c5b0a46d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c5b0a46d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c5b0a46dc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c5b0a46dc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c4680aa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c4680aa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c4680aa7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c4680aa7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66990ce8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66990ce8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c4680aa7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c4680aa7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c4680aa7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c4680aa7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c4680aa7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c4680aa7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c4680aa79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c4680aa79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c4680aa7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c4680aa7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c4680aa79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c4680aa79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bcbeed76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bcbeed76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bba2f2b60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bba2f2b60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bba2f2b60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bba2f2b60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bba2f2b60b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bba2f2b60b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63ec43f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63ec43f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bba2f2b60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bba2f2b60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bba2f2b60b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bba2f2b60b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bba2f2b60b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bba2f2b60b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c4680aa7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c4680aa7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c75705741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c7570574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c7570574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c7570574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c76b9b16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c76b9b16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c76b9b16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c76b9b16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c76b9b16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c76b9b16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c76b9b16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c76b9b16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6f8aac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6f8aac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c76b9b16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c76b9b16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c76b9b160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c76b9b160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c76b9b160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c76b9b160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c76b9b16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c76b9b16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c76b9b16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c76b9b16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c76b9b160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c76b9b16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c80b1ef1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c80b1ef1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c80b1ef1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c80b1ef1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c822d9f3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c822d9f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c85758d9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c85758d9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6f8aac6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6f8aac6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c822d9f3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c822d9f3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c36ed8e0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c36ed8e0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c85758d9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c85758d9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c85758d9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c85758d9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c85758d97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c85758d97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c85758d97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c85758d9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c85758d97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c85758d97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c85758d97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c85758d97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c85758d97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c85758d97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c85758d97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c85758d97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75ea6e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75ea6e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c88c05f0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c88c05f0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c88c05f04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c88c05f04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c88c05f0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c88c05f0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c88c05f0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c88c05f0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c88c05f0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c88c05f0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c88c05f04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c88c05f0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c88c05f04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c88c05f04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c88c05f0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c88c05f0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c88c05f0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c88c05f0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c88c05f04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c88c05f04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adc2d674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adc2d674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77b0c93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77b0c93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c88c05f04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c88c05f04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c88c05f04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c88c05f04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c37c0b1a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c37c0b1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c37c0b1a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c37c0b1a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c37c0b1a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c37c0b1a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c37c0b1a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c37c0b1a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c9bed6fd7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c9bed6fd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c9bed6fd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c9bed6fd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c9bed6fd7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c9bed6fd7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c9bed6fd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c9bed6fd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77b0c93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77b0c93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c9bed6fd7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c9bed6fd7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c9bed6fd7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c9bed6fd7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c9bed6fd7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c9bed6fd7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c9bed6fd7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c9bed6fd7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c9bed6fd7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c9bed6fd7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c9bed6fd7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c9bed6fd7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c9bed6fd7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c9bed6fd7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c9bed6fd7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c9bed6fd7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c953e7582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c953e7582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c953e7582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c953e7582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77b0c93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77b0c93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c9bed6fd7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c9bed6fd7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c953e7582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c953e7582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c9494094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c9494094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c953e75822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c953e7582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c953e7582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c953e7582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c953e7582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c953e7582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c953e7582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c953e7582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c953e7582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c953e7582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c953e7582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c953e7582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c953e7582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c953e7582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77b0c93c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77b0c93c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ca300b4d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ca300b4d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ca300b4d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ca300b4d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ca300b4d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ca300b4d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ca300b4d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ca300b4d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ca300b4d2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ca300b4d2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ca300b4d2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ca300b4d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ca300b4d2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ca300b4d2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ca300b4d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ca300b4d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ca300b4d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ca300b4d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ca300b4d2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ca300b4d2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77b0c93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77b0c93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ca300b4d2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ca300b4d2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ca855c2d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ca855c2d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ca855c2d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ca855c2d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77b0c93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77b0c93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77b0c93c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77b0c93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77b0c93c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77b0c93c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77b0c93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77b0c93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77b0c93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77b0c93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adc2d67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adc2d67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77b0c93c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77b0c93c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b77b0c93c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b77b0c93c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77b0c93c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77b0c93c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77b0c93c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77b0c93c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40367cf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40367cf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40367cf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40367cf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40367cf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40367cf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fb53cd1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fb53cd1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7874a85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7874a85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87d107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87d107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adc2d674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adc2d674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87d1078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87d1078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7ef2ed5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7ef2ed5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87d10781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b87d1078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87d1078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87d1078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87d1078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b87d1078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87d10781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87d10781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87d10781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87d10781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87d10781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87d10781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7ef2ed5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7ef2ed5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7ef2ed5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7ef2ed5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adc2d674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adc2d674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7ef2ed54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7ef2ed54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7ef2ed5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7ef2ed5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7ef2ed5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7ef2ed5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7ef2ed54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7ef2ed54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7ef2ed5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7ef2ed5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7ef2ed54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7ef2ed5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7ef2ed54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7ef2ed54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b7ef2ed54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b7ef2ed54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7ef2ed5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7ef2ed5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7ef2ed54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7ef2ed54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adc2d674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adc2d674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4275f55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4275f55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4275f55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b4275f55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b4275f55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b4275f55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4275f55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4275f551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b4275f55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b4275f55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b42ad84d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b42ad84d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afcda004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afcda004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afcda004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afcda004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afcda004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afcda004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fcda004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fcda004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adc2d674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adc2d674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fcda004f8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fcda004f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8ec3f94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b8ec3f94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b8ec3f94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b8ec3f94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ec3f94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ec3f94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ec3f94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ec3f94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465248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465248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4652480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4652480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4652480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4652480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4652480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4652480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4652480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4652480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72" name="Shape 72"/>
        <p:cNvGrpSpPr/>
        <p:nvPr/>
      </p:nvGrpSpPr>
      <p:grpSpPr>
        <a:xfrm>
          <a:off x="0" y="0"/>
          <a:ext cx="0" cy="0"/>
          <a:chOff x="0" y="0"/>
          <a:chExt cx="0" cy="0"/>
        </a:xfrm>
      </p:grpSpPr>
      <p:cxnSp>
        <p:nvCxnSpPr>
          <p:cNvPr id="73" name="Google Shape;73;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74" name="Google Shape;74;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75" name="Google Shape;75;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7" name="Google Shape;77;p1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8" name="Google Shape;78;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9" name="Shape 79"/>
        <p:cNvGrpSpPr/>
        <p:nvPr/>
      </p:nvGrpSpPr>
      <p:grpSpPr>
        <a:xfrm>
          <a:off x="0" y="0"/>
          <a:ext cx="0" cy="0"/>
          <a:chOff x="0" y="0"/>
          <a:chExt cx="0" cy="0"/>
        </a:xfrm>
      </p:grpSpPr>
      <p:cxnSp>
        <p:nvCxnSpPr>
          <p:cNvPr id="80" name="Google Shape;80;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81" name="Google Shape;81;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82" name="Google Shape;82;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83" name="Google Shape;83;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cxnSp>
        <p:nvCxnSpPr>
          <p:cNvPr id="85" name="Google Shape;85;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6" name="Google Shape;86;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7" name="Google Shape;87;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8" name="Google Shape;88;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Google Shape;90;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cxnSp>
        <p:nvCxnSpPr>
          <p:cNvPr id="92" name="Google Shape;92;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93" name="Google Shape;93;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94" name="Google Shape;94;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5" name="Google Shape;95;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7" name="Google Shape;97;p1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1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cxnSp>
        <p:nvCxnSpPr>
          <p:cNvPr id="103" name="Google Shape;103;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4" name="Google Shape;104;p1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1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Google Shape;106;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07" name="Shape 107"/>
        <p:cNvGrpSpPr/>
        <p:nvPr/>
      </p:nvGrpSpPr>
      <p:grpSpPr>
        <a:xfrm>
          <a:off x="0" y="0"/>
          <a:ext cx="0" cy="0"/>
          <a:chOff x="0" y="0"/>
          <a:chExt cx="0" cy="0"/>
        </a:xfrm>
      </p:grpSpPr>
      <p:cxnSp>
        <p:nvCxnSpPr>
          <p:cNvPr id="108" name="Google Shape;108;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09" name="Google Shape;109;p2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0" name="Google Shape;110;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14" name="Google Shape;114;p2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15" name="Google Shape;115;p2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7" name="Google Shape;117;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cxnSp>
        <p:nvCxnSpPr>
          <p:cNvPr id="119" name="Google Shape;119;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20" name="Google Shape;120;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21" name="Google Shape;121;p2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2" name="Google Shape;122;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cxnSp>
        <p:nvCxnSpPr>
          <p:cNvPr id="124" name="Google Shape;124;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25" name="Google Shape;125;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26" name="Google Shape;126;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7" name="Google Shape;127;p23"/>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8" name="Google Shape;128;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0" name="Google Shape;70;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71" name="Google Shape;71;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hyperlink" Target="https://awscli.amazonaws.com/AWSCLIV2.msi"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7.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11.png"/><Relationship Id="rId4" Type="http://schemas.openxmlformats.org/officeDocument/2006/relationships/image" Target="../media/image1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1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1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1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1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2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 Id="rId3" Type="http://schemas.openxmlformats.org/officeDocument/2006/relationships/image" Target="../media/image1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1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jayendrapatil.com/aws-relational-database-service-rds/"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 Id="rId3" Type="http://schemas.openxmlformats.org/officeDocument/2006/relationships/image" Target="../media/image16.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2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2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2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3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3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3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4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4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5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2.xml"/><Relationship Id="rId3" Type="http://schemas.openxmlformats.org/officeDocument/2006/relationships/image" Target="../media/image28.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2.xml"/><Relationship Id="rId3" Type="http://schemas.openxmlformats.org/officeDocument/2006/relationships/image" Target="../media/image40.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4.xml"/><Relationship Id="rId3" Type="http://schemas.openxmlformats.org/officeDocument/2006/relationships/image" Target="../media/image29.png"/><Relationship Id="rId4" Type="http://schemas.openxmlformats.org/officeDocument/2006/relationships/image" Target="../media/image34.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en.wikipedia.org/wiki/User_account" TargetMode="External"/><Relationship Id="rId4" Type="http://schemas.openxmlformats.org/officeDocument/2006/relationships/hyperlink" Target="https://en.wikipedia.org/wiki/Superuser"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4.xml"/><Relationship Id="rId3" Type="http://schemas.openxmlformats.org/officeDocument/2006/relationships/image" Target="../media/image31.jp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5.xml"/><Relationship Id="rId3" Type="http://schemas.openxmlformats.org/officeDocument/2006/relationships/image" Target="../media/image6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7.xml"/><Relationship Id="rId3" Type="http://schemas.openxmlformats.org/officeDocument/2006/relationships/image" Target="../media/image4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8.xml"/><Relationship Id="rId3" Type="http://schemas.openxmlformats.org/officeDocument/2006/relationships/image" Target="../media/image4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0.xml"/><Relationship Id="rId3" Type="http://schemas.openxmlformats.org/officeDocument/2006/relationships/image" Target="../media/image4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2.xml"/><Relationship Id="rId3" Type="http://schemas.openxmlformats.org/officeDocument/2006/relationships/image" Target="../media/image6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9.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4.xml"/><Relationship Id="rId3" Type="http://schemas.openxmlformats.org/officeDocument/2006/relationships/image" Target="../media/image35.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9.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2.xml"/><Relationship Id="rId3" Type="http://schemas.openxmlformats.org/officeDocument/2006/relationships/image" Target="../media/image4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4.xml"/><Relationship Id="rId3" Type="http://schemas.openxmlformats.org/officeDocument/2006/relationships/image" Target="../media/image38.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2.xml"/><Relationship Id="rId3" Type="http://schemas.openxmlformats.org/officeDocument/2006/relationships/hyperlink" Target="https://aws.amazon.com/cloudformation/" TargetMode="Externa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4.xml"/><Relationship Id="rId3" Type="http://schemas.openxmlformats.org/officeDocument/2006/relationships/image" Target="../media/image49.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5.xml"/><Relationship Id="rId3" Type="http://schemas.openxmlformats.org/officeDocument/2006/relationships/image" Target="../media/image67.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6.xml"/><Relationship Id="rId3" Type="http://schemas.openxmlformats.org/officeDocument/2006/relationships/image" Target="../media/image5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7.xml"/><Relationship Id="rId3" Type="http://schemas.openxmlformats.org/officeDocument/2006/relationships/image" Target="../media/image5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6.xml"/><Relationship Id="rId3" Type="http://schemas.openxmlformats.org/officeDocument/2006/relationships/hyperlink" Target="https://www.mydomain.com/ap/users" TargetMode="External"/><Relationship Id="rId4" Type="http://schemas.openxmlformats.org/officeDocument/2006/relationships/hyperlink" Target="https://www.mydomain.com/ap/users" TargetMode="External"/><Relationship Id="rId5" Type="http://schemas.openxmlformats.org/officeDocument/2006/relationships/hyperlink" Target="https://www.mydomain.com/ap/users" TargetMode="Externa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7.xml"/><Relationship Id="rId3" Type="http://schemas.openxmlformats.org/officeDocument/2006/relationships/image" Target="../media/image5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9.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4.xml"/><Relationship Id="rId3" Type="http://schemas.openxmlformats.org/officeDocument/2006/relationships/image" Target="../media/image48.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5.xml"/><Relationship Id="rId3" Type="http://schemas.openxmlformats.org/officeDocument/2006/relationships/image" Target="../media/image45.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0.xml"/><Relationship Id="rId3" Type="http://schemas.openxmlformats.org/officeDocument/2006/relationships/image" Target="../media/image51.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3.xml"/><Relationship Id="rId3" Type="http://schemas.openxmlformats.org/officeDocument/2006/relationships/image" Target="../media/image61.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6.xml"/><Relationship Id="rId3" Type="http://schemas.openxmlformats.org/officeDocument/2006/relationships/image" Target="../media/image57.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3.xml"/><Relationship Id="rId3" Type="http://schemas.openxmlformats.org/officeDocument/2006/relationships/image" Target="../media/image60.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4.xml"/><Relationship Id="rId3" Type="http://schemas.openxmlformats.org/officeDocument/2006/relationships/image" Target="../media/image64.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3.xml"/><Relationship Id="rId3" Type="http://schemas.openxmlformats.org/officeDocument/2006/relationships/image" Target="../media/image55.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5.xml"/><Relationship Id="rId3" Type="http://schemas.openxmlformats.org/officeDocument/2006/relationships/image" Target="../media/image59.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6.xml"/><Relationship Id="rId3" Type="http://schemas.openxmlformats.org/officeDocument/2006/relationships/image" Target="../media/image63.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7.xml"/><Relationship Id="rId3" Type="http://schemas.openxmlformats.org/officeDocument/2006/relationships/image" Target="../media/image65.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8.xml"/><Relationship Id="rId3" Type="http://schemas.openxmlformats.org/officeDocument/2006/relationships/image" Target="../media/image6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1.xml"/><Relationship Id="rId3" Type="http://schemas.openxmlformats.org/officeDocument/2006/relationships/image" Target="../media/image70.jp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7.xml"/><Relationship Id="rId3" Type="http://schemas.openxmlformats.org/officeDocument/2006/relationships/hyperlink" Target="https://www.dragonspears.com/blog/powering-kubernetes-benefits-and-drawbacks-of-azure-vs-aws" TargetMode="Externa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0.xml"/><Relationship Id="rId3" Type="http://schemas.openxmlformats.org/officeDocument/2006/relationships/image" Target="../media/image62.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1.xml"/><Relationship Id="rId3" Type="http://schemas.openxmlformats.org/officeDocument/2006/relationships/hyperlink" Target="https://d1.awsstatic.com/whitepapers/aws-disaster-recovery.pdf" TargetMode="External"/><Relationship Id="rId4" Type="http://schemas.openxmlformats.org/officeDocument/2006/relationships/hyperlink" Target="https://d1.awsstatic.com/whitepapers/AWS_Cloud_Best_Practices.pdf" TargetMode="Externa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s3-accelerate-speedtest.s3-accelerate.amazonaws.com/en/accelerate-speed-comparsion.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Solutions Architect - Associate</a:t>
            </a:r>
            <a:endParaRPr/>
          </a:p>
        </p:txBody>
      </p:sp>
      <p:sp>
        <p:nvSpPr>
          <p:cNvPr id="136" name="Google Shape;136;p25"/>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Suman Dhakal</a:t>
            </a:r>
            <a:br>
              <a:rPr lang="en" sz="2400"/>
            </a:br>
            <a:r>
              <a:rPr lang="en" sz="1500"/>
              <a:t>AWS Solutions Architect - Associate</a:t>
            </a:r>
            <a:endParaRPr b="1"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idx="4294967295" type="title"/>
          </p:nvPr>
        </p:nvSpPr>
        <p:spPr>
          <a:xfrm>
            <a:off x="535775" y="321500"/>
            <a:ext cx="78501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900">
                <a:solidFill>
                  <a:schemeClr val="dk1"/>
                </a:solidFill>
                <a:latin typeface="Lato"/>
                <a:ea typeface="Lato"/>
                <a:cs typeface="Lato"/>
                <a:sym typeface="Lato"/>
              </a:rPr>
              <a:t>Domain-3 - </a:t>
            </a:r>
            <a:r>
              <a:rPr lang="en" sz="1900">
                <a:solidFill>
                  <a:srgbClr val="FF9900"/>
                </a:solidFill>
                <a:latin typeface="Lato"/>
                <a:ea typeface="Lato"/>
                <a:cs typeface="Lato"/>
                <a:sym typeface="Lato"/>
              </a:rPr>
              <a:t>Design Secure Applications and Architectures</a:t>
            </a:r>
            <a:endParaRPr sz="2400">
              <a:solidFill>
                <a:schemeClr val="dk1"/>
              </a:solidFill>
            </a:endParaRPr>
          </a:p>
        </p:txBody>
      </p:sp>
      <p:sp>
        <p:nvSpPr>
          <p:cNvPr id="191" name="Google Shape;191;p34"/>
          <p:cNvSpPr txBox="1"/>
          <p:nvPr>
            <p:ph idx="4294967295" type="title"/>
          </p:nvPr>
        </p:nvSpPr>
        <p:spPr>
          <a:xfrm>
            <a:off x="535775" y="907200"/>
            <a:ext cx="8227800" cy="3806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900">
                <a:solidFill>
                  <a:srgbClr val="FF9900"/>
                </a:solidFill>
                <a:latin typeface="Lato"/>
                <a:ea typeface="Lato"/>
                <a:cs typeface="Lato"/>
                <a:sym typeface="Lato"/>
              </a:rPr>
              <a:t>What you need to know?</a:t>
            </a:r>
            <a:endParaRPr sz="1900">
              <a:solidFill>
                <a:srgbClr val="FF9900"/>
              </a:solidFill>
              <a:latin typeface="Lato"/>
              <a:ea typeface="Lato"/>
              <a:cs typeface="Lato"/>
              <a:sym typeface="Lato"/>
            </a:endParaRPr>
          </a:p>
          <a:p>
            <a:pPr indent="-330200" lvl="0" marL="457200" rtl="0" algn="l">
              <a:lnSpc>
                <a:spcPct val="115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Georgia"/>
                <a:ea typeface="Georgia"/>
                <a:cs typeface="Georgia"/>
                <a:sym typeface="Georgia"/>
              </a:rPr>
              <a:t>Configure security controls for authentication, authorization, and access and applying encryption to data.</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Design isolation and separation through AWS service architecture, Amazon EC2 instance deployment options and Amazon VPC configuration.</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Georgia"/>
                <a:ea typeface="Georgia"/>
                <a:cs typeface="Georgia"/>
                <a:sym typeface="Georgia"/>
              </a:rPr>
              <a:t>Understand and be able to use different layer of security on AWS ecosystem.</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Understand the available AWS Directory Services at a high-level and when to use them.</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Implement monitoring and logging using Amazon CloudWatch and AWS CloudTrail, </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Technologies you need to know for domain 3 include AWS WAF and AWS Shield, Amazon VPC, AWS KMS, AWS CloudHSM, AWS IAM, Amazon Cognito, and AWS Directory Services.</a:t>
            </a:r>
            <a:endParaRPr b="0"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Terminologies</a:t>
            </a:r>
            <a:endParaRPr sz="2800">
              <a:solidFill>
                <a:schemeClr val="dk1"/>
              </a:solidFill>
            </a:endParaRPr>
          </a:p>
        </p:txBody>
      </p:sp>
      <p:sp>
        <p:nvSpPr>
          <p:cNvPr id="733" name="Google Shape;733;p124"/>
          <p:cNvSpPr txBox="1"/>
          <p:nvPr>
            <p:ph idx="4294967295" type="title"/>
          </p:nvPr>
        </p:nvSpPr>
        <p:spPr>
          <a:xfrm>
            <a:off x="729200" y="794300"/>
            <a:ext cx="8500800" cy="41409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2000"/>
              </a:spcBef>
              <a:spcAft>
                <a:spcPts val="0"/>
              </a:spcAft>
              <a:buClr>
                <a:schemeClr val="dk1"/>
              </a:buClr>
              <a:buSzPts val="2100"/>
              <a:buFont typeface="Lato"/>
              <a:buChar char="●"/>
            </a:pPr>
            <a:r>
              <a:rPr lang="en" sz="1800">
                <a:solidFill>
                  <a:schemeClr val="dk1"/>
                </a:solidFill>
                <a:latin typeface="Lato"/>
                <a:ea typeface="Lato"/>
                <a:cs typeface="Lato"/>
                <a:sym typeface="Lato"/>
              </a:rPr>
              <a:t>AMI</a:t>
            </a:r>
            <a:endParaRPr sz="18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An Amazon Machine Image (AMI) provides the information required to launch an instance. </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You must specify an AMI when you launch an instance. You can launch multiple instances from a single AMI when you need multiple instances with the same configuration.</a:t>
            </a:r>
            <a:endParaRPr sz="1800">
              <a:solidFill>
                <a:srgbClr val="292929"/>
              </a:solidFill>
              <a:latin typeface="Lato"/>
              <a:ea typeface="Lato"/>
              <a:cs typeface="Lato"/>
              <a:sym typeface="Lato"/>
            </a:endParaRPr>
          </a:p>
          <a:p>
            <a:pPr indent="-342900" lvl="0" marL="457200" rtl="0" algn="l">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Volumes</a:t>
            </a:r>
            <a:endParaRPr sz="1800">
              <a:solidFill>
                <a:schemeClr val="dk1"/>
              </a:solidFill>
              <a:latin typeface="Lato"/>
              <a:ea typeface="Lato"/>
              <a:cs typeface="Lato"/>
              <a:sym typeface="Lato"/>
            </a:endParaRPr>
          </a:p>
          <a:p>
            <a:pPr indent="-342900" lvl="1" marL="914400" rtl="0" algn="l">
              <a:lnSpc>
                <a:spcPct val="150000"/>
              </a:lnSpc>
              <a:spcBef>
                <a:spcPts val="0"/>
              </a:spcBef>
              <a:spcAft>
                <a:spcPts val="0"/>
              </a:spcAft>
              <a:buClr>
                <a:srgbClr val="292929"/>
              </a:buClr>
              <a:buSzPts val="1800"/>
              <a:buFont typeface="Lato"/>
              <a:buChar char="○"/>
            </a:pPr>
            <a:r>
              <a:rPr b="0" lang="en" sz="1600">
                <a:solidFill>
                  <a:srgbClr val="292929"/>
                </a:solidFill>
                <a:latin typeface="Lato"/>
                <a:ea typeface="Lato"/>
                <a:cs typeface="Lato"/>
                <a:sym typeface="Lato"/>
              </a:rPr>
              <a:t>An Amazon EBS volume is a durable, block-level storage device that you can attach to your instances. After you attach a volume to an instance, you can use it as you would use a physical hard drive.</a:t>
            </a:r>
            <a:r>
              <a:rPr lang="en" sz="1800">
                <a:solidFill>
                  <a:srgbClr val="292929"/>
                </a:solidFill>
                <a:latin typeface="Lato"/>
                <a:ea typeface="Lato"/>
                <a:cs typeface="Lato"/>
                <a:sym typeface="Lato"/>
              </a:rPr>
              <a:t>	</a:t>
            </a:r>
            <a:endParaRPr sz="1800">
              <a:solidFill>
                <a:srgbClr val="292929"/>
              </a:solidFill>
              <a:latin typeface="Lato"/>
              <a:ea typeface="Lato"/>
              <a:cs typeface="Lato"/>
              <a:sym typeface="La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Terminologies</a:t>
            </a:r>
            <a:endParaRPr sz="2800">
              <a:solidFill>
                <a:schemeClr val="dk1"/>
              </a:solidFill>
            </a:endParaRPr>
          </a:p>
        </p:txBody>
      </p:sp>
      <p:sp>
        <p:nvSpPr>
          <p:cNvPr id="739" name="Google Shape;739;p125"/>
          <p:cNvSpPr txBox="1"/>
          <p:nvPr>
            <p:ph idx="4294967295" type="title"/>
          </p:nvPr>
        </p:nvSpPr>
        <p:spPr>
          <a:xfrm>
            <a:off x="742225" y="703150"/>
            <a:ext cx="8500800" cy="43233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2000"/>
              </a:spcBef>
              <a:spcAft>
                <a:spcPts val="0"/>
              </a:spcAft>
              <a:buClr>
                <a:schemeClr val="dk1"/>
              </a:buClr>
              <a:buSzPts val="2000"/>
              <a:buFont typeface="Lato"/>
              <a:buChar char="●"/>
            </a:pPr>
            <a:r>
              <a:rPr lang="en" sz="1700">
                <a:solidFill>
                  <a:schemeClr val="dk1"/>
                </a:solidFill>
                <a:latin typeface="Lato"/>
                <a:ea typeface="Lato"/>
                <a:cs typeface="Lato"/>
                <a:sym typeface="Lato"/>
              </a:rPr>
              <a:t>Key Pairs</a:t>
            </a:r>
            <a:endParaRPr sz="17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400">
                <a:solidFill>
                  <a:srgbClr val="292929"/>
                </a:solidFill>
                <a:latin typeface="Lato"/>
                <a:ea typeface="Lato"/>
                <a:cs typeface="Lato"/>
                <a:sym typeface="Lato"/>
              </a:rPr>
              <a:t>Key pairs are used to login in the machine when no user is created. Ubuntu user is created by default and key pair is associated with ubuntu user.</a:t>
            </a:r>
            <a:endParaRPr sz="1600">
              <a:solidFill>
                <a:srgbClr val="292929"/>
              </a:solidFill>
              <a:latin typeface="Lato"/>
              <a:ea typeface="Lato"/>
              <a:cs typeface="Lato"/>
              <a:sym typeface="Lato"/>
            </a:endParaRPr>
          </a:p>
          <a:p>
            <a:pPr indent="-336550" lvl="0" marL="457200" rtl="0" algn="l">
              <a:lnSpc>
                <a:spcPct val="150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Public IP</a:t>
            </a:r>
            <a:endParaRPr sz="1700">
              <a:solidFill>
                <a:schemeClr val="dk1"/>
              </a:solidFill>
              <a:latin typeface="Lato"/>
              <a:ea typeface="Lato"/>
              <a:cs typeface="Lato"/>
              <a:sym typeface="Lato"/>
            </a:endParaRPr>
          </a:p>
          <a:p>
            <a:pPr indent="-336550" lvl="1" marL="914400" rtl="0" algn="l">
              <a:lnSpc>
                <a:spcPct val="150000"/>
              </a:lnSpc>
              <a:spcBef>
                <a:spcPts val="0"/>
              </a:spcBef>
              <a:spcAft>
                <a:spcPts val="0"/>
              </a:spcAft>
              <a:buClr>
                <a:srgbClr val="FF9900"/>
              </a:buClr>
              <a:buSzPts val="1700"/>
              <a:buFont typeface="Lato"/>
              <a:buChar char="○"/>
            </a:pPr>
            <a:r>
              <a:rPr b="0" lang="en" sz="1400">
                <a:solidFill>
                  <a:srgbClr val="FF9900"/>
                </a:solidFill>
                <a:latin typeface="Lato"/>
                <a:ea typeface="Lato"/>
                <a:cs typeface="Lato"/>
                <a:sym typeface="Lato"/>
              </a:rPr>
              <a:t> </a:t>
            </a:r>
            <a:r>
              <a:rPr b="0" lang="en" sz="1400">
                <a:solidFill>
                  <a:srgbClr val="292929"/>
                </a:solidFill>
                <a:latin typeface="Lato"/>
                <a:ea typeface="Lato"/>
                <a:cs typeface="Lato"/>
                <a:sym typeface="Lato"/>
              </a:rPr>
              <a:t>An IP address that can be accessed over the Internet.  A public IP address is globally unique, and can only be assigned to a unique device.</a:t>
            </a:r>
            <a:endParaRPr sz="1700">
              <a:solidFill>
                <a:srgbClr val="292929"/>
              </a:solidFill>
              <a:latin typeface="Lato"/>
              <a:ea typeface="Lato"/>
              <a:cs typeface="Lato"/>
              <a:sym typeface="Lato"/>
            </a:endParaRPr>
          </a:p>
          <a:p>
            <a:pPr indent="-336550" lvl="0" marL="457200" rtl="0" algn="l">
              <a:lnSpc>
                <a:spcPct val="150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Private IP</a:t>
            </a:r>
            <a:endParaRPr sz="1400">
              <a:solidFill>
                <a:schemeClr val="dk1"/>
              </a:solidFill>
              <a:latin typeface="Lato"/>
              <a:ea typeface="Lato"/>
              <a:cs typeface="Lato"/>
              <a:sym typeface="Lato"/>
            </a:endParaRPr>
          </a:p>
          <a:p>
            <a:pPr indent="-336550" lvl="1" marL="914400" rtl="0" algn="l">
              <a:lnSpc>
                <a:spcPct val="150000"/>
              </a:lnSpc>
              <a:spcBef>
                <a:spcPts val="0"/>
              </a:spcBef>
              <a:spcAft>
                <a:spcPts val="0"/>
              </a:spcAft>
              <a:buClr>
                <a:srgbClr val="292929"/>
              </a:buClr>
              <a:buSzPts val="1700"/>
              <a:buFont typeface="Lato"/>
              <a:buChar char="○"/>
            </a:pPr>
            <a:r>
              <a:rPr b="0" lang="en" sz="1400">
                <a:solidFill>
                  <a:srgbClr val="292929"/>
                </a:solidFill>
                <a:latin typeface="Lato"/>
                <a:ea typeface="Lato"/>
                <a:cs typeface="Lato"/>
                <a:sym typeface="Lato"/>
              </a:rPr>
              <a:t>Used to assign computers within your private space without letting them directly expose to the Internet. When an instance is launched in a VPC, the instance gets a private IP, belonging to the network it is launched. The instances on the same network communicate via the private IP address assigned to them.</a:t>
            </a:r>
            <a:endParaRPr b="0" sz="1500">
              <a:solidFill>
                <a:srgbClr val="292929"/>
              </a:solidFill>
              <a:latin typeface="Lato"/>
              <a:ea typeface="Lato"/>
              <a:cs typeface="Lato"/>
              <a:sym typeface="La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Termination Protection</a:t>
            </a:r>
            <a:endParaRPr sz="2800">
              <a:solidFill>
                <a:schemeClr val="dk1"/>
              </a:solidFill>
            </a:endParaRPr>
          </a:p>
        </p:txBody>
      </p:sp>
      <p:sp>
        <p:nvSpPr>
          <p:cNvPr id="745" name="Google Shape;745;p126"/>
          <p:cNvSpPr txBox="1"/>
          <p:nvPr>
            <p:ph idx="4294967295" type="title"/>
          </p:nvPr>
        </p:nvSpPr>
        <p:spPr>
          <a:xfrm>
            <a:off x="742225" y="898475"/>
            <a:ext cx="8216700" cy="41280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2000"/>
              </a:spcBef>
              <a:spcAft>
                <a:spcPts val="0"/>
              </a:spcAft>
              <a:buClr>
                <a:schemeClr val="dk1"/>
              </a:buClr>
              <a:buSzPts val="2500"/>
              <a:buFont typeface="Lato"/>
              <a:buChar char="●"/>
            </a:pPr>
            <a:r>
              <a:rPr lang="en" sz="2000">
                <a:solidFill>
                  <a:schemeClr val="dk1"/>
                </a:solidFill>
                <a:latin typeface="Lato"/>
                <a:ea typeface="Lato"/>
                <a:cs typeface="Lato"/>
                <a:sym typeface="Lato"/>
              </a:rPr>
              <a:t>Overview</a:t>
            </a:r>
            <a:endParaRPr sz="20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To prevent accidental termination of the instances.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Turned off by default.</a:t>
            </a:r>
            <a:endParaRPr b="0" sz="1600">
              <a:solidFill>
                <a:srgbClr val="292929"/>
              </a:solidFill>
              <a:latin typeface="Lato"/>
              <a:ea typeface="Lato"/>
              <a:cs typeface="Lato"/>
              <a:sym typeface="Lato"/>
            </a:endParaRPr>
          </a:p>
          <a:p>
            <a:pPr indent="-32385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On an EBS-backed instance, the default action for the root EBS volume to be deleted when the instance is terminated.</a:t>
            </a:r>
            <a:endParaRPr b="0" sz="1500">
              <a:solidFill>
                <a:srgbClr val="292929"/>
              </a:solidFill>
              <a:latin typeface="Lato"/>
              <a:ea typeface="Lato"/>
              <a:cs typeface="Lato"/>
              <a:sym typeface="Lato"/>
            </a:endParaRPr>
          </a:p>
          <a:p>
            <a:pPr indent="-32385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Root EBS volumes can be encrypted.</a:t>
            </a:r>
            <a:endParaRPr b="0" sz="1500">
              <a:solidFill>
                <a:srgbClr val="292929"/>
              </a:solidFill>
              <a:latin typeface="Lato"/>
              <a:ea typeface="Lato"/>
              <a:cs typeface="Lato"/>
              <a:sym typeface="Lato"/>
            </a:endParaRPr>
          </a:p>
          <a:p>
            <a:pPr indent="-32385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Additional Volumes can be encrypted</a:t>
            </a:r>
            <a:endParaRPr b="0" sz="1500">
              <a:solidFill>
                <a:srgbClr val="292929"/>
              </a:solidFill>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Security Groups</a:t>
            </a:r>
            <a:endParaRPr sz="2800">
              <a:solidFill>
                <a:schemeClr val="dk1"/>
              </a:solidFill>
            </a:endParaRPr>
          </a:p>
        </p:txBody>
      </p:sp>
      <p:sp>
        <p:nvSpPr>
          <p:cNvPr id="751" name="Google Shape;751;p127"/>
          <p:cNvSpPr txBox="1"/>
          <p:nvPr>
            <p:ph idx="4294967295" type="title"/>
          </p:nvPr>
        </p:nvSpPr>
        <p:spPr>
          <a:xfrm>
            <a:off x="742225" y="898475"/>
            <a:ext cx="8500800" cy="41280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2000"/>
              </a:spcBef>
              <a:spcAft>
                <a:spcPts val="0"/>
              </a:spcAft>
              <a:buClr>
                <a:schemeClr val="dk1"/>
              </a:buClr>
              <a:buSzPts val="2500"/>
              <a:buFont typeface="Lato"/>
              <a:buChar char="●"/>
            </a:pPr>
            <a:r>
              <a:rPr lang="en" sz="2000">
                <a:solidFill>
                  <a:schemeClr val="dk1"/>
                </a:solidFill>
                <a:latin typeface="Lato"/>
                <a:ea typeface="Lato"/>
                <a:cs typeface="Lato"/>
                <a:sym typeface="Lato"/>
              </a:rPr>
              <a:t>Overview</a:t>
            </a:r>
            <a:endParaRPr sz="20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Instance level virtual Firewalls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Stateful</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Implicit deny, all inbound traffic is blocked by default.</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Allow rules only, cannot explicitly deny</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More than one security group can be attached and the effect is aggregate.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Changes to Security Groups are immediate.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Rules are based on Ports and sources.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Source can be a CIDR or any other security groups.</a:t>
            </a:r>
            <a:endParaRPr b="0" sz="1500">
              <a:solidFill>
                <a:srgbClr val="292929"/>
              </a:solidFill>
              <a:latin typeface="Lato"/>
              <a:ea typeface="Lato"/>
              <a:cs typeface="Lato"/>
              <a:sym typeface="La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a:t>
            </a:r>
            <a:r>
              <a:rPr lang="en" sz="2600">
                <a:solidFill>
                  <a:schemeClr val="dk1"/>
                </a:solidFill>
              </a:rPr>
              <a:t>EC2 - </a:t>
            </a:r>
            <a:r>
              <a:rPr lang="en" sz="2600">
                <a:solidFill>
                  <a:schemeClr val="dk1"/>
                </a:solidFill>
              </a:rPr>
              <a:t>EBS Volumes</a:t>
            </a:r>
            <a:endParaRPr sz="2800">
              <a:solidFill>
                <a:schemeClr val="dk1"/>
              </a:solidFill>
            </a:endParaRPr>
          </a:p>
        </p:txBody>
      </p:sp>
      <p:sp>
        <p:nvSpPr>
          <p:cNvPr id="757" name="Google Shape;757;p128"/>
          <p:cNvSpPr txBox="1"/>
          <p:nvPr>
            <p:ph idx="4294967295" type="title"/>
          </p:nvPr>
        </p:nvSpPr>
        <p:spPr>
          <a:xfrm>
            <a:off x="742225" y="898475"/>
            <a:ext cx="8500800" cy="41280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2000"/>
              </a:spcBef>
              <a:spcAft>
                <a:spcPts val="0"/>
              </a:spcAft>
              <a:buClr>
                <a:schemeClr val="dk1"/>
              </a:buClr>
              <a:buSzPts val="2500"/>
              <a:buFont typeface="Lato"/>
              <a:buChar char="●"/>
            </a:pPr>
            <a:r>
              <a:rPr lang="en" sz="2000">
                <a:solidFill>
                  <a:schemeClr val="dk1"/>
                </a:solidFill>
                <a:latin typeface="Lato"/>
                <a:ea typeface="Lato"/>
                <a:cs typeface="Lato"/>
                <a:sym typeface="Lato"/>
              </a:rPr>
              <a:t>Types</a:t>
            </a:r>
            <a:endParaRPr sz="20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General Purpose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Provisioned IOPS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Throughput Optimized HDD</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Cold HDD</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EBS Magnetic</a:t>
            </a:r>
            <a:endParaRPr b="0" sz="1600">
              <a:solidFill>
                <a:srgbClr val="292929"/>
              </a:solidFill>
              <a:latin typeface="Lato"/>
              <a:ea typeface="Lato"/>
              <a:cs typeface="Lato"/>
              <a:sym typeface="La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29"/>
          <p:cNvPicPr preferRelativeResize="0"/>
          <p:nvPr/>
        </p:nvPicPr>
        <p:blipFill>
          <a:blip r:embed="rId3">
            <a:alphaModFix/>
          </a:blip>
          <a:stretch>
            <a:fillRect/>
          </a:stretch>
        </p:blipFill>
        <p:spPr>
          <a:xfrm>
            <a:off x="152400" y="152400"/>
            <a:ext cx="8839205" cy="443776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EBS Volumes and Snapshots - Lab</a:t>
            </a:r>
            <a:endParaRPr sz="2800">
              <a:solidFill>
                <a:schemeClr val="dk1"/>
              </a:solidFill>
            </a:endParaRPr>
          </a:p>
        </p:txBody>
      </p:sp>
      <p:sp>
        <p:nvSpPr>
          <p:cNvPr id="768" name="Google Shape;768;p130"/>
          <p:cNvSpPr txBox="1"/>
          <p:nvPr>
            <p:ph idx="4294967295" type="title"/>
          </p:nvPr>
        </p:nvSpPr>
        <p:spPr>
          <a:xfrm>
            <a:off x="742225" y="898475"/>
            <a:ext cx="8500800" cy="41280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2000"/>
              </a:spcBef>
              <a:spcAft>
                <a:spcPts val="0"/>
              </a:spcAft>
              <a:buClr>
                <a:schemeClr val="dk1"/>
              </a:buClr>
              <a:buSzPts val="2500"/>
              <a:buFont typeface="Lato"/>
              <a:buChar char="●"/>
            </a:pPr>
            <a:r>
              <a:rPr lang="en" sz="2000">
                <a:solidFill>
                  <a:schemeClr val="dk1"/>
                </a:solidFill>
                <a:latin typeface="Lato"/>
                <a:ea typeface="Lato"/>
                <a:cs typeface="Lato"/>
                <a:sym typeface="Lato"/>
              </a:rPr>
              <a:t>Review</a:t>
            </a:r>
            <a:endParaRPr sz="2000">
              <a:solidFill>
                <a:schemeClr val="dk1"/>
              </a:solidFill>
              <a:latin typeface="Lato"/>
              <a:ea typeface="Lato"/>
              <a:cs typeface="Lato"/>
              <a:sym typeface="Lato"/>
            </a:endParaRPr>
          </a:p>
          <a:p>
            <a:pPr indent="-361950" lvl="1" marL="914400" rtl="0" algn="l">
              <a:lnSpc>
                <a:spcPct val="150000"/>
              </a:lnSpc>
              <a:spcBef>
                <a:spcPts val="0"/>
              </a:spcBef>
              <a:spcAft>
                <a:spcPts val="0"/>
              </a:spcAft>
              <a:buClr>
                <a:srgbClr val="292929"/>
              </a:buClr>
              <a:buSzPts val="2100"/>
              <a:buFont typeface="Lato"/>
              <a:buChar char="○"/>
            </a:pPr>
            <a:r>
              <a:rPr b="0" lang="en" sz="1600">
                <a:solidFill>
                  <a:srgbClr val="292929"/>
                </a:solidFill>
                <a:latin typeface="Lato"/>
                <a:ea typeface="Lato"/>
                <a:cs typeface="Lato"/>
                <a:sym typeface="Lato"/>
              </a:rPr>
              <a:t>EBS volumes is created on the same availability zone as EC2.</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Snapshots exist on S3.</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Snapshots are point in time copies of volume.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Snapshots are incremental - only the blocks that have changed since last snapshot are moved to S3.</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Volume size and type can be changed after creating instance as well.</a:t>
            </a:r>
            <a:endParaRPr b="0" sz="1600">
              <a:solidFill>
                <a:srgbClr val="292929"/>
              </a:solidFill>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a:t>
            </a:r>
            <a:r>
              <a:rPr lang="en" sz="2600">
                <a:solidFill>
                  <a:schemeClr val="dk1"/>
                </a:solidFill>
              </a:rPr>
              <a:t> </a:t>
            </a:r>
            <a:r>
              <a:rPr lang="en" sz="2000">
                <a:solidFill>
                  <a:schemeClr val="dk1"/>
                </a:solidFill>
              </a:rPr>
              <a:t>Encrypted Root Device volumes and Snapshot</a:t>
            </a:r>
            <a:endParaRPr sz="2200">
              <a:solidFill>
                <a:schemeClr val="dk1"/>
              </a:solidFill>
            </a:endParaRPr>
          </a:p>
        </p:txBody>
      </p:sp>
      <p:sp>
        <p:nvSpPr>
          <p:cNvPr id="774" name="Google Shape;774;p131"/>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2000"/>
              </a:spcBef>
              <a:spcAft>
                <a:spcPts val="0"/>
              </a:spcAft>
              <a:buClr>
                <a:schemeClr val="dk1"/>
              </a:buClr>
              <a:buSzPts val="1800"/>
              <a:buFont typeface="Lato"/>
              <a:buChar char="●"/>
            </a:pPr>
            <a:r>
              <a:rPr lang="en" sz="1800">
                <a:solidFill>
                  <a:schemeClr val="dk1"/>
                </a:solidFill>
                <a:latin typeface="Lato"/>
                <a:ea typeface="Lato"/>
                <a:cs typeface="Lato"/>
                <a:sym typeface="Lato"/>
              </a:rPr>
              <a:t>To encrypt an unencrypted root volume;</a:t>
            </a:r>
            <a:endParaRPr sz="1800">
              <a:solidFill>
                <a:schemeClr val="dk1"/>
              </a:solidFill>
              <a:latin typeface="Lato"/>
              <a:ea typeface="Lato"/>
              <a:cs typeface="Lato"/>
              <a:sym typeface="Lato"/>
            </a:endParaRPr>
          </a:p>
          <a:p>
            <a:pPr indent="-330200" lvl="1" marL="9144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Create a snapshot of the root volume.</a:t>
            </a:r>
            <a:endParaRPr b="0" sz="1600">
              <a:solidFill>
                <a:srgbClr val="292929"/>
              </a:solidFill>
              <a:latin typeface="Lato"/>
              <a:ea typeface="Lato"/>
              <a:cs typeface="Lato"/>
              <a:sym typeface="Lato"/>
            </a:endParaRPr>
          </a:p>
          <a:p>
            <a:pPr indent="-330200" lvl="1" marL="9144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Enable encryption while copying the snapshot.</a:t>
            </a:r>
            <a:endParaRPr b="0" sz="1600">
              <a:solidFill>
                <a:srgbClr val="292929"/>
              </a:solidFill>
              <a:latin typeface="Lato"/>
              <a:ea typeface="Lato"/>
              <a:cs typeface="Lato"/>
              <a:sym typeface="Lato"/>
            </a:endParaRPr>
          </a:p>
          <a:p>
            <a:pPr indent="-330200" lvl="1" marL="9144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 Create an image from the snapshot.</a:t>
            </a:r>
            <a:endParaRPr b="0" sz="1600">
              <a:solidFill>
                <a:srgbClr val="292929"/>
              </a:solidFill>
              <a:latin typeface="Lato"/>
              <a:ea typeface="Lato"/>
              <a:cs typeface="Lato"/>
              <a:sym typeface="Lato"/>
            </a:endParaRPr>
          </a:p>
          <a:p>
            <a:pPr indent="-330200" lvl="1" marL="9144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 Launch an instance from the AMI. </a:t>
            </a:r>
            <a:endParaRPr b="0" sz="1600">
              <a:solidFill>
                <a:srgbClr val="292929"/>
              </a:solidFill>
              <a:latin typeface="Lato"/>
              <a:ea typeface="Lato"/>
              <a:cs typeface="Lato"/>
              <a:sym typeface="Lato"/>
            </a:endParaRPr>
          </a:p>
          <a:p>
            <a:pPr indent="0" lvl="0" marL="0" rtl="0" algn="l">
              <a:lnSpc>
                <a:spcPct val="11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AMI Types</a:t>
            </a:r>
            <a:endParaRPr sz="2800">
              <a:solidFill>
                <a:schemeClr val="dk1"/>
              </a:solidFill>
            </a:endParaRPr>
          </a:p>
        </p:txBody>
      </p:sp>
      <p:sp>
        <p:nvSpPr>
          <p:cNvPr id="780" name="Google Shape;780;p132"/>
          <p:cNvSpPr txBox="1"/>
          <p:nvPr>
            <p:ph idx="4294967295" type="title"/>
          </p:nvPr>
        </p:nvSpPr>
        <p:spPr>
          <a:xfrm>
            <a:off x="742225" y="898475"/>
            <a:ext cx="8500800" cy="41280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2000"/>
              </a:spcBef>
              <a:spcAft>
                <a:spcPts val="0"/>
              </a:spcAft>
              <a:buClr>
                <a:srgbClr val="292929"/>
              </a:buClr>
              <a:buSzPts val="2500"/>
              <a:buFont typeface="Lato"/>
              <a:buChar char="●"/>
            </a:pPr>
            <a:r>
              <a:rPr b="0" lang="en" sz="1800">
                <a:solidFill>
                  <a:srgbClr val="292929"/>
                </a:solidFill>
                <a:latin typeface="Lato"/>
                <a:ea typeface="Lato"/>
                <a:cs typeface="Lato"/>
                <a:sym typeface="Lato"/>
              </a:rPr>
              <a:t>AMIs are categorized as backed by either Amazon EBS or by instance store.</a:t>
            </a:r>
            <a:endParaRPr b="0" sz="18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EBS Volumes</a:t>
            </a:r>
            <a:r>
              <a:rPr b="0" lang="en" sz="1600">
                <a:solidFill>
                  <a:srgbClr val="292929"/>
                </a:solidFill>
                <a:latin typeface="Lato"/>
                <a:ea typeface="Lato"/>
                <a:cs typeface="Lato"/>
                <a:sym typeface="Lato"/>
              </a:rPr>
              <a:t>: The root device for an instance launched from AMI is Amazon EBS volume created from an </a:t>
            </a:r>
            <a:r>
              <a:rPr lang="en" sz="1600">
                <a:solidFill>
                  <a:srgbClr val="292929"/>
                </a:solidFill>
                <a:latin typeface="Lato"/>
                <a:ea typeface="Lato"/>
                <a:cs typeface="Lato"/>
                <a:sym typeface="Lato"/>
              </a:rPr>
              <a:t>Amazon EBS Snapshot</a:t>
            </a:r>
            <a:r>
              <a:rPr b="0" lang="en" sz="1600">
                <a:solidFill>
                  <a:srgbClr val="292929"/>
                </a:solidFill>
                <a:latin typeface="Lato"/>
                <a:ea typeface="Lato"/>
                <a:cs typeface="Lato"/>
                <a:sym typeface="Lato"/>
              </a:rPr>
              <a:t>.</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Instance store volumes</a:t>
            </a:r>
            <a:r>
              <a:rPr b="0" lang="en" sz="1600">
                <a:solidFill>
                  <a:srgbClr val="292929"/>
                </a:solidFill>
                <a:latin typeface="Lato"/>
                <a:ea typeface="Lato"/>
                <a:cs typeface="Lato"/>
                <a:sym typeface="Lato"/>
              </a:rPr>
              <a:t>: The root device for an instance launched from the AMI is an instance store from a </a:t>
            </a:r>
            <a:r>
              <a:rPr lang="en" sz="1600">
                <a:solidFill>
                  <a:srgbClr val="292929"/>
                </a:solidFill>
                <a:latin typeface="Lato"/>
                <a:ea typeface="Lato"/>
                <a:cs typeface="Lato"/>
                <a:sym typeface="Lato"/>
              </a:rPr>
              <a:t>template stored in S3</a:t>
            </a:r>
            <a:r>
              <a:rPr b="0" lang="en" sz="1600">
                <a:solidFill>
                  <a:srgbClr val="292929"/>
                </a:solidFill>
                <a:latin typeface="Lato"/>
                <a:ea typeface="Lato"/>
                <a:cs typeface="Lato"/>
                <a:sym typeface="Lato"/>
              </a:rPr>
              <a:t>.</a:t>
            </a:r>
            <a:endParaRPr b="0" sz="1800">
              <a:solidFill>
                <a:srgbClr val="292929"/>
              </a:solidFill>
              <a:latin typeface="Lato"/>
              <a:ea typeface="Lato"/>
              <a:cs typeface="Lato"/>
              <a:sym typeface="Lato"/>
            </a:endParaRPr>
          </a:p>
          <a:p>
            <a:pPr indent="-342900" lvl="0" marL="4572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Instance store volumes are not available for all instance types.</a:t>
            </a:r>
            <a:endParaRPr b="0" sz="1800">
              <a:solidFill>
                <a:srgbClr val="292929"/>
              </a:solidFill>
              <a:latin typeface="Lato"/>
              <a:ea typeface="Lato"/>
              <a:cs typeface="Lato"/>
              <a:sym typeface="La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AMI Types - Use case</a:t>
            </a:r>
            <a:endParaRPr sz="2800">
              <a:solidFill>
                <a:schemeClr val="dk1"/>
              </a:solidFill>
            </a:endParaRPr>
          </a:p>
        </p:txBody>
      </p:sp>
      <p:sp>
        <p:nvSpPr>
          <p:cNvPr id="786" name="Google Shape;786;p133"/>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Instance stores are ephemeral, which makes them perfect for temporary data that changes often or is consistently replicated across your environment(s). </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Additionally, instance store volumes are physically attached to the host and as such, can see significant performance boosts over their EBS counterparts.</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Use EBS for the backing OS partition and permanent storage (DB data, critical logs, application config). Use instance storage for in-process data, noncritical logs, and transient application state. Example: external sort storage, tempfiles, etc.</a:t>
            </a:r>
            <a:endParaRPr b="0" sz="1600">
              <a:solidFill>
                <a:srgbClr val="292929"/>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Exam Blueprint</a:t>
            </a:r>
            <a:endParaRPr sz="2400"/>
          </a:p>
        </p:txBody>
      </p:sp>
      <p:sp>
        <p:nvSpPr>
          <p:cNvPr id="197" name="Google Shape;197;p35"/>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FF9900"/>
              </a:buClr>
              <a:buSzPts val="1900"/>
              <a:buFont typeface="Lato"/>
              <a:buChar char="●"/>
            </a:pPr>
            <a:r>
              <a:rPr lang="en" sz="1900">
                <a:solidFill>
                  <a:srgbClr val="FF9900"/>
                </a:solidFill>
                <a:latin typeface="Lato"/>
                <a:ea typeface="Lato"/>
                <a:cs typeface="Lato"/>
                <a:sym typeface="Lato"/>
              </a:rPr>
              <a:t>Domain-4 - Design Cost-</a:t>
            </a:r>
            <a:r>
              <a:rPr lang="en" sz="1900">
                <a:solidFill>
                  <a:srgbClr val="FF9900"/>
                </a:solidFill>
                <a:latin typeface="Lato"/>
                <a:ea typeface="Lato"/>
                <a:cs typeface="Lato"/>
                <a:sym typeface="Lato"/>
              </a:rPr>
              <a:t>Optimized Architectures</a:t>
            </a:r>
            <a:r>
              <a:rPr lang="en" sz="1900">
                <a:solidFill>
                  <a:srgbClr val="FF9900"/>
                </a:solidFill>
                <a:latin typeface="Lato"/>
                <a:ea typeface="Lato"/>
                <a:cs typeface="Lato"/>
                <a:sym typeface="Lato"/>
              </a:rPr>
              <a:t> </a:t>
            </a:r>
            <a:endParaRPr sz="1900">
              <a:solidFill>
                <a:srgbClr val="FF9900"/>
              </a:solidFill>
              <a:latin typeface="Lato"/>
              <a:ea typeface="Lato"/>
              <a:cs typeface="Lato"/>
              <a:sym typeface="Lato"/>
            </a:endParaRPr>
          </a:p>
          <a:p>
            <a:pPr indent="0" lvl="0" marL="514350" rtl="0" algn="l">
              <a:lnSpc>
                <a:spcPct val="115000"/>
              </a:lnSpc>
              <a:spcBef>
                <a:spcPts val="1400"/>
              </a:spcBef>
              <a:spcAft>
                <a:spcPts val="0"/>
              </a:spcAft>
              <a:buNone/>
            </a:pPr>
            <a:r>
              <a:rPr b="0" lang="en" sz="1700">
                <a:solidFill>
                  <a:srgbClr val="292929"/>
                </a:solidFill>
                <a:highlight>
                  <a:srgbClr val="FFFFFF"/>
                </a:highlight>
                <a:latin typeface="Lato"/>
                <a:ea typeface="Lato"/>
                <a:cs typeface="Lato"/>
                <a:sym typeface="Lato"/>
              </a:rPr>
              <a:t>This domain makes up 18% of the exam and includes the following 3 objectives:</a:t>
            </a:r>
            <a:endParaRPr b="0" sz="1700">
              <a:solidFill>
                <a:srgbClr val="292929"/>
              </a:solidFill>
              <a:highlight>
                <a:srgbClr val="FFFFFF"/>
              </a:highlight>
              <a:latin typeface="Lato"/>
              <a:ea typeface="Lato"/>
              <a:cs typeface="Lato"/>
              <a:sym typeface="Lato"/>
            </a:endParaRPr>
          </a:p>
          <a:p>
            <a:pPr indent="457200" lvl="0" marL="457200" rtl="0" algn="l">
              <a:lnSpc>
                <a:spcPct val="115000"/>
              </a:lnSpc>
              <a:spcBef>
                <a:spcPts val="1400"/>
              </a:spcBef>
              <a:spcAft>
                <a:spcPts val="0"/>
              </a:spcAft>
              <a:buNone/>
            </a:pPr>
            <a:r>
              <a:rPr b="0" lang="en" sz="1700">
                <a:solidFill>
                  <a:srgbClr val="292929"/>
                </a:solidFill>
                <a:highlight>
                  <a:srgbClr val="FFFFFF"/>
                </a:highlight>
                <a:latin typeface="Lato"/>
                <a:ea typeface="Lato"/>
                <a:cs typeface="Lato"/>
                <a:sym typeface="Lato"/>
              </a:rPr>
              <a:t>4.1 Identify cost-effective storage solutions.</a:t>
            </a:r>
            <a:endParaRPr b="0" sz="1700">
              <a:solidFill>
                <a:srgbClr val="292929"/>
              </a:solidFill>
              <a:highlight>
                <a:srgbClr val="FFFFFF"/>
              </a:highlight>
              <a:latin typeface="Lato"/>
              <a:ea typeface="Lato"/>
              <a:cs typeface="Lato"/>
              <a:sym typeface="Lato"/>
            </a:endParaRPr>
          </a:p>
          <a:p>
            <a:pPr indent="457200" lvl="0" marL="457200" rtl="0" algn="l">
              <a:lnSpc>
                <a:spcPct val="115000"/>
              </a:lnSpc>
              <a:spcBef>
                <a:spcPts val="1400"/>
              </a:spcBef>
              <a:spcAft>
                <a:spcPts val="0"/>
              </a:spcAft>
              <a:buNone/>
            </a:pPr>
            <a:r>
              <a:rPr b="0" lang="en" sz="1700">
                <a:solidFill>
                  <a:srgbClr val="292929"/>
                </a:solidFill>
                <a:highlight>
                  <a:srgbClr val="FFFFFF"/>
                </a:highlight>
                <a:latin typeface="Lato"/>
                <a:ea typeface="Lato"/>
                <a:cs typeface="Lato"/>
                <a:sym typeface="Lato"/>
              </a:rPr>
              <a:t>4.2 Identify cost-effective compute and database services.</a:t>
            </a:r>
            <a:endParaRPr b="0" sz="1700">
              <a:solidFill>
                <a:srgbClr val="292929"/>
              </a:solidFill>
              <a:highlight>
                <a:srgbClr val="FFFFFF"/>
              </a:highlight>
              <a:latin typeface="Lato"/>
              <a:ea typeface="Lato"/>
              <a:cs typeface="Lato"/>
              <a:sym typeface="Lato"/>
            </a:endParaRPr>
          </a:p>
          <a:p>
            <a:pPr indent="457200" lvl="0" marL="457200" rtl="0" algn="l">
              <a:lnSpc>
                <a:spcPct val="115000"/>
              </a:lnSpc>
              <a:spcBef>
                <a:spcPts val="1400"/>
              </a:spcBef>
              <a:spcAft>
                <a:spcPts val="0"/>
              </a:spcAft>
              <a:buNone/>
            </a:pPr>
            <a:r>
              <a:rPr b="0" lang="en" sz="1700">
                <a:solidFill>
                  <a:srgbClr val="292929"/>
                </a:solidFill>
                <a:highlight>
                  <a:srgbClr val="FFFFFF"/>
                </a:highlight>
                <a:latin typeface="Lato"/>
                <a:ea typeface="Lato"/>
                <a:cs typeface="Lato"/>
                <a:sym typeface="Lato"/>
              </a:rPr>
              <a:t>4.3 Design cost-optimized network architectures.</a:t>
            </a:r>
            <a:endParaRPr b="0" sz="1800">
              <a:solidFill>
                <a:srgbClr val="292929"/>
              </a:solidFill>
              <a:highlight>
                <a:srgbClr val="FFFFFF"/>
              </a:highlight>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AMI Types - Review</a:t>
            </a:r>
            <a:endParaRPr sz="2800">
              <a:solidFill>
                <a:schemeClr val="dk1"/>
              </a:solidFill>
            </a:endParaRPr>
          </a:p>
        </p:txBody>
      </p:sp>
      <p:sp>
        <p:nvSpPr>
          <p:cNvPr id="792" name="Google Shape;792;p134"/>
          <p:cNvSpPr txBox="1"/>
          <p:nvPr>
            <p:ph idx="4294967295" type="title"/>
          </p:nvPr>
        </p:nvSpPr>
        <p:spPr>
          <a:xfrm>
            <a:off x="755250" y="807325"/>
            <a:ext cx="8034300" cy="4128000"/>
          </a:xfrm>
          <a:prstGeom prst="rect">
            <a:avLst/>
          </a:prstGeom>
        </p:spPr>
        <p:txBody>
          <a:bodyPr anchorCtr="0" anchor="t" bIns="91425" lIns="91425" spcFirstLastPara="1" rIns="91425" wrap="square" tIns="91425">
            <a:noAutofit/>
          </a:bodyPr>
          <a:lstStyle/>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Additional EBS volumes could be added after creating instance (for both EBS and Instance store backed volumes) but not instance store volumes.</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Instance store volume ( </a:t>
            </a:r>
            <a:r>
              <a:rPr lang="en" sz="1600">
                <a:solidFill>
                  <a:srgbClr val="292929"/>
                </a:solidFill>
                <a:latin typeface="Lato"/>
                <a:ea typeface="Lato"/>
                <a:cs typeface="Lato"/>
                <a:sym typeface="Lato"/>
              </a:rPr>
              <a:t>Ephemeral storage</a:t>
            </a:r>
            <a:r>
              <a:rPr b="0" lang="en" sz="1600">
                <a:solidFill>
                  <a:srgbClr val="292929"/>
                </a:solidFill>
                <a:latin typeface="Lato"/>
                <a:ea typeface="Lato"/>
                <a:cs typeface="Lato"/>
                <a:sym typeface="Lato"/>
              </a:rPr>
              <a:t>) could not be stopped, only rebooted or terminated.</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In case of EBS backed volumes, if a hypervisor fails, you can stop and start the instance. When stopped and started, it launches on a different hypervisor, So, if hypervisor fails, instance store volumes is lost. You can reboot both, you will not lose your data. Data is lost only if the underlying hypervisor fails.</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While booting, EBS fetches only the components that are required for booting.  But Instance store fetches all the components from S3 before preparing to boot. As a result, EBS backed instance launches faster than EBS backed instance.</a:t>
            </a:r>
            <a:endParaRPr b="0" sz="1600">
              <a:solidFill>
                <a:srgbClr val="292929"/>
              </a:solidFill>
              <a:latin typeface="Lato"/>
              <a:ea typeface="Lato"/>
              <a:cs typeface="Lato"/>
              <a:sym typeface="La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AMI Types - Review</a:t>
            </a:r>
            <a:endParaRPr sz="2800">
              <a:solidFill>
                <a:schemeClr val="dk1"/>
              </a:solidFill>
            </a:endParaRPr>
          </a:p>
        </p:txBody>
      </p:sp>
      <p:sp>
        <p:nvSpPr>
          <p:cNvPr id="798" name="Google Shape;798;p135"/>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Used for temporary files and instance store is faster than EBS.</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Volumes restored from encrypted snapshots are encrypted as well.</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Snapshots created from encrypted volumes are also encrypted.</a:t>
            </a:r>
            <a:endParaRPr b="0" sz="1600">
              <a:solidFill>
                <a:srgbClr val="292929"/>
              </a:solidFill>
              <a:latin typeface="Lato"/>
              <a:ea typeface="Lato"/>
              <a:cs typeface="Lato"/>
              <a:sym typeface="Lato"/>
            </a:endParaRPr>
          </a:p>
          <a:p>
            <a:pPr indent="-330200" lvl="0" marL="457200" rtl="0" algn="l">
              <a:lnSpc>
                <a:spcPct val="11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By default both root volumes are deleted when an instance is terminated.  However, with EBS volume, you can prevent delete on termination.</a:t>
            </a:r>
            <a:endParaRPr b="0" sz="1600">
              <a:solidFill>
                <a:srgbClr val="292929"/>
              </a:solidFill>
              <a:latin typeface="Lato"/>
              <a:ea typeface="Lato"/>
              <a:cs typeface="Lato"/>
              <a:sym typeface="Lat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AWS </a:t>
            </a:r>
            <a:r>
              <a:rPr lang="en" sz="2600">
                <a:solidFill>
                  <a:schemeClr val="dk1"/>
                </a:solidFill>
              </a:rPr>
              <a:t>CLI</a:t>
            </a:r>
            <a:endParaRPr sz="2600">
              <a:solidFill>
                <a:schemeClr val="dk1"/>
              </a:solidFill>
            </a:endParaRPr>
          </a:p>
        </p:txBody>
      </p:sp>
      <p:sp>
        <p:nvSpPr>
          <p:cNvPr id="804" name="Google Shape;804;p136"/>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2000"/>
              </a:spcBef>
              <a:spcAft>
                <a:spcPts val="0"/>
              </a:spcAft>
              <a:buClr>
                <a:schemeClr val="dk1"/>
              </a:buClr>
              <a:buSzPts val="1800"/>
              <a:buFont typeface="Lato"/>
              <a:buChar char="●"/>
            </a:pPr>
            <a:r>
              <a:rPr b="0" lang="en" sz="1800">
                <a:solidFill>
                  <a:schemeClr val="dk1"/>
                </a:solidFill>
                <a:latin typeface="Lato"/>
                <a:ea typeface="Lato"/>
                <a:cs typeface="Lato"/>
                <a:sym typeface="Lato"/>
              </a:rPr>
              <a:t>Install AWS CLI</a:t>
            </a:r>
            <a:endParaRPr b="0" sz="1800">
              <a:solidFill>
                <a:schemeClr val="dk1"/>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lang="en" sz="1600">
                <a:solidFill>
                  <a:srgbClr val="292929"/>
                </a:solidFill>
                <a:latin typeface="Lato"/>
                <a:ea typeface="Lato"/>
                <a:cs typeface="Lato"/>
                <a:sym typeface="Lato"/>
              </a:rPr>
              <a:t>Windows</a:t>
            </a:r>
            <a:r>
              <a:rPr b="0" lang="en" sz="1600">
                <a:solidFill>
                  <a:srgbClr val="FF9900"/>
                </a:solidFill>
                <a:latin typeface="Lato"/>
                <a:ea typeface="Lato"/>
                <a:cs typeface="Lato"/>
                <a:sym typeface="Lato"/>
              </a:rPr>
              <a:t> - </a:t>
            </a:r>
            <a:r>
              <a:rPr b="0" lang="en" sz="1600" u="sng">
                <a:solidFill>
                  <a:schemeClr val="hlink"/>
                </a:solidFill>
                <a:latin typeface="Lato"/>
                <a:ea typeface="Lato"/>
                <a:cs typeface="Lato"/>
                <a:sym typeface="Lato"/>
                <a:hlinkClick r:id="rId3"/>
              </a:rPr>
              <a:t>https://awscli.amazonaws.com/AWSCLIV2.msi</a:t>
            </a:r>
            <a:endParaRPr b="0" sz="16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lang="en" sz="1600">
                <a:solidFill>
                  <a:srgbClr val="292929"/>
                </a:solidFill>
                <a:latin typeface="Lato"/>
                <a:ea typeface="Lato"/>
                <a:cs typeface="Lato"/>
                <a:sym typeface="Lato"/>
              </a:rPr>
              <a:t>Linux</a:t>
            </a:r>
            <a:r>
              <a:rPr b="0" lang="en" sz="1600">
                <a:solidFill>
                  <a:srgbClr val="FF9900"/>
                </a:solidFill>
                <a:latin typeface="Lato"/>
                <a:ea typeface="Lato"/>
                <a:cs typeface="Lato"/>
                <a:sym typeface="Lato"/>
              </a:rPr>
              <a:t> - </a:t>
            </a:r>
            <a:r>
              <a:rPr b="0" lang="en" sz="1600">
                <a:solidFill>
                  <a:srgbClr val="292929"/>
                </a:solidFill>
                <a:latin typeface="Lato"/>
                <a:ea typeface="Lato"/>
                <a:cs typeface="Lato"/>
                <a:sym typeface="Lato"/>
              </a:rPr>
              <a:t>sudo apt-get update &amp;&amp; install awscli -y</a:t>
            </a:r>
            <a:endParaRPr b="0" sz="1600">
              <a:solidFill>
                <a:srgbClr val="292929"/>
              </a:solidFill>
              <a:latin typeface="Lato"/>
              <a:ea typeface="Lato"/>
              <a:cs typeface="Lato"/>
              <a:sym typeface="Lato"/>
            </a:endParaRPr>
          </a:p>
          <a:p>
            <a:pPr indent="0" lvl="0" marL="457200" rtl="0" algn="l">
              <a:lnSpc>
                <a:spcPct val="110000"/>
              </a:lnSpc>
              <a:spcBef>
                <a:spcPts val="2000"/>
              </a:spcBef>
              <a:spcAft>
                <a:spcPts val="0"/>
              </a:spcAft>
              <a:buNone/>
            </a:pPr>
            <a:r>
              <a:t/>
            </a:r>
            <a:endParaRPr b="0" sz="1600">
              <a:solidFill>
                <a:srgbClr val="FF9900"/>
              </a:solidFill>
              <a:latin typeface="Lato"/>
              <a:ea typeface="Lato"/>
              <a:cs typeface="Lato"/>
              <a:sym typeface="Lato"/>
            </a:endParaRPr>
          </a:p>
          <a:p>
            <a:pPr indent="-349250" lvl="0" marL="457200" rtl="0" algn="l">
              <a:lnSpc>
                <a:spcPct val="150000"/>
              </a:lnSpc>
              <a:spcBef>
                <a:spcPts val="2000"/>
              </a:spcBef>
              <a:spcAft>
                <a:spcPts val="0"/>
              </a:spcAft>
              <a:buClr>
                <a:srgbClr val="292929"/>
              </a:buClr>
              <a:buSzPts val="1900"/>
              <a:buFont typeface="Lato"/>
              <a:buChar char="●"/>
            </a:pPr>
            <a:r>
              <a:rPr b="0" lang="en" sz="1700">
                <a:solidFill>
                  <a:srgbClr val="292929"/>
                </a:solidFill>
                <a:latin typeface="Lato"/>
                <a:ea typeface="Lato"/>
                <a:cs typeface="Lato"/>
                <a:sym typeface="Lato"/>
              </a:rPr>
              <a:t>You can use access keys and secret keys to make API requests via CLI or SDKs, but is discouraged if you are running your code on AWS Platform. A better practice is to IAM Roles.</a:t>
            </a:r>
            <a:endParaRPr b="0" sz="1700">
              <a:solidFill>
                <a:srgbClr val="292929"/>
              </a:solidFill>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IAM Roles</a:t>
            </a:r>
            <a:endParaRPr sz="2600">
              <a:solidFill>
                <a:schemeClr val="dk1"/>
              </a:solidFill>
            </a:endParaRPr>
          </a:p>
        </p:txBody>
      </p:sp>
      <p:sp>
        <p:nvSpPr>
          <p:cNvPr id="810" name="Google Shape;810;p137"/>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30200" lvl="0" marL="457200" rtl="0" algn="l">
              <a:lnSpc>
                <a:spcPct val="167000"/>
              </a:lnSpc>
              <a:spcBef>
                <a:spcPts val="800"/>
              </a:spcBef>
              <a:spcAft>
                <a:spcPts val="0"/>
              </a:spcAft>
              <a:buClr>
                <a:srgbClr val="292929"/>
              </a:buClr>
              <a:buSzPts val="1600"/>
              <a:buFont typeface="Lato"/>
              <a:buChar char="●"/>
            </a:pPr>
            <a:r>
              <a:rPr b="0" lang="en" sz="1600">
                <a:solidFill>
                  <a:srgbClr val="292929"/>
                </a:solidFill>
                <a:highlight>
                  <a:schemeClr val="lt1"/>
                </a:highlight>
                <a:latin typeface="Lato"/>
                <a:ea typeface="Lato"/>
                <a:cs typeface="Lato"/>
                <a:sym typeface="Lato"/>
              </a:rPr>
              <a:t>An IAM </a:t>
            </a:r>
            <a:r>
              <a:rPr b="0" i="1" lang="en" sz="1600">
                <a:solidFill>
                  <a:srgbClr val="292929"/>
                </a:solidFill>
                <a:highlight>
                  <a:schemeClr val="lt1"/>
                </a:highlight>
                <a:latin typeface="Lato"/>
                <a:ea typeface="Lato"/>
                <a:cs typeface="Lato"/>
                <a:sym typeface="Lato"/>
              </a:rPr>
              <a:t>role</a:t>
            </a:r>
            <a:r>
              <a:rPr b="0" lang="en" sz="1600">
                <a:solidFill>
                  <a:srgbClr val="292929"/>
                </a:solidFill>
                <a:highlight>
                  <a:schemeClr val="lt1"/>
                </a:highlight>
                <a:latin typeface="Lato"/>
                <a:ea typeface="Lato"/>
                <a:cs typeface="Lato"/>
                <a:sym typeface="Lato"/>
              </a:rPr>
              <a:t> is an IAM identity that you can create in your account that has specific permissions. An IAM role is similar to an IAM user, in that it is an AWS identity with permission policies that determine what the identity can and cannot do in AWS. However, instead of being uniquely associated with one person, a role is intended to be assumable by anyone who needs it. Also, a role does not have standard long-term credentials such as a password or access keys associated with it. Instead, when you assume a role, it provides you with temporary security credentials for your role session.</a:t>
            </a:r>
            <a:endParaRPr b="0" sz="1600">
              <a:solidFill>
                <a:srgbClr val="292929"/>
              </a:solidFill>
              <a:latin typeface="Lato"/>
              <a:ea typeface="Lato"/>
              <a:cs typeface="Lato"/>
              <a:sym typeface="Lat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Bootstrap scripts</a:t>
            </a:r>
            <a:endParaRPr sz="2600">
              <a:solidFill>
                <a:schemeClr val="dk1"/>
              </a:solidFill>
            </a:endParaRPr>
          </a:p>
        </p:txBody>
      </p:sp>
      <p:sp>
        <p:nvSpPr>
          <p:cNvPr id="816" name="Google Shape;816;p138"/>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9250" lvl="0" marL="457200" rtl="0" algn="l">
              <a:lnSpc>
                <a:spcPct val="110000"/>
              </a:lnSpc>
              <a:spcBef>
                <a:spcPts val="2000"/>
              </a:spcBef>
              <a:spcAft>
                <a:spcPts val="0"/>
              </a:spcAft>
              <a:buClr>
                <a:srgbClr val="FF9900"/>
              </a:buClr>
              <a:buSzPts val="1900"/>
              <a:buFont typeface="Lato"/>
              <a:buChar char="●"/>
            </a:pPr>
            <a:r>
              <a:rPr b="0" lang="en" sz="1800">
                <a:solidFill>
                  <a:srgbClr val="FF9900"/>
                </a:solidFill>
                <a:latin typeface="Lato"/>
                <a:ea typeface="Lato"/>
                <a:cs typeface="Lato"/>
                <a:sym typeface="Lato"/>
              </a:rPr>
              <a:t>Scripts that runs immediately after an instance launches.</a:t>
            </a:r>
            <a:endParaRPr b="0" sz="1800">
              <a:solidFill>
                <a:srgbClr val="FF9900"/>
              </a:solidFill>
              <a:latin typeface="Lato"/>
              <a:ea typeface="Lato"/>
              <a:cs typeface="Lato"/>
              <a:sym typeface="Lato"/>
            </a:endParaRPr>
          </a:p>
          <a:p>
            <a:pPr indent="-342900" lvl="0" marL="457200" rtl="0" algn="l">
              <a:lnSpc>
                <a:spcPct val="11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Can be used to automate a process.</a:t>
            </a:r>
            <a:endParaRPr b="0" sz="1800">
              <a:solidFill>
                <a:srgbClr val="FF9900"/>
              </a:solidFill>
              <a:latin typeface="Lato"/>
              <a:ea typeface="Lato"/>
              <a:cs typeface="Lato"/>
              <a:sym typeface="Lato"/>
            </a:endParaRPr>
          </a:p>
          <a:p>
            <a:pPr indent="0" lvl="0" marL="914400" rtl="0" algn="l">
              <a:lnSpc>
                <a:spcPct val="110000"/>
              </a:lnSpc>
              <a:spcBef>
                <a:spcPts val="2000"/>
              </a:spcBef>
              <a:spcAft>
                <a:spcPts val="0"/>
              </a:spcAft>
              <a:buNone/>
            </a:pPr>
            <a:r>
              <a:t/>
            </a:r>
            <a:endParaRPr b="0" sz="1800">
              <a:solidFill>
                <a:srgbClr val="FF9900"/>
              </a:solidFill>
              <a:latin typeface="Lato"/>
              <a:ea typeface="Lato"/>
              <a:cs typeface="Lato"/>
              <a:sym typeface="Lato"/>
            </a:endParaRPr>
          </a:p>
        </p:txBody>
      </p:sp>
      <p:sp>
        <p:nvSpPr>
          <p:cNvPr id="817" name="Google Shape;817;p138"/>
          <p:cNvSpPr txBox="1"/>
          <p:nvPr/>
        </p:nvSpPr>
        <p:spPr>
          <a:xfrm>
            <a:off x="1836025" y="2072075"/>
            <a:ext cx="5885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#!/bin/bash</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apt update -y</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apt install apache2 -y</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service apache2 start</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service apache2 enable</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cd /var/www/html</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echo "&lt;html&gt;&lt;h1&gt;Hello People Welcome To My Webpage&lt;/h1&gt;&lt;/html&gt;" &gt; index.html</a:t>
            </a:r>
            <a:endParaRPr sz="15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a:latin typeface="Lato"/>
                <a:ea typeface="Lato"/>
                <a:cs typeface="Lato"/>
                <a:sym typeface="Lato"/>
              </a:rPr>
              <a:t>aws s3 mb s3://cubedsteps123</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aws s3 cp index.html s3://cubedsteps123</a:t>
            </a:r>
            <a:endParaRPr sz="1500">
              <a:latin typeface="Lato"/>
              <a:ea typeface="Lato"/>
              <a:cs typeface="Lato"/>
              <a:sym typeface="La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Instance Metadata</a:t>
            </a:r>
            <a:endParaRPr sz="2600">
              <a:solidFill>
                <a:schemeClr val="dk1"/>
              </a:solidFill>
            </a:endParaRPr>
          </a:p>
        </p:txBody>
      </p:sp>
      <p:sp>
        <p:nvSpPr>
          <p:cNvPr id="823" name="Google Shape;823;p139"/>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2000"/>
              </a:spcBef>
              <a:spcAft>
                <a:spcPts val="0"/>
              </a:spcAft>
              <a:buClr>
                <a:srgbClr val="FF9900"/>
              </a:buClr>
              <a:buSzPts val="1800"/>
              <a:buFont typeface="Lato"/>
              <a:buChar char="●"/>
            </a:pPr>
            <a:r>
              <a:rPr b="0" lang="en" sz="1800">
                <a:solidFill>
                  <a:srgbClr val="FF9900"/>
                </a:solidFill>
                <a:latin typeface="Lato"/>
                <a:ea typeface="Lato"/>
                <a:cs typeface="Lato"/>
                <a:sym typeface="Lato"/>
              </a:rPr>
              <a:t>Instance metadata at:</a:t>
            </a:r>
            <a:endParaRPr b="0" sz="1800">
              <a:solidFill>
                <a:srgbClr val="FF9900"/>
              </a:solidFill>
              <a:latin typeface="Lato"/>
              <a:ea typeface="Lato"/>
              <a:cs typeface="Lato"/>
              <a:sym typeface="Lato"/>
            </a:endParaRPr>
          </a:p>
          <a:p>
            <a:pPr indent="-342900" lvl="1" marL="1828800" rtl="0" algn="l">
              <a:lnSpc>
                <a:spcPct val="11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http://169.254.169.254/latest/meta-data/</a:t>
            </a:r>
            <a:endParaRPr b="0" sz="1800">
              <a:solidFill>
                <a:srgbClr val="FF9900"/>
              </a:solidFill>
              <a:latin typeface="Lato"/>
              <a:ea typeface="Lato"/>
              <a:cs typeface="Lato"/>
              <a:sym typeface="Lato"/>
            </a:endParaRPr>
          </a:p>
          <a:p>
            <a:pPr indent="-342900" lvl="0" marL="457200" rtl="0" algn="l">
              <a:lnSpc>
                <a:spcPct val="11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User data at:</a:t>
            </a:r>
            <a:endParaRPr b="0" sz="1800">
              <a:solidFill>
                <a:srgbClr val="FF9900"/>
              </a:solidFill>
              <a:latin typeface="Lato"/>
              <a:ea typeface="Lato"/>
              <a:cs typeface="Lato"/>
              <a:sym typeface="Lato"/>
            </a:endParaRPr>
          </a:p>
          <a:p>
            <a:pPr indent="-342900" lvl="1" marL="1828800" rtl="0" algn="l">
              <a:lnSpc>
                <a:spcPct val="11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http://169.254.169.254/latest/user-data/</a:t>
            </a:r>
            <a:endParaRPr b="0" sz="1800">
              <a:solidFill>
                <a:srgbClr val="FF9900"/>
              </a:solidFill>
              <a:latin typeface="Lato"/>
              <a:ea typeface="Lato"/>
              <a:cs typeface="Lato"/>
              <a:sym typeface="La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ENI vs ENA vs EFA</a:t>
            </a:r>
            <a:endParaRPr sz="2600">
              <a:solidFill>
                <a:schemeClr val="dk1"/>
              </a:solidFill>
            </a:endParaRPr>
          </a:p>
        </p:txBody>
      </p:sp>
      <p:sp>
        <p:nvSpPr>
          <p:cNvPr id="829" name="Google Shape;829;p140"/>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2000"/>
              </a:spcBef>
              <a:spcAft>
                <a:spcPts val="0"/>
              </a:spcAft>
              <a:buClr>
                <a:srgbClr val="FF9900"/>
              </a:buClr>
              <a:buSzPts val="2000"/>
              <a:buFont typeface="Lato"/>
              <a:buChar char="●"/>
            </a:pPr>
            <a:r>
              <a:rPr lang="en" sz="2000">
                <a:solidFill>
                  <a:srgbClr val="FF9900"/>
                </a:solidFill>
                <a:latin typeface="Lato"/>
                <a:ea typeface="Lato"/>
                <a:cs typeface="Lato"/>
                <a:sym typeface="Lato"/>
              </a:rPr>
              <a:t>Elastic Network Interface</a:t>
            </a:r>
            <a:endParaRPr b="0" sz="1600">
              <a:solidFill>
                <a:srgbClr val="FF9900"/>
              </a:solidFill>
              <a:latin typeface="Lato"/>
              <a:ea typeface="Lato"/>
              <a:cs typeface="Lato"/>
              <a:sym typeface="Lato"/>
            </a:endParaRPr>
          </a:p>
          <a:p>
            <a:pPr indent="-330200" lvl="1" marL="914400" rtl="0" algn="l">
              <a:lnSpc>
                <a:spcPct val="20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It's just basically a virtual network card on EC2 instance.</a:t>
            </a:r>
            <a:endParaRPr b="0" sz="1600">
              <a:solidFill>
                <a:srgbClr val="FF9900"/>
              </a:solidFill>
              <a:latin typeface="Lato"/>
              <a:ea typeface="Lato"/>
              <a:cs typeface="Lato"/>
              <a:sym typeface="Lato"/>
            </a:endParaRPr>
          </a:p>
          <a:p>
            <a:pPr indent="-330200" lvl="1" marL="914400" rtl="0" algn="l">
              <a:lnSpc>
                <a:spcPct val="20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When an EC2 instance is provisioned, it's going                                                                    to have a ENI attached to it automatically,</a:t>
            </a:r>
            <a:endParaRPr b="0" sz="1600">
              <a:solidFill>
                <a:srgbClr val="FF9900"/>
              </a:solidFill>
              <a:latin typeface="Lato"/>
              <a:ea typeface="Lato"/>
              <a:cs typeface="Lato"/>
              <a:sym typeface="Lato"/>
            </a:endParaRPr>
          </a:p>
          <a:p>
            <a:pPr indent="-330200" lvl="1" marL="914400" rtl="0" algn="l">
              <a:lnSpc>
                <a:spcPct val="20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And additional ones can be attached as well</a:t>
            </a:r>
            <a:endParaRPr b="0" sz="1600">
              <a:solidFill>
                <a:srgbClr val="FF9900"/>
              </a:solidFill>
              <a:latin typeface="Lato"/>
              <a:ea typeface="Lato"/>
              <a:cs typeface="Lato"/>
              <a:sym typeface="Lato"/>
            </a:endParaRPr>
          </a:p>
        </p:txBody>
      </p:sp>
      <p:pic>
        <p:nvPicPr>
          <p:cNvPr id="830" name="Google Shape;830;p140"/>
          <p:cNvPicPr preferRelativeResize="0"/>
          <p:nvPr/>
        </p:nvPicPr>
        <p:blipFill>
          <a:blip r:embed="rId3">
            <a:alphaModFix/>
          </a:blip>
          <a:stretch>
            <a:fillRect/>
          </a:stretch>
        </p:blipFill>
        <p:spPr>
          <a:xfrm>
            <a:off x="6036675" y="2371550"/>
            <a:ext cx="2870051" cy="20943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ENI</a:t>
            </a:r>
            <a:endParaRPr sz="2600">
              <a:solidFill>
                <a:schemeClr val="dk1"/>
              </a:solidFill>
            </a:endParaRPr>
          </a:p>
        </p:txBody>
      </p:sp>
      <p:sp>
        <p:nvSpPr>
          <p:cNvPr id="836" name="Google Shape;836;p141"/>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2000"/>
              </a:spcBef>
              <a:spcAft>
                <a:spcPts val="0"/>
              </a:spcAft>
              <a:buClr>
                <a:srgbClr val="FF9900"/>
              </a:buClr>
              <a:buSzPts val="1800"/>
              <a:buFont typeface="Lato"/>
              <a:buChar char="●"/>
            </a:pPr>
            <a:r>
              <a:rPr b="0" lang="en" sz="1800">
                <a:solidFill>
                  <a:srgbClr val="FF9900"/>
                </a:solidFill>
                <a:latin typeface="Lato"/>
                <a:ea typeface="Lato"/>
                <a:cs typeface="Lato"/>
                <a:sym typeface="Lato"/>
              </a:rPr>
              <a:t>Elastic Network Interface allows:</a:t>
            </a:r>
            <a:endParaRPr b="0" sz="18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p</a:t>
            </a:r>
            <a:r>
              <a:rPr b="0" lang="en" sz="1600">
                <a:solidFill>
                  <a:srgbClr val="FF9900"/>
                </a:solidFill>
                <a:latin typeface="Lato"/>
                <a:ea typeface="Lato"/>
                <a:cs typeface="Lato"/>
                <a:sym typeface="Lato"/>
              </a:rPr>
              <a:t>rimary private IPv4 address, from the IPv4 address range of your VPC.</a:t>
            </a:r>
            <a:endParaRPr b="0" sz="16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One or more secondary private IPv4 addresses from the IPv4 address range of your VPC.</a:t>
            </a:r>
            <a:endParaRPr b="0" sz="16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One elastic IP address, per private IPv4 address,</a:t>
            </a:r>
            <a:endParaRPr b="0" sz="16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One public IPv4 address</a:t>
            </a:r>
            <a:endParaRPr b="0" sz="1600">
              <a:solidFill>
                <a:srgbClr val="FF9900"/>
              </a:solidFill>
              <a:latin typeface="Lato"/>
              <a:ea typeface="Lato"/>
              <a:cs typeface="Lato"/>
              <a:sym typeface="Lato"/>
            </a:endParaRPr>
          </a:p>
          <a:p>
            <a:pPr indent="-330200" lvl="1" marL="9144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One or more IPv6 addresses.</a:t>
            </a:r>
            <a:endParaRPr b="0" sz="1800">
              <a:solidFill>
                <a:srgbClr val="FF9900"/>
              </a:solidFill>
              <a:latin typeface="Lato"/>
              <a:ea typeface="Lato"/>
              <a:cs typeface="Lato"/>
              <a:sym typeface="La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ENI continued ...</a:t>
            </a:r>
            <a:endParaRPr sz="2600">
              <a:solidFill>
                <a:schemeClr val="dk1"/>
              </a:solidFill>
            </a:endParaRPr>
          </a:p>
        </p:txBody>
      </p:sp>
      <p:sp>
        <p:nvSpPr>
          <p:cNvPr id="842" name="Google Shape;842;p142"/>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30200" lvl="0" marL="4572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One or more security groups</a:t>
            </a:r>
            <a:endParaRPr b="0" sz="1600">
              <a:solidFill>
                <a:srgbClr val="FF9900"/>
              </a:solidFill>
              <a:latin typeface="Lato"/>
              <a:ea typeface="Lato"/>
              <a:cs typeface="Lato"/>
              <a:sym typeface="Lato"/>
            </a:endParaRPr>
          </a:p>
          <a:p>
            <a:pPr indent="-330200" lvl="0" marL="4572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MAC address source</a:t>
            </a:r>
            <a:endParaRPr b="0" sz="1600">
              <a:solidFill>
                <a:srgbClr val="FF9900"/>
              </a:solidFill>
              <a:latin typeface="Lato"/>
              <a:ea typeface="Lato"/>
              <a:cs typeface="Lato"/>
              <a:sym typeface="Lato"/>
            </a:endParaRPr>
          </a:p>
          <a:p>
            <a:pPr indent="-330200" lvl="0" marL="457200" rtl="0" algn="l">
              <a:lnSpc>
                <a:spcPct val="11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Source/Destination check flag</a:t>
            </a:r>
            <a:endParaRPr b="0" sz="1800">
              <a:solidFill>
                <a:srgbClr val="FF9900"/>
              </a:solidFill>
              <a:latin typeface="Lato"/>
              <a:ea typeface="Lato"/>
              <a:cs typeface="Lato"/>
              <a:sym typeface="La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a:t>
            </a:r>
            <a:endParaRPr sz="2600">
              <a:solidFill>
                <a:schemeClr val="dk1"/>
              </a:solidFill>
            </a:endParaRPr>
          </a:p>
        </p:txBody>
      </p:sp>
      <p:sp>
        <p:nvSpPr>
          <p:cNvPr id="848" name="Google Shape;848;p143"/>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Enhanced Networking</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Uses single root IO virtualization, or SR-IOV, to provide high performance networking capabilities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SR-IOV allows different virtual machines (VMs) in a virtual environment to share a single physical bus. SR-IOV is a method of device virtualization, that provides higher IO performance and lower CPU utilization, when compared to traditional network interfaces.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EN</a:t>
            </a:r>
            <a:r>
              <a:rPr b="0" lang="en" sz="1600">
                <a:solidFill>
                  <a:srgbClr val="FF9900"/>
                </a:solidFill>
                <a:latin typeface="Lato"/>
                <a:ea typeface="Lato"/>
                <a:cs typeface="Lato"/>
                <a:sym typeface="Lato"/>
              </a:rPr>
              <a:t> provides higher bandwidth, higher packets per second performance consistently lower it into instance latencies, and there's no additional charge for using Enhanced Networking, but the EC2 instance does have to support it.</a:t>
            </a:r>
            <a:endParaRPr b="0" sz="1600">
              <a:solidFill>
                <a:srgbClr val="FF99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idx="4294967295" type="title"/>
          </p:nvPr>
        </p:nvSpPr>
        <p:spPr>
          <a:xfrm>
            <a:off x="535775" y="321500"/>
            <a:ext cx="78501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900">
                <a:solidFill>
                  <a:schemeClr val="dk1"/>
                </a:solidFill>
                <a:latin typeface="Lato"/>
                <a:ea typeface="Lato"/>
                <a:cs typeface="Lato"/>
                <a:sym typeface="Lato"/>
              </a:rPr>
              <a:t>Domain-4 - </a:t>
            </a:r>
            <a:r>
              <a:rPr b="0" lang="en" sz="1900">
                <a:solidFill>
                  <a:schemeClr val="dk1"/>
                </a:solidFill>
                <a:highlight>
                  <a:srgbClr val="FFFFFF"/>
                </a:highlight>
                <a:latin typeface="Arial"/>
                <a:ea typeface="Arial"/>
                <a:cs typeface="Arial"/>
                <a:sym typeface="Arial"/>
              </a:rPr>
              <a:t>Design Cost-Optimized Architectures</a:t>
            </a:r>
            <a:endParaRPr b="0" sz="1900">
              <a:solidFill>
                <a:schemeClr val="dk1"/>
              </a:solidFill>
              <a:highlight>
                <a:srgbClr val="FFFFFF"/>
              </a:highlight>
              <a:latin typeface="Arial"/>
              <a:ea typeface="Arial"/>
              <a:cs typeface="Arial"/>
              <a:sym typeface="Arial"/>
            </a:endParaRPr>
          </a:p>
          <a:p>
            <a:pPr indent="0" lvl="0" marL="0" rtl="0" algn="l">
              <a:lnSpc>
                <a:spcPct val="200000"/>
              </a:lnSpc>
              <a:spcBef>
                <a:spcPts val="0"/>
              </a:spcBef>
              <a:spcAft>
                <a:spcPts val="0"/>
              </a:spcAft>
              <a:buNone/>
            </a:pPr>
            <a:r>
              <a:t/>
            </a:r>
            <a:endParaRPr sz="1900">
              <a:solidFill>
                <a:srgbClr val="FF9900"/>
              </a:solidFill>
              <a:latin typeface="Lato"/>
              <a:ea typeface="Lato"/>
              <a:cs typeface="Lato"/>
              <a:sym typeface="Lato"/>
            </a:endParaRPr>
          </a:p>
        </p:txBody>
      </p:sp>
      <p:sp>
        <p:nvSpPr>
          <p:cNvPr id="203" name="Google Shape;203;p36"/>
          <p:cNvSpPr txBox="1"/>
          <p:nvPr>
            <p:ph idx="4294967295" type="title"/>
          </p:nvPr>
        </p:nvSpPr>
        <p:spPr>
          <a:xfrm>
            <a:off x="535775" y="868125"/>
            <a:ext cx="8227800" cy="3806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900">
                <a:solidFill>
                  <a:srgbClr val="FF9900"/>
                </a:solidFill>
                <a:latin typeface="Lato"/>
                <a:ea typeface="Lato"/>
                <a:cs typeface="Lato"/>
                <a:sym typeface="Lato"/>
              </a:rPr>
              <a:t>What you need to know?</a:t>
            </a:r>
            <a:endParaRPr sz="1900">
              <a:solidFill>
                <a:srgbClr val="FF9900"/>
              </a:solidFill>
              <a:latin typeface="Lato"/>
              <a:ea typeface="Lato"/>
              <a:cs typeface="Lato"/>
              <a:sym typeface="Lato"/>
            </a:endParaRPr>
          </a:p>
          <a:p>
            <a:pPr indent="-330200" lvl="0" marL="857250" rtl="0" algn="l">
              <a:lnSpc>
                <a:spcPct val="150000"/>
              </a:lnSpc>
              <a:spcBef>
                <a:spcPts val="3200"/>
              </a:spcBef>
              <a:spcAft>
                <a:spcPts val="0"/>
              </a:spcAft>
              <a:buSzPts val="1600"/>
              <a:buFont typeface="Lato"/>
              <a:buChar char="●"/>
            </a:pPr>
            <a:r>
              <a:rPr b="0" lang="en" sz="1600">
                <a:solidFill>
                  <a:srgbClr val="292929"/>
                </a:solidFill>
                <a:highlight>
                  <a:srgbClr val="FFFFFF"/>
                </a:highlight>
                <a:latin typeface="Lato"/>
                <a:ea typeface="Lato"/>
                <a:cs typeface="Lato"/>
                <a:sym typeface="Lato"/>
              </a:rPr>
              <a:t>Understand the various cost models of compute and storage services, what you pay for and what the best choices would be given a specific scenario. </a:t>
            </a:r>
            <a:endParaRPr b="0" sz="1600">
              <a:solidFill>
                <a:srgbClr val="292929"/>
              </a:solidFill>
              <a:highlight>
                <a:srgbClr val="FFFFFF"/>
              </a:highlight>
              <a:latin typeface="Lato"/>
              <a:ea typeface="Lato"/>
              <a:cs typeface="Lato"/>
              <a:sym typeface="Lato"/>
            </a:endParaRPr>
          </a:p>
          <a:p>
            <a:pPr indent="-330200" lvl="0" marL="857250" rtl="0" algn="l">
              <a:lnSpc>
                <a:spcPct val="150000"/>
              </a:lnSpc>
              <a:spcBef>
                <a:spcPts val="0"/>
              </a:spcBef>
              <a:spcAft>
                <a:spcPts val="0"/>
              </a:spcAft>
              <a:buSzPts val="1600"/>
              <a:buFont typeface="Lato"/>
              <a:buChar char="●"/>
            </a:pPr>
            <a:r>
              <a:rPr b="0" lang="en" sz="1600">
                <a:solidFill>
                  <a:srgbClr val="292929"/>
                </a:solidFill>
                <a:highlight>
                  <a:srgbClr val="FFFFFF"/>
                </a:highlight>
                <a:latin typeface="Lato"/>
                <a:ea typeface="Lato"/>
                <a:cs typeface="Lato"/>
                <a:sym typeface="Lato"/>
              </a:rPr>
              <a:t>Know which services are free and be able to compare the cost of different services that may suit a specific scenario. You’ll definitely need to understand serverless technologies such as AWS Lambda, Amazon Aurora Serverless, and Amazon ECS Fargate.</a:t>
            </a:r>
            <a:endParaRPr b="0" sz="1600">
              <a:solidFill>
                <a:srgbClr val="292929"/>
              </a:solidFill>
              <a:highlight>
                <a:srgbClr val="FFFFFF"/>
              </a:highlight>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a:t>
            </a:r>
            <a:endParaRPr sz="2600">
              <a:solidFill>
                <a:schemeClr val="dk1"/>
              </a:solidFill>
            </a:endParaRPr>
          </a:p>
        </p:txBody>
      </p:sp>
      <p:sp>
        <p:nvSpPr>
          <p:cNvPr id="854" name="Google Shape;854;p144"/>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Enhanced Networking</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Uses single root IO virtualization, or SR-IOV, to provide high performance networking capabilities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SR-IOV allows different virtual machines (VMs) in a virtual environment to share a single physical bus. SR-IOV is a method of device virtualization, that provides higher IO performance and lower CPU utilization, when compared to traditional network interfaces.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EN</a:t>
            </a:r>
            <a:r>
              <a:rPr b="0" lang="en" sz="1600">
                <a:solidFill>
                  <a:srgbClr val="FF9900"/>
                </a:solidFill>
                <a:latin typeface="Lato"/>
                <a:ea typeface="Lato"/>
                <a:cs typeface="Lato"/>
                <a:sym typeface="Lato"/>
              </a:rPr>
              <a:t> provides higher bandwidth, higher packets per second performance consistently lower it into instance latencies, and there's no additional charge for using Enhanced Networking, but the EC2 instance does have to support it.</a:t>
            </a:r>
            <a:endParaRPr b="0" sz="1600">
              <a:solidFill>
                <a:srgbClr val="FF9900"/>
              </a:solidFill>
              <a:latin typeface="Lato"/>
              <a:ea typeface="Lato"/>
              <a:cs typeface="Lato"/>
              <a:sym typeface="La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a:t>
            </a:r>
            <a:endParaRPr sz="2600">
              <a:solidFill>
                <a:schemeClr val="dk1"/>
              </a:solidFill>
            </a:endParaRPr>
          </a:p>
        </p:txBody>
      </p:sp>
      <p:sp>
        <p:nvSpPr>
          <p:cNvPr id="860" name="Google Shape;860;p145"/>
          <p:cNvSpPr txBox="1"/>
          <p:nvPr>
            <p:ph idx="4294967295" type="title"/>
          </p:nvPr>
        </p:nvSpPr>
        <p:spPr>
          <a:xfrm>
            <a:off x="742225" y="898475"/>
            <a:ext cx="8164500" cy="412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Enhanced Networking Adapter</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Supports network speeds of up to a hundred gigabits per second, for supported instance types.</a:t>
            </a:r>
            <a:endParaRPr sz="1800">
              <a:solidFill>
                <a:srgbClr val="FF9900"/>
              </a:solidFill>
              <a:latin typeface="Lato"/>
              <a:ea typeface="Lato"/>
              <a:cs typeface="Lato"/>
              <a:sym typeface="Lato"/>
            </a:endParaRPr>
          </a:p>
          <a:p>
            <a:pPr indent="-342900" lvl="0" marL="4572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Intel 82599 virtual function or VF interface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It supports network speeds of up to 10 gigabits per second for supported instance types and it's typically used on older instances.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In any given scenario question choose </a:t>
            </a:r>
            <a:r>
              <a:rPr lang="en" sz="1600">
                <a:solidFill>
                  <a:srgbClr val="FF9900"/>
                </a:solidFill>
                <a:latin typeface="Lato"/>
                <a:ea typeface="Lato"/>
                <a:cs typeface="Lato"/>
                <a:sym typeface="Lato"/>
              </a:rPr>
              <a:t>ENA</a:t>
            </a:r>
            <a:r>
              <a:rPr b="0" lang="en" sz="1600">
                <a:solidFill>
                  <a:srgbClr val="FF9900"/>
                </a:solidFill>
                <a:latin typeface="Lato"/>
                <a:ea typeface="Lato"/>
                <a:cs typeface="Lato"/>
                <a:sym typeface="Lato"/>
              </a:rPr>
              <a:t> over </a:t>
            </a:r>
            <a:r>
              <a:rPr lang="en" sz="1600">
                <a:solidFill>
                  <a:srgbClr val="FF9900"/>
                </a:solidFill>
                <a:latin typeface="Lato"/>
                <a:ea typeface="Lato"/>
                <a:cs typeface="Lato"/>
                <a:sym typeface="Lato"/>
              </a:rPr>
              <a:t>virtual function</a:t>
            </a:r>
            <a:r>
              <a:rPr b="0" lang="en" sz="1600">
                <a:solidFill>
                  <a:srgbClr val="FF9900"/>
                </a:solidFill>
                <a:latin typeface="Lato"/>
                <a:ea typeface="Lato"/>
                <a:cs typeface="Lato"/>
                <a:sym typeface="Lato"/>
              </a:rPr>
              <a:t> simply because you get much better speed and it's not a legacy product</a:t>
            </a:r>
            <a:endParaRPr b="0" sz="1600">
              <a:solidFill>
                <a:srgbClr val="FF9900"/>
              </a:solidFill>
              <a:latin typeface="Lato"/>
              <a:ea typeface="Lato"/>
              <a:cs typeface="Lato"/>
              <a:sym typeface="La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EFA</a:t>
            </a:r>
            <a:endParaRPr sz="2600">
              <a:solidFill>
                <a:schemeClr val="dk1"/>
              </a:solidFill>
            </a:endParaRPr>
          </a:p>
        </p:txBody>
      </p:sp>
      <p:sp>
        <p:nvSpPr>
          <p:cNvPr id="866" name="Google Shape;866;p146"/>
          <p:cNvSpPr txBox="1"/>
          <p:nvPr>
            <p:ph idx="4294967295" type="title"/>
          </p:nvPr>
        </p:nvSpPr>
        <p:spPr>
          <a:xfrm>
            <a:off x="742225" y="781275"/>
            <a:ext cx="8164500" cy="4362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Elastic Fabric Adapter</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An Elastic Fabric Adapter is a network device that can be attached to the EC2 instance to accelerate High Performance Computing or HPC, and machine learning applications.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Elastic Fabric Adapters, provide lower and more consistent latency and higher throughputs than TCP transport, traditionally used in cloud based</a:t>
            </a:r>
            <a:r>
              <a:rPr b="0" lang="en" sz="1600">
                <a:solidFill>
                  <a:srgbClr val="FF9900"/>
                </a:solidFill>
                <a:latin typeface="Lato"/>
                <a:ea typeface="Lato"/>
                <a:cs typeface="Lato"/>
                <a:sym typeface="Lato"/>
              </a:rPr>
              <a:t>, </a:t>
            </a:r>
            <a:r>
              <a:rPr b="0" lang="en" sz="1600">
                <a:solidFill>
                  <a:srgbClr val="FF9900"/>
                </a:solidFill>
                <a:latin typeface="Lato"/>
                <a:ea typeface="Lato"/>
                <a:cs typeface="Lato"/>
                <a:sym typeface="Lato"/>
              </a:rPr>
              <a:t>HPC systems,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EFA can use OS-bypass.  OS-bypass enables high performance compute and machine learning applications to bypass the operating system kernel and to communicate directly with the EFA device. It makes it a lot faster with a lot lower latency. However, it's not supported on Windows currently, it's only supported with Linux.</a:t>
            </a:r>
            <a:endParaRPr b="0" sz="1800">
              <a:solidFill>
                <a:srgbClr val="FF9900"/>
              </a:solidFill>
              <a:latin typeface="Lato"/>
              <a:ea typeface="Lato"/>
              <a:cs typeface="Lato"/>
              <a:sym typeface="La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ENI vs ENA vs EFA</a:t>
            </a:r>
            <a:endParaRPr sz="2600">
              <a:solidFill>
                <a:schemeClr val="dk1"/>
              </a:solidFill>
            </a:endParaRPr>
          </a:p>
        </p:txBody>
      </p:sp>
      <p:sp>
        <p:nvSpPr>
          <p:cNvPr id="872" name="Google Shape;872;p147"/>
          <p:cNvSpPr txBox="1"/>
          <p:nvPr>
            <p:ph idx="4294967295" type="title"/>
          </p:nvPr>
        </p:nvSpPr>
        <p:spPr>
          <a:xfrm>
            <a:off x="742225" y="1089500"/>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ENI</a:t>
            </a:r>
            <a:r>
              <a:rPr b="0" lang="en" sz="1600">
                <a:solidFill>
                  <a:srgbClr val="FF9900"/>
                </a:solidFill>
                <a:latin typeface="Lato"/>
                <a:ea typeface="Lato"/>
                <a:cs typeface="Lato"/>
                <a:sym typeface="Lato"/>
              </a:rPr>
              <a:t> is used for basic networking.  Perhaps you need a separate management workload to your production network or a separate logging network and you need to do this at a low cost. In this scenario, just use multiple ENI's for each network.</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Enhanced Networking</a:t>
            </a:r>
            <a:r>
              <a:rPr b="0" lang="en" sz="1600">
                <a:solidFill>
                  <a:srgbClr val="FF9900"/>
                </a:solidFill>
                <a:latin typeface="Lato"/>
                <a:ea typeface="Lato"/>
                <a:cs typeface="Lato"/>
                <a:sym typeface="Lato"/>
              </a:rPr>
              <a:t> is for when you need speeds between 10 gigabits per second and 100 gigabits per second anywhere where you need reliable high throughput</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Elastic Fabric Adapter</a:t>
            </a:r>
            <a:r>
              <a:rPr b="0" lang="en" sz="1600">
                <a:solidFill>
                  <a:srgbClr val="FF9900"/>
                </a:solidFill>
                <a:latin typeface="Lato"/>
                <a:ea typeface="Lato"/>
                <a:cs typeface="Lato"/>
                <a:sym typeface="Lato"/>
              </a:rPr>
              <a:t>, is where you need to accelerate, High Performance Computing, HPC </a:t>
            </a:r>
            <a:r>
              <a:rPr b="0" lang="en" sz="1600">
                <a:solidFill>
                  <a:srgbClr val="FF9900"/>
                </a:solidFill>
                <a:latin typeface="Lato"/>
                <a:ea typeface="Lato"/>
                <a:cs typeface="Lato"/>
                <a:sym typeface="Lato"/>
              </a:rPr>
              <a:t>a</a:t>
            </a:r>
            <a:r>
              <a:rPr b="0" lang="en" sz="1600">
                <a:solidFill>
                  <a:srgbClr val="FF9900"/>
                </a:solidFill>
                <a:latin typeface="Lato"/>
                <a:ea typeface="Lato"/>
                <a:cs typeface="Lato"/>
                <a:sym typeface="Lato"/>
              </a:rPr>
              <a:t>nd machine learning applications or if you need to do an OS bypass.</a:t>
            </a:r>
            <a:endParaRPr b="0" sz="1800">
              <a:solidFill>
                <a:srgbClr val="FF9900"/>
              </a:solidFill>
              <a:latin typeface="Lato"/>
              <a:ea typeface="Lato"/>
              <a:cs typeface="Lato"/>
              <a:sym typeface="La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Spot Instances and Spot Fleets</a:t>
            </a:r>
            <a:endParaRPr sz="2600">
              <a:solidFill>
                <a:schemeClr val="dk1"/>
              </a:solidFill>
            </a:endParaRPr>
          </a:p>
        </p:txBody>
      </p:sp>
      <p:sp>
        <p:nvSpPr>
          <p:cNvPr id="878" name="Google Shape;878;p148"/>
          <p:cNvSpPr txBox="1"/>
          <p:nvPr>
            <p:ph idx="4294967295" type="title"/>
          </p:nvPr>
        </p:nvSpPr>
        <p:spPr>
          <a:xfrm>
            <a:off x="742225" y="1089500"/>
            <a:ext cx="7851900" cy="4054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Spot instances</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Spot instances basically allows to take advantage of unused EC2 capacit</a:t>
            </a:r>
            <a:r>
              <a:rPr b="0" lang="en" sz="1600">
                <a:solidFill>
                  <a:srgbClr val="FF9900"/>
                </a:solidFill>
                <a:latin typeface="Lato"/>
                <a:ea typeface="Lato"/>
                <a:cs typeface="Lato"/>
                <a:sym typeface="Lato"/>
              </a:rPr>
              <a:t>y</a:t>
            </a:r>
            <a:r>
              <a:rPr b="0" lang="en" sz="1600">
                <a:solidFill>
                  <a:srgbClr val="FF9900"/>
                </a:solidFill>
                <a:latin typeface="Lato"/>
                <a:ea typeface="Lato"/>
                <a:cs typeface="Lato"/>
                <a:sym typeface="Lato"/>
              </a:rPr>
              <a:t> in the cloud and spot instances are available with up to a 90% discount compared to on-demand prices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Spot instances can be used for various stateless fault tolerant or flexible applications, such as big data, containerized workloads, </a:t>
            </a:r>
            <a:r>
              <a:rPr b="0" lang="en" sz="1600">
                <a:solidFill>
                  <a:srgbClr val="FF9900"/>
                </a:solidFill>
                <a:latin typeface="Lato"/>
                <a:ea typeface="Lato"/>
                <a:cs typeface="Lato"/>
                <a:sym typeface="Lato"/>
              </a:rPr>
              <a:t>CI/CD</a:t>
            </a:r>
            <a:r>
              <a:rPr b="0" lang="en" sz="1600">
                <a:solidFill>
                  <a:srgbClr val="FF9900"/>
                </a:solidFill>
                <a:latin typeface="Lato"/>
                <a:ea typeface="Lato"/>
                <a:cs typeface="Lato"/>
                <a:sym typeface="Lato"/>
              </a:rPr>
              <a:t>, high performance computing, and other tests and development workloads as well.</a:t>
            </a:r>
            <a:endParaRPr sz="1800">
              <a:solidFill>
                <a:srgbClr val="FF9900"/>
              </a:solidFill>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Spot Instances and Spot Fleets</a:t>
            </a:r>
            <a:endParaRPr sz="2600">
              <a:solidFill>
                <a:schemeClr val="dk1"/>
              </a:solidFill>
            </a:endParaRPr>
          </a:p>
        </p:txBody>
      </p:sp>
      <p:sp>
        <p:nvSpPr>
          <p:cNvPr id="884" name="Google Shape;884;p149"/>
          <p:cNvSpPr txBox="1"/>
          <p:nvPr>
            <p:ph idx="4294967295" type="title"/>
          </p:nvPr>
        </p:nvSpPr>
        <p:spPr>
          <a:xfrm>
            <a:off x="742225" y="1089500"/>
            <a:ext cx="7851900" cy="4054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Spot prices</a:t>
            </a:r>
            <a:endParaRPr sz="1800">
              <a:solidFill>
                <a:srgbClr val="FF9900"/>
              </a:solidFill>
              <a:latin typeface="Lato"/>
              <a:ea typeface="Lato"/>
              <a:cs typeface="Lato"/>
              <a:sym typeface="Lato"/>
            </a:endParaRPr>
          </a:p>
          <a:p>
            <a:pPr indent="-317500" lvl="1" marL="914400" rtl="0" algn="l">
              <a:lnSpc>
                <a:spcPct val="150000"/>
              </a:lnSpc>
              <a:spcBef>
                <a:spcPts val="0"/>
              </a:spcBef>
              <a:spcAft>
                <a:spcPts val="0"/>
              </a:spcAft>
              <a:buClr>
                <a:srgbClr val="FF9900"/>
              </a:buClr>
              <a:buSzPts val="1400"/>
              <a:buFont typeface="Lato"/>
              <a:buChar char="○"/>
            </a:pPr>
            <a:r>
              <a:rPr b="0" lang="en" sz="1600">
                <a:solidFill>
                  <a:srgbClr val="FF9900"/>
                </a:solidFill>
                <a:latin typeface="Lato"/>
                <a:ea typeface="Lato"/>
                <a:cs typeface="Lato"/>
                <a:sym typeface="Lato"/>
              </a:rPr>
              <a:t>A maximum spot price should be proposed when provisioning the spot instance.</a:t>
            </a:r>
            <a:endParaRPr b="0" sz="1600">
              <a:solidFill>
                <a:srgbClr val="FF9900"/>
              </a:solidFill>
              <a:latin typeface="Lato"/>
              <a:ea typeface="Lato"/>
              <a:cs typeface="Lato"/>
              <a:sym typeface="Lato"/>
            </a:endParaRPr>
          </a:p>
          <a:p>
            <a:pPr indent="-317500" lvl="1" marL="914400" rtl="0" algn="l">
              <a:lnSpc>
                <a:spcPct val="150000"/>
              </a:lnSpc>
              <a:spcBef>
                <a:spcPts val="0"/>
              </a:spcBef>
              <a:spcAft>
                <a:spcPts val="0"/>
              </a:spcAft>
              <a:buClr>
                <a:srgbClr val="FF9900"/>
              </a:buClr>
              <a:buSzPts val="1400"/>
              <a:buFont typeface="Lato"/>
              <a:buChar char="○"/>
            </a:pPr>
            <a:r>
              <a:rPr b="0" lang="en" sz="1600">
                <a:solidFill>
                  <a:srgbClr val="FF9900"/>
                </a:solidFill>
                <a:latin typeface="Lato"/>
                <a:ea typeface="Lato"/>
                <a:cs typeface="Lato"/>
                <a:sym typeface="Lato"/>
              </a:rPr>
              <a:t>The spot instance will be provisioned as long as the Spot price is Below the proposed spot price.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hourly spot instance varies depending on the capacity and the region.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If the spot price goes above the proposed spot price, you have two minutes to choose either to stop or terminate the instance.</a:t>
            </a:r>
            <a:endParaRPr b="0" sz="1600">
              <a:solidFill>
                <a:srgbClr val="FF9900"/>
              </a:solidFill>
              <a:latin typeface="Lato"/>
              <a:ea typeface="Lato"/>
              <a:cs typeface="Lato"/>
              <a:sym typeface="La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Spot Instances and Spot Fleets</a:t>
            </a:r>
            <a:endParaRPr sz="2600">
              <a:solidFill>
                <a:schemeClr val="dk1"/>
              </a:solidFill>
            </a:endParaRPr>
          </a:p>
        </p:txBody>
      </p:sp>
      <p:sp>
        <p:nvSpPr>
          <p:cNvPr id="890" name="Google Shape;890;p150"/>
          <p:cNvSpPr txBox="1"/>
          <p:nvPr>
            <p:ph idx="4294967295" type="title"/>
          </p:nvPr>
        </p:nvSpPr>
        <p:spPr>
          <a:xfrm>
            <a:off x="742225" y="933225"/>
            <a:ext cx="7851900" cy="4054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Spot Fleets</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Spot Fleet is a collection, or fleet, of </a:t>
            </a:r>
            <a:r>
              <a:rPr lang="en" sz="1600">
                <a:solidFill>
                  <a:srgbClr val="FF9900"/>
                </a:solidFill>
                <a:latin typeface="Lato"/>
                <a:ea typeface="Lato"/>
                <a:cs typeface="Lato"/>
                <a:sym typeface="Lato"/>
              </a:rPr>
              <a:t>Spot Instances</a:t>
            </a:r>
            <a:r>
              <a:rPr b="0" lang="en" sz="1600">
                <a:solidFill>
                  <a:srgbClr val="FF9900"/>
                </a:solidFill>
                <a:latin typeface="Lato"/>
                <a:ea typeface="Lato"/>
                <a:cs typeface="Lato"/>
                <a:sym typeface="Lato"/>
              </a:rPr>
              <a:t>, and </a:t>
            </a:r>
            <a:r>
              <a:rPr lang="en" sz="1600">
                <a:solidFill>
                  <a:srgbClr val="FF9900"/>
                </a:solidFill>
                <a:latin typeface="Lato"/>
                <a:ea typeface="Lato"/>
                <a:cs typeface="Lato"/>
                <a:sym typeface="Lato"/>
              </a:rPr>
              <a:t>optionally On-Demand Instances</a:t>
            </a:r>
            <a:r>
              <a:rPr b="0" lang="en" sz="1600">
                <a:solidFill>
                  <a:srgbClr val="FF9900"/>
                </a:solidFill>
                <a:latin typeface="Lato"/>
                <a:ea typeface="Lato"/>
                <a:cs typeface="Lato"/>
                <a:sym typeface="Lato"/>
              </a:rPr>
              <a:t>. The Spot Fleet attempts to launch the number of Spot Instances and On-Demand Instances to meet the target capacity that you specified in the Spot Fleet request. The Spot Fleet attempts to maintain its target capacity fleet if your Spot Instances are interrupted.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also set a maximum amount per hour that you’re willing to pay for your fleet, and Spot Fleet launches instances until it reaches the maximum amount. When the maximum amount you're willing to pay is reached, the fleet stops launching instances even if it hasn’t met the target capacity. </a:t>
            </a:r>
            <a:endParaRPr b="0" sz="1600">
              <a:solidFill>
                <a:srgbClr val="FF9900"/>
              </a:solidFill>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Spot Instances and Spot Fleets</a:t>
            </a:r>
            <a:endParaRPr sz="2600">
              <a:solidFill>
                <a:schemeClr val="dk1"/>
              </a:solidFill>
            </a:endParaRPr>
          </a:p>
        </p:txBody>
      </p:sp>
      <p:sp>
        <p:nvSpPr>
          <p:cNvPr id="896" name="Google Shape;896;p151"/>
          <p:cNvSpPr txBox="1"/>
          <p:nvPr>
            <p:ph idx="4294967295" type="title"/>
          </p:nvPr>
        </p:nvSpPr>
        <p:spPr>
          <a:xfrm>
            <a:off x="742225" y="1089500"/>
            <a:ext cx="7851900" cy="4054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On-Demand in Spot Fleet</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In your Spot Fleet request, you specify your desired target capacity and how much of that capacity must be On-Demand. For example, if in your Spot Fleet request you specify target capacity as 10 and On-Demand capacity as 8, Amazon EC2 launches 8 capacity units as On-Demand, and 2 capacity units (10-8=2) as Spot.</a:t>
            </a:r>
            <a:endParaRPr b="0" sz="1600">
              <a:solidFill>
                <a:srgbClr val="FF9900"/>
              </a:solidFill>
              <a:latin typeface="Lato"/>
              <a:ea typeface="Lato"/>
              <a:cs typeface="Lato"/>
              <a:sym typeface="La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Allocation strategies for Spot instances</a:t>
            </a:r>
            <a:endParaRPr sz="2200">
              <a:solidFill>
                <a:schemeClr val="dk1"/>
              </a:solidFill>
            </a:endParaRPr>
          </a:p>
        </p:txBody>
      </p:sp>
      <p:sp>
        <p:nvSpPr>
          <p:cNvPr id="902" name="Google Shape;902;p152"/>
          <p:cNvSpPr txBox="1"/>
          <p:nvPr>
            <p:ph idx="4294967295" type="title"/>
          </p:nvPr>
        </p:nvSpPr>
        <p:spPr>
          <a:xfrm>
            <a:off x="755250" y="881150"/>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The allocation strategy for the Spot Instances in Spot Fleet determines how it fulfills your Spot Fleet request from the possible Spot Instance pools represented by its launch specifications. The following are the allocation strategies that you can specify in your Spot Fleet request.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lowestPrice</a:t>
            </a:r>
            <a:endParaRPr sz="1600">
              <a:solidFill>
                <a:srgbClr val="FF9900"/>
              </a:solidFill>
              <a:latin typeface="Lato"/>
              <a:ea typeface="Lato"/>
              <a:cs typeface="Lato"/>
              <a:sym typeface="Lato"/>
            </a:endParaRPr>
          </a:p>
          <a:p>
            <a:pPr indent="-323850" lvl="2" marL="13716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The Spot Instances come from the pool with the lowest price. This is the default strategy. If your fleet is small or runs for a short time, the probability that your Spot Instances may be interrupted is low, even with all the instances in a single Spot Instance pool. Therefore, the </a:t>
            </a:r>
            <a:r>
              <a:rPr lang="en" sz="1500">
                <a:solidFill>
                  <a:srgbClr val="FF9900"/>
                </a:solidFill>
                <a:latin typeface="Lato"/>
                <a:ea typeface="Lato"/>
                <a:cs typeface="Lato"/>
                <a:sym typeface="Lato"/>
              </a:rPr>
              <a:t>lowestPrice</a:t>
            </a:r>
            <a:r>
              <a:rPr b="0" lang="en" sz="1500">
                <a:solidFill>
                  <a:srgbClr val="FF9900"/>
                </a:solidFill>
                <a:latin typeface="Lato"/>
                <a:ea typeface="Lato"/>
                <a:cs typeface="Lato"/>
                <a:sym typeface="Lato"/>
              </a:rPr>
              <a:t> strategy is likely to meet your needs while providing the lowest cost.</a:t>
            </a:r>
            <a:endParaRPr b="0" sz="1500">
              <a:solidFill>
                <a:srgbClr val="FF9900"/>
              </a:solidFill>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Allocation strategies for Spot instances</a:t>
            </a:r>
            <a:endParaRPr sz="2200">
              <a:solidFill>
                <a:schemeClr val="dk1"/>
              </a:solidFill>
            </a:endParaRPr>
          </a:p>
        </p:txBody>
      </p:sp>
      <p:sp>
        <p:nvSpPr>
          <p:cNvPr id="908" name="Google Shape;908;p153"/>
          <p:cNvSpPr txBox="1"/>
          <p:nvPr>
            <p:ph idx="4294967295" type="title"/>
          </p:nvPr>
        </p:nvSpPr>
        <p:spPr>
          <a:xfrm>
            <a:off x="742225" y="1089500"/>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Diversified</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Spot Instances are distributed across all pools. If the fleet is large or runs for a long time, you can improve the availability of your fleet by distributing the Spot Instances across multiple pools. For example, if your Spot Fleet request specifies 10 pools and a target capacity of 100 instances, the fleet launches 10 Spot Instances in each pool. If the Spot price for one pool exceeds your maximum price for this pool, only 10% of your fleet is affected. Using this strategy also makes your fleet less sensitive to increases in the Spot price in any one pool over time.</a:t>
            </a:r>
            <a:endParaRPr b="0" sz="1600">
              <a:solidFill>
                <a:srgbClr val="FF99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Practice labs</a:t>
            </a:r>
            <a:endParaRPr sz="2400"/>
          </a:p>
        </p:txBody>
      </p:sp>
      <p:sp>
        <p:nvSpPr>
          <p:cNvPr id="209" name="Google Shape;209;p37"/>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292929"/>
              </a:buClr>
              <a:buSzPts val="1700"/>
              <a:buFont typeface="Lato"/>
              <a:buChar char="●"/>
            </a:pPr>
            <a:r>
              <a:rPr lang="en" sz="1900">
                <a:solidFill>
                  <a:srgbClr val="292929"/>
                </a:solidFill>
                <a:latin typeface="Lato"/>
                <a:ea typeface="Lato"/>
                <a:cs typeface="Lato"/>
                <a:sym typeface="Lato"/>
              </a:rPr>
              <a:t>https://run.qwiklabs.com/</a:t>
            </a:r>
            <a:endParaRPr sz="1700">
              <a:solidFill>
                <a:srgbClr val="292929"/>
              </a:solidFill>
              <a:latin typeface="Lato"/>
              <a:ea typeface="Lato"/>
              <a:cs typeface="Lato"/>
              <a:sym typeface="La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Allocation strategies for Spot instances</a:t>
            </a:r>
            <a:endParaRPr sz="2200">
              <a:solidFill>
                <a:schemeClr val="dk1"/>
              </a:solidFill>
            </a:endParaRPr>
          </a:p>
        </p:txBody>
      </p:sp>
      <p:sp>
        <p:nvSpPr>
          <p:cNvPr id="914" name="Google Shape;914;p154"/>
          <p:cNvSpPr txBox="1"/>
          <p:nvPr>
            <p:ph idx="4294967295" type="title"/>
          </p:nvPr>
        </p:nvSpPr>
        <p:spPr>
          <a:xfrm>
            <a:off x="742225" y="868125"/>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capacityOptimized</a:t>
            </a:r>
            <a:endParaRPr sz="16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The Spot Instances come from the pool with optimal capacity for the number of instances that are launching.</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With Spot Instances, pricing changes slowly over time based on long-term trends in supply and demand, but capacity fluctuates in real time. The capacityOptimized strategy automatically launches Spot Instances into the most available pools by looking at real-time capacity data and predicting which are the most available. </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This works well for workloads such as big data and analytics, image and media rendering, machine learning, and high performance computing that may have a </a:t>
            </a:r>
            <a:r>
              <a:rPr lang="en" sz="1500">
                <a:solidFill>
                  <a:srgbClr val="FF9900"/>
                </a:solidFill>
                <a:latin typeface="Lato"/>
                <a:ea typeface="Lato"/>
                <a:cs typeface="Lato"/>
                <a:sym typeface="Lato"/>
              </a:rPr>
              <a:t>higher cost of interruption associated with restarting work and checkpointing</a:t>
            </a:r>
            <a:r>
              <a:rPr b="0" lang="en" sz="1500">
                <a:solidFill>
                  <a:srgbClr val="FF9900"/>
                </a:solidFill>
                <a:latin typeface="Lato"/>
                <a:ea typeface="Lato"/>
                <a:cs typeface="Lato"/>
                <a:sym typeface="Lato"/>
              </a:rPr>
              <a:t>. </a:t>
            </a:r>
            <a:endParaRPr b="0" sz="1500">
              <a:solidFill>
                <a:srgbClr val="FF9900"/>
              </a:solidFill>
              <a:latin typeface="Lato"/>
              <a:ea typeface="Lato"/>
              <a:cs typeface="Lato"/>
              <a:sym typeface="La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Allocation strategies for Spot instances</a:t>
            </a:r>
            <a:endParaRPr sz="2200">
              <a:solidFill>
                <a:schemeClr val="dk1"/>
              </a:solidFill>
            </a:endParaRPr>
          </a:p>
        </p:txBody>
      </p:sp>
      <p:sp>
        <p:nvSpPr>
          <p:cNvPr id="920" name="Google Shape;920;p155"/>
          <p:cNvSpPr txBox="1"/>
          <p:nvPr>
            <p:ph idx="4294967295" type="title"/>
          </p:nvPr>
        </p:nvSpPr>
        <p:spPr>
          <a:xfrm>
            <a:off x="742225" y="685825"/>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capacityOptimized</a:t>
            </a:r>
            <a:endParaRPr sz="16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By offering the possibility of fewer interruptions, the capacityOptimized strategy can lower the overall cost of your workload.</a:t>
            </a:r>
            <a:endParaRPr b="0" sz="15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InstancePoolsToUseCount</a:t>
            </a:r>
            <a:endParaRPr sz="1600">
              <a:solidFill>
                <a:srgbClr val="FF9900"/>
              </a:solidFill>
              <a:latin typeface="Lato"/>
              <a:ea typeface="Lato"/>
              <a:cs typeface="Lato"/>
              <a:sym typeface="Lato"/>
            </a:endParaRPr>
          </a:p>
          <a:p>
            <a:pPr indent="-317500" lvl="1" marL="914400" rtl="0" algn="l">
              <a:lnSpc>
                <a:spcPct val="150000"/>
              </a:lnSpc>
              <a:spcBef>
                <a:spcPts val="0"/>
              </a:spcBef>
              <a:spcAft>
                <a:spcPts val="0"/>
              </a:spcAft>
              <a:buClr>
                <a:srgbClr val="FF9900"/>
              </a:buClr>
              <a:buSzPts val="1400"/>
              <a:buFont typeface="Lato"/>
              <a:buChar char="○"/>
            </a:pPr>
            <a:r>
              <a:rPr b="0" lang="en" sz="1400">
                <a:solidFill>
                  <a:srgbClr val="FF9900"/>
                </a:solidFill>
                <a:latin typeface="Lato"/>
                <a:ea typeface="Lato"/>
                <a:cs typeface="Lato"/>
                <a:sym typeface="Lato"/>
              </a:rPr>
              <a:t>The Spot Instances are distributed across the number of Spot pools that you specify, valid only when used in 	combination with lowestPrice.</a:t>
            </a:r>
            <a:endParaRPr b="0" sz="1400">
              <a:solidFill>
                <a:srgbClr val="FF9900"/>
              </a:solidFill>
              <a:latin typeface="Lato"/>
              <a:ea typeface="Lato"/>
              <a:cs typeface="Lato"/>
              <a:sym typeface="Lato"/>
            </a:endParaRPr>
          </a:p>
          <a:p>
            <a:pPr indent="-317500" lvl="1" marL="914400" rtl="0" algn="l">
              <a:lnSpc>
                <a:spcPct val="150000"/>
              </a:lnSpc>
              <a:spcBef>
                <a:spcPts val="0"/>
              </a:spcBef>
              <a:spcAft>
                <a:spcPts val="0"/>
              </a:spcAft>
              <a:buClr>
                <a:srgbClr val="FF9900"/>
              </a:buClr>
              <a:buSzPts val="1400"/>
              <a:buFont typeface="Lato"/>
              <a:buChar char="○"/>
            </a:pPr>
            <a:r>
              <a:rPr b="0" lang="en" sz="1400">
                <a:solidFill>
                  <a:srgbClr val="FF9900"/>
                </a:solidFill>
                <a:latin typeface="Lato"/>
                <a:ea typeface="Lato"/>
                <a:cs typeface="Lato"/>
                <a:sym typeface="Lato"/>
              </a:rPr>
              <a:t>To create a fleet of Spot Instances that is both cheap and diversified, use the lowestPrice allocation strategy in combination with InstancePoolsToUseCount. Spot Fleet automatically deploys the cheapest combination of instance types and Availability Zones based on the current Spot price across the number of Spot pools that you specify. This combination can be used to avoid the most expensive Spot Instances.</a:t>
            </a:r>
            <a:endParaRPr sz="1500">
              <a:solidFill>
                <a:srgbClr val="FF9900"/>
              </a:solidFill>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Allocation strategies for Spot instances</a:t>
            </a:r>
            <a:endParaRPr sz="2200">
              <a:solidFill>
                <a:schemeClr val="dk1"/>
              </a:solidFill>
            </a:endParaRPr>
          </a:p>
        </p:txBody>
      </p:sp>
      <p:sp>
        <p:nvSpPr>
          <p:cNvPr id="926" name="Google Shape;926;p156"/>
          <p:cNvSpPr txBox="1"/>
          <p:nvPr>
            <p:ph idx="4294967295" type="title"/>
          </p:nvPr>
        </p:nvSpPr>
        <p:spPr>
          <a:xfrm>
            <a:off x="742225" y="544650"/>
            <a:ext cx="7851900" cy="405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Maintaining Target Capacity</a:t>
            </a:r>
            <a:endParaRPr b="0" sz="14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After Spot Instances are terminated due to a change in the Spot price or available capacity of a Spot Instance pool, a Spot Fleet of type maintain launches replacement Spot Instances. If the allocation strategy is lowestPrice, the fleet launches replacement instances in the pool where the Spot price is currently the lowest. If the allocation strategy is diversified, the fleet distributes the replacement Spot Instances across the remaining pools. If the allocation strategy is lowestPrice in combination with InstancePoolsToUseCount, the fleet selects the Spot pools with the lowest price and launches Spot Instances across the number of Spot pools that you specify.</a:t>
            </a:r>
            <a:endParaRPr b="0" sz="1600">
              <a:solidFill>
                <a:srgbClr val="FF9900"/>
              </a:solidFill>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a:t>
            </a:r>
            <a:endParaRPr sz="2200">
              <a:solidFill>
                <a:schemeClr val="dk1"/>
              </a:solidFill>
            </a:endParaRPr>
          </a:p>
        </p:txBody>
      </p:sp>
      <p:sp>
        <p:nvSpPr>
          <p:cNvPr id="932" name="Google Shape;932;p157"/>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2000"/>
              </a:spcBef>
              <a:spcAft>
                <a:spcPts val="0"/>
              </a:spcAft>
              <a:buClr>
                <a:srgbClr val="FF9900"/>
              </a:buClr>
              <a:buSzPts val="1700"/>
              <a:buFont typeface="Lato"/>
              <a:buChar char="●"/>
            </a:pPr>
            <a:r>
              <a:rPr lang="en" sz="1600">
                <a:solidFill>
                  <a:srgbClr val="FF9900"/>
                </a:solidFill>
                <a:latin typeface="Lato"/>
                <a:ea typeface="Lato"/>
                <a:cs typeface="Lato"/>
                <a:sym typeface="Lato"/>
              </a:rPr>
              <a:t>Reasons for interruption</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Price</a:t>
            </a:r>
            <a:r>
              <a:rPr b="0" lang="en" sz="1600">
                <a:solidFill>
                  <a:srgbClr val="FF9900"/>
                </a:solidFill>
                <a:latin typeface="Lato"/>
                <a:ea typeface="Lato"/>
                <a:cs typeface="Lato"/>
                <a:sym typeface="Lato"/>
              </a:rPr>
              <a:t> – The Spot price is greater than your maximum price.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Capacity</a:t>
            </a:r>
            <a:r>
              <a:rPr b="0" lang="en" sz="1600">
                <a:solidFill>
                  <a:srgbClr val="FF9900"/>
                </a:solidFill>
                <a:latin typeface="Lato"/>
                <a:ea typeface="Lato"/>
                <a:cs typeface="Lato"/>
                <a:sym typeface="Lato"/>
              </a:rPr>
              <a:t> – If there are not enough unused EC2 instances to meet the demand for Spot Instances, Amazon EC2 interrupts Spot Instances. The order in which the instances are interrupted is determined by Amazon EC2.</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Constraints</a:t>
            </a:r>
            <a:r>
              <a:rPr b="0" lang="en" sz="1600">
                <a:solidFill>
                  <a:srgbClr val="FF9900"/>
                </a:solidFill>
                <a:latin typeface="Lato"/>
                <a:ea typeface="Lato"/>
                <a:cs typeface="Lato"/>
                <a:sym typeface="Lato"/>
              </a:rPr>
              <a:t> – If your request includes a constraint such as a launch group or an Availability Zone group, these Spot Instances are terminated.</a:t>
            </a:r>
            <a:endParaRPr b="0" sz="1600">
              <a:solidFill>
                <a:srgbClr val="FF9900"/>
              </a:solidFill>
              <a:latin typeface="Lato"/>
              <a:ea typeface="Lato"/>
              <a:cs typeface="Lato"/>
              <a:sym typeface="La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a:t>
            </a:r>
            <a:endParaRPr sz="2200">
              <a:solidFill>
                <a:schemeClr val="dk1"/>
              </a:solidFill>
            </a:endParaRPr>
          </a:p>
        </p:txBody>
      </p:sp>
      <p:pic>
        <p:nvPicPr>
          <p:cNvPr id="938" name="Google Shape;938;p158"/>
          <p:cNvPicPr preferRelativeResize="0"/>
          <p:nvPr/>
        </p:nvPicPr>
        <p:blipFill>
          <a:blip r:embed="rId3">
            <a:alphaModFix/>
          </a:blip>
          <a:stretch>
            <a:fillRect/>
          </a:stretch>
        </p:blipFill>
        <p:spPr>
          <a:xfrm>
            <a:off x="1489050" y="968450"/>
            <a:ext cx="6165903" cy="3749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Behaviour</a:t>
            </a:r>
            <a:endParaRPr sz="2200">
              <a:solidFill>
                <a:schemeClr val="dk1"/>
              </a:solidFill>
            </a:endParaRPr>
          </a:p>
        </p:txBody>
      </p:sp>
      <p:sp>
        <p:nvSpPr>
          <p:cNvPr id="944" name="Google Shape;944;p159"/>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2000"/>
              </a:spcBef>
              <a:spcAft>
                <a:spcPts val="0"/>
              </a:spcAft>
              <a:buClr>
                <a:srgbClr val="FF9900"/>
              </a:buClr>
              <a:buSzPts val="1700"/>
              <a:buFont typeface="Lato"/>
              <a:buChar char="●"/>
            </a:pPr>
            <a:r>
              <a:rPr b="0" lang="en" sz="1600">
                <a:solidFill>
                  <a:srgbClr val="FF9900"/>
                </a:solidFill>
                <a:latin typeface="Lato"/>
                <a:ea typeface="Lato"/>
                <a:cs typeface="Lato"/>
                <a:sym typeface="Lato"/>
              </a:rPr>
              <a:t>You can specify that Amazon EC2 should do one of the following when it interrupts a Spot Instance: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Stop the Spot Instance</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Requirements</a:t>
            </a:r>
            <a:endParaRPr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For a Spot Instance request, the type must be persistent. You cannot specify a launch group in the Spot Instance request.</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For an EC2 Fleet or Spot Fleet request, the type must be maintain.</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root volume must be an EBS volume, not an instance store volume.</a:t>
            </a:r>
            <a:endParaRPr sz="1600">
              <a:solidFill>
                <a:srgbClr val="FF9900"/>
              </a:solidFill>
              <a:latin typeface="Lato"/>
              <a:ea typeface="Lato"/>
              <a:cs typeface="Lato"/>
              <a:sym typeface="La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6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STOP</a:t>
            </a:r>
            <a:endParaRPr sz="2200">
              <a:solidFill>
                <a:schemeClr val="dk1"/>
              </a:solidFill>
            </a:endParaRPr>
          </a:p>
        </p:txBody>
      </p:sp>
      <p:sp>
        <p:nvSpPr>
          <p:cNvPr id="950" name="Google Shape;950;p16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After a Spot Instance is stopped by the Spot service, only the Spot service can restart the Spot Instance, and the same launch specification must be used. For a Spot Instance launched by a persistent Spot Instance request, the Spot service restarts the stopped instance when capacity is available in the same Availability Zone and for the same instance type as the stopped instance.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If instances in an EC2 Fleet or Spot Fleet are stopped and the fleet is of type maintain, the Spot service launches replacement instances to maintain the target capacity. </a:t>
            </a:r>
            <a:endParaRPr sz="1600">
              <a:solidFill>
                <a:srgbClr val="FF9900"/>
              </a:solidFill>
              <a:latin typeface="Lato"/>
              <a:ea typeface="Lato"/>
              <a:cs typeface="Lato"/>
              <a:sym typeface="La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STOP</a:t>
            </a:r>
            <a:endParaRPr sz="2200">
              <a:solidFill>
                <a:schemeClr val="dk1"/>
              </a:solidFill>
            </a:endParaRPr>
          </a:p>
        </p:txBody>
      </p:sp>
      <p:sp>
        <p:nvSpPr>
          <p:cNvPr id="956" name="Google Shape;956;p16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terminate a Spot Instance while it is stopped. If you cancel a Spot request, an EC2 Fleet, or a Spot Fleet, the Spot service terminates any associated Spot Instances that are stopped.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While a Spot Instance is stopped, you are charged only for the EBS volumes, which are preserved. With EC2 Fleet and Spot Fleet, if you have many stopped instances, you can exceed the limit on the number of EBS volumes for your account.</a:t>
            </a:r>
            <a:endParaRPr b="0" sz="1600">
              <a:solidFill>
                <a:srgbClr val="FF9900"/>
              </a:solidFill>
              <a:latin typeface="Lato"/>
              <a:ea typeface="Lato"/>
              <a:cs typeface="Lato"/>
              <a:sym typeface="La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Hibernate</a:t>
            </a:r>
            <a:endParaRPr sz="2200">
              <a:solidFill>
                <a:schemeClr val="dk1"/>
              </a:solidFill>
            </a:endParaRPr>
          </a:p>
        </p:txBody>
      </p:sp>
      <p:sp>
        <p:nvSpPr>
          <p:cNvPr id="962" name="Google Shape;962;p16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Requirements</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For a Spot Instance request, the type must be persistent. You cannot specify a launch group in the Spot Instance request.</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For an EC2 Fleet or Spot Fleet request, the type must be maintain.	</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root volume must be an EBS volume, not an instance store volume, and it must be large enough to </a:t>
            </a:r>
            <a:r>
              <a:rPr lang="en" sz="1600">
                <a:solidFill>
                  <a:srgbClr val="FF9900"/>
                </a:solidFill>
                <a:latin typeface="Lato"/>
                <a:ea typeface="Lato"/>
                <a:cs typeface="Lato"/>
                <a:sym typeface="Lato"/>
              </a:rPr>
              <a:t>store the instance memory (RAM)</a:t>
            </a:r>
            <a:r>
              <a:rPr b="0" lang="en" sz="1600">
                <a:solidFill>
                  <a:srgbClr val="FF9900"/>
                </a:solidFill>
                <a:latin typeface="Lato"/>
                <a:ea typeface="Lato"/>
                <a:cs typeface="Lato"/>
                <a:sym typeface="Lato"/>
              </a:rPr>
              <a:t> during hibernation.</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 Install the hibernation agent on a supported operating system</a:t>
            </a:r>
            <a:endParaRPr b="0" sz="1600">
              <a:solidFill>
                <a:srgbClr val="FF9900"/>
              </a:solidFill>
              <a:latin typeface="Lato"/>
              <a:ea typeface="Lato"/>
              <a:cs typeface="Lato"/>
              <a:sym typeface="La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Hibernate</a:t>
            </a:r>
            <a:endParaRPr sz="2200">
              <a:solidFill>
                <a:schemeClr val="dk1"/>
              </a:solidFill>
            </a:endParaRPr>
          </a:p>
        </p:txBody>
      </p:sp>
      <p:sp>
        <p:nvSpPr>
          <p:cNvPr id="968" name="Google Shape;968;p16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When a Spot Instance is hibernated by the Spot service, the </a:t>
            </a:r>
            <a:r>
              <a:rPr lang="en" sz="1600">
                <a:solidFill>
                  <a:srgbClr val="FF9900"/>
                </a:solidFill>
                <a:latin typeface="Lato"/>
                <a:ea typeface="Lato"/>
                <a:cs typeface="Lato"/>
                <a:sym typeface="Lato"/>
              </a:rPr>
              <a:t>EBS volumes are preserved</a:t>
            </a:r>
            <a:r>
              <a:rPr b="0" lang="en" sz="1600">
                <a:solidFill>
                  <a:srgbClr val="FF9900"/>
                </a:solidFill>
                <a:latin typeface="Lato"/>
                <a:ea typeface="Lato"/>
                <a:cs typeface="Lato"/>
                <a:sym typeface="Lato"/>
              </a:rPr>
              <a:t> and </a:t>
            </a:r>
            <a:r>
              <a:rPr lang="en" sz="1600">
                <a:solidFill>
                  <a:srgbClr val="FF9900"/>
                </a:solidFill>
                <a:latin typeface="Lato"/>
                <a:ea typeface="Lato"/>
                <a:cs typeface="Lato"/>
                <a:sym typeface="Lato"/>
              </a:rPr>
              <a:t>instance memory (RAM)</a:t>
            </a:r>
            <a:r>
              <a:rPr b="0" lang="en" sz="1600">
                <a:solidFill>
                  <a:srgbClr val="FF9900"/>
                </a:solidFill>
                <a:latin typeface="Lato"/>
                <a:ea typeface="Lato"/>
                <a:cs typeface="Lato"/>
                <a:sym typeface="Lato"/>
              </a:rPr>
              <a:t> is </a:t>
            </a:r>
            <a:r>
              <a:rPr lang="en" sz="1600">
                <a:solidFill>
                  <a:srgbClr val="FF9900"/>
                </a:solidFill>
                <a:latin typeface="Lato"/>
                <a:ea typeface="Lato"/>
                <a:cs typeface="Lato"/>
                <a:sym typeface="Lato"/>
              </a:rPr>
              <a:t>preserved</a:t>
            </a:r>
            <a:r>
              <a:rPr b="0" lang="en" sz="1600">
                <a:solidFill>
                  <a:srgbClr val="FF9900"/>
                </a:solidFill>
                <a:latin typeface="Lato"/>
                <a:ea typeface="Lato"/>
                <a:cs typeface="Lato"/>
                <a:sym typeface="Lato"/>
              </a:rPr>
              <a:t> on the root volume. The </a:t>
            </a:r>
            <a:r>
              <a:rPr lang="en" sz="1600">
                <a:solidFill>
                  <a:srgbClr val="FF9900"/>
                </a:solidFill>
                <a:latin typeface="Lato"/>
                <a:ea typeface="Lato"/>
                <a:cs typeface="Lato"/>
                <a:sym typeface="Lato"/>
              </a:rPr>
              <a:t>private IP addresses</a:t>
            </a:r>
            <a:r>
              <a:rPr b="0" lang="en" sz="1600">
                <a:solidFill>
                  <a:srgbClr val="FF9900"/>
                </a:solidFill>
                <a:latin typeface="Lato"/>
                <a:ea typeface="Lato"/>
                <a:cs typeface="Lato"/>
                <a:sym typeface="Lato"/>
              </a:rPr>
              <a:t> of the instance are also </a:t>
            </a:r>
            <a:r>
              <a:rPr lang="en" sz="1600">
                <a:solidFill>
                  <a:srgbClr val="FF9900"/>
                </a:solidFill>
                <a:latin typeface="Lato"/>
                <a:ea typeface="Lato"/>
                <a:cs typeface="Lato"/>
                <a:sym typeface="Lato"/>
              </a:rPr>
              <a:t>preserved</a:t>
            </a:r>
            <a:r>
              <a:rPr b="0" lang="en" sz="1600">
                <a:solidFill>
                  <a:srgbClr val="FF9900"/>
                </a:solidFill>
                <a:latin typeface="Lato"/>
                <a:ea typeface="Lato"/>
                <a:cs typeface="Lato"/>
                <a:sym typeface="Lato"/>
              </a:rPr>
              <a:t>.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Instance storage volumes and public IP addresses</a:t>
            </a:r>
            <a:r>
              <a:rPr b="0" lang="en" sz="1600">
                <a:solidFill>
                  <a:srgbClr val="FF9900"/>
                </a:solidFill>
                <a:latin typeface="Lato"/>
                <a:ea typeface="Lato"/>
                <a:cs typeface="Lato"/>
                <a:sym typeface="Lato"/>
              </a:rPr>
              <a:t>, other than </a:t>
            </a:r>
            <a:r>
              <a:rPr lang="en" sz="1600">
                <a:solidFill>
                  <a:srgbClr val="FF9900"/>
                </a:solidFill>
                <a:latin typeface="Lato"/>
                <a:ea typeface="Lato"/>
                <a:cs typeface="Lato"/>
                <a:sym typeface="Lato"/>
              </a:rPr>
              <a:t>Elastic IP</a:t>
            </a:r>
            <a:r>
              <a:rPr b="0" lang="en" sz="1600">
                <a:solidFill>
                  <a:srgbClr val="FF9900"/>
                </a:solidFill>
                <a:latin typeface="Lato"/>
                <a:ea typeface="Lato"/>
                <a:cs typeface="Lato"/>
                <a:sym typeface="Lato"/>
              </a:rPr>
              <a:t> addresses, are not </a:t>
            </a:r>
            <a:r>
              <a:rPr lang="en" sz="1600">
                <a:solidFill>
                  <a:srgbClr val="FF9900"/>
                </a:solidFill>
                <a:latin typeface="Lato"/>
                <a:ea typeface="Lato"/>
                <a:cs typeface="Lato"/>
                <a:sym typeface="Lato"/>
              </a:rPr>
              <a:t>preserved</a:t>
            </a:r>
            <a:r>
              <a:rPr b="0" lang="en" sz="1600">
                <a:solidFill>
                  <a:srgbClr val="FF9900"/>
                </a:solidFill>
                <a:latin typeface="Lato"/>
                <a:ea typeface="Lato"/>
                <a:cs typeface="Lato"/>
                <a:sym typeface="Lato"/>
              </a:rPr>
              <a:t>.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While the instance is hibernating, you are charged only for the EBS volumes.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With EC2 Fleet and Spot Fleet, if you have many hibernated instances, you can exceed the limit on the number of EBS volumes for your account.</a:t>
            </a:r>
            <a:endParaRPr b="0" sz="1400">
              <a:solidFill>
                <a:srgbClr val="FF99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Chapter 1</a:t>
            </a:r>
            <a:endParaRPr sz="3200"/>
          </a:p>
          <a:p>
            <a:pPr indent="0" lvl="0" marL="0" rtl="0" algn="ctr">
              <a:spcBef>
                <a:spcPts val="0"/>
              </a:spcBef>
              <a:spcAft>
                <a:spcPts val="0"/>
              </a:spcAft>
              <a:buNone/>
            </a:pPr>
            <a:r>
              <a:rPr lang="en"/>
              <a:t>AWS Basics</a:t>
            </a:r>
            <a:endParaRPr/>
          </a:p>
        </p:txBody>
      </p:sp>
      <p:sp>
        <p:nvSpPr>
          <p:cNvPr id="215" name="Google Shape;215;p38"/>
          <p:cNvSpPr txBox="1"/>
          <p:nvPr>
            <p:ph idx="2" type="body"/>
          </p:nvPr>
        </p:nvSpPr>
        <p:spPr>
          <a:xfrm>
            <a:off x="4744300" y="325550"/>
            <a:ext cx="4045200" cy="4062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AWS basics</a:t>
            </a:r>
            <a:endParaRPr b="1"/>
          </a:p>
          <a:p>
            <a:pPr indent="-311150" lvl="1" marL="914400" rtl="0" algn="l">
              <a:spcBef>
                <a:spcPts val="0"/>
              </a:spcBef>
              <a:spcAft>
                <a:spcPts val="0"/>
              </a:spcAft>
              <a:buSzPts val="1300"/>
              <a:buChar char="○"/>
            </a:pPr>
            <a:r>
              <a:rPr b="1" lang="en" sz="1300"/>
              <a:t>Availability Zones</a:t>
            </a:r>
            <a:endParaRPr b="1" sz="1300"/>
          </a:p>
          <a:p>
            <a:pPr indent="-311150" lvl="1" marL="914400" rtl="0" algn="l">
              <a:spcBef>
                <a:spcPts val="0"/>
              </a:spcBef>
              <a:spcAft>
                <a:spcPts val="0"/>
              </a:spcAft>
              <a:buSzPts val="1300"/>
              <a:buChar char="○"/>
            </a:pPr>
            <a:r>
              <a:rPr b="1" lang="en" sz="1300"/>
              <a:t>Regions</a:t>
            </a:r>
            <a:endParaRPr b="1" sz="1300"/>
          </a:p>
          <a:p>
            <a:pPr indent="-311150" lvl="1" marL="914400" rtl="0" algn="l">
              <a:spcBef>
                <a:spcPts val="0"/>
              </a:spcBef>
              <a:spcAft>
                <a:spcPts val="0"/>
              </a:spcAft>
              <a:buSzPts val="1300"/>
              <a:buChar char="○"/>
            </a:pPr>
            <a:r>
              <a:rPr b="1" lang="en" sz="1300"/>
              <a:t>Edge Zones</a:t>
            </a:r>
            <a:endParaRPr b="1" sz="1300"/>
          </a:p>
          <a:p>
            <a:pPr indent="-311150" lvl="1" marL="914400" rtl="0" algn="l">
              <a:spcBef>
                <a:spcPts val="0"/>
              </a:spcBef>
              <a:spcAft>
                <a:spcPts val="0"/>
              </a:spcAft>
              <a:buSzPts val="1300"/>
              <a:buChar char="○"/>
            </a:pPr>
            <a:r>
              <a:rPr b="1" lang="en" sz="1300"/>
              <a:t>High Availability on AWS</a:t>
            </a:r>
            <a:endParaRPr b="1" sz="1300"/>
          </a:p>
          <a:p>
            <a:pPr indent="-311150" lvl="1" marL="914400" rtl="0" algn="l">
              <a:spcBef>
                <a:spcPts val="0"/>
              </a:spcBef>
              <a:spcAft>
                <a:spcPts val="0"/>
              </a:spcAft>
              <a:buSzPts val="1300"/>
              <a:buChar char="○"/>
            </a:pPr>
            <a:r>
              <a:rPr b="1" lang="en" sz="1300"/>
              <a:t>Scalability and Elasticity</a:t>
            </a:r>
            <a:endParaRPr b="1" sz="1300"/>
          </a:p>
          <a:p>
            <a:pPr indent="-311150" lvl="1" marL="914400" rtl="0" algn="l">
              <a:spcBef>
                <a:spcPts val="0"/>
              </a:spcBef>
              <a:spcAft>
                <a:spcPts val="0"/>
              </a:spcAft>
              <a:buSzPts val="1300"/>
              <a:buChar char="○"/>
            </a:pPr>
            <a:r>
              <a:rPr b="1" lang="en" sz="1300"/>
              <a:t>Redundancy</a:t>
            </a:r>
            <a:endParaRPr b="1" sz="1300"/>
          </a:p>
          <a:p>
            <a:pPr indent="-311150" lvl="1" marL="914400" rtl="0" algn="l">
              <a:spcBef>
                <a:spcPts val="0"/>
              </a:spcBef>
              <a:spcAft>
                <a:spcPts val="0"/>
              </a:spcAft>
              <a:buSzPts val="1300"/>
              <a:buChar char="○"/>
            </a:pPr>
            <a:r>
              <a:rPr b="1" lang="en" sz="1300"/>
              <a:t>High Performance Computing on AWS</a:t>
            </a:r>
            <a:endParaRPr b="1" sz="1300"/>
          </a:p>
          <a:p>
            <a:pPr indent="0" lvl="0" marL="914400" rtl="0" algn="l">
              <a:spcBef>
                <a:spcPts val="0"/>
              </a:spcBef>
              <a:spcAft>
                <a:spcPts val="0"/>
              </a:spcAft>
              <a:buNone/>
            </a:pPr>
            <a:r>
              <a:t/>
            </a:r>
            <a:endParaRPr b="1" sz="1300"/>
          </a:p>
          <a:p>
            <a:pPr indent="-342900" lvl="0" marL="457200" rtl="0" algn="l">
              <a:spcBef>
                <a:spcPts val="0"/>
              </a:spcBef>
              <a:spcAft>
                <a:spcPts val="0"/>
              </a:spcAft>
              <a:buSzPts val="1800"/>
              <a:buChar char="●"/>
            </a:pPr>
            <a:r>
              <a:rPr b="1" lang="en"/>
              <a:t>AWS High level services</a:t>
            </a:r>
            <a:endParaRPr b="1"/>
          </a:p>
          <a:p>
            <a:pPr indent="-311150" lvl="1" marL="914400" rtl="0" algn="l">
              <a:spcBef>
                <a:spcPts val="0"/>
              </a:spcBef>
              <a:spcAft>
                <a:spcPts val="0"/>
              </a:spcAft>
              <a:buSzPts val="1300"/>
              <a:buChar char="○"/>
            </a:pPr>
            <a:r>
              <a:rPr b="1" lang="en" sz="1300"/>
              <a:t>Compute</a:t>
            </a:r>
            <a:endParaRPr b="1" sz="1300"/>
          </a:p>
          <a:p>
            <a:pPr indent="-311150" lvl="1" marL="914400" rtl="0" algn="l">
              <a:spcBef>
                <a:spcPts val="0"/>
              </a:spcBef>
              <a:spcAft>
                <a:spcPts val="0"/>
              </a:spcAft>
              <a:buSzPts val="1300"/>
              <a:buChar char="○"/>
            </a:pPr>
            <a:r>
              <a:rPr b="1" lang="en" sz="1300"/>
              <a:t>Databases</a:t>
            </a:r>
            <a:endParaRPr b="1" sz="1300"/>
          </a:p>
          <a:p>
            <a:pPr indent="-311150" lvl="1" marL="914400" rtl="0" algn="l">
              <a:spcBef>
                <a:spcPts val="0"/>
              </a:spcBef>
              <a:spcAft>
                <a:spcPts val="0"/>
              </a:spcAft>
              <a:buSzPts val="1300"/>
              <a:buChar char="○"/>
            </a:pPr>
            <a:r>
              <a:rPr b="1" lang="en" sz="1300"/>
              <a:t>Storage</a:t>
            </a:r>
            <a:endParaRPr b="1" sz="1300"/>
          </a:p>
          <a:p>
            <a:pPr indent="-311150" lvl="1" marL="914400" rtl="0" algn="l">
              <a:spcBef>
                <a:spcPts val="0"/>
              </a:spcBef>
              <a:spcAft>
                <a:spcPts val="0"/>
              </a:spcAft>
              <a:buSzPts val="1300"/>
              <a:buChar char="○"/>
            </a:pPr>
            <a:r>
              <a:rPr b="1" lang="en" sz="1300"/>
              <a:t>Network and Content Delivery</a:t>
            </a:r>
            <a:endParaRPr b="1" sz="1300"/>
          </a:p>
          <a:p>
            <a:pPr indent="-311150" lvl="1" marL="914400" rtl="0" algn="l">
              <a:spcBef>
                <a:spcPts val="0"/>
              </a:spcBef>
              <a:spcAft>
                <a:spcPts val="0"/>
              </a:spcAft>
              <a:buSzPts val="1300"/>
              <a:buChar char="○"/>
            </a:pPr>
            <a:r>
              <a:rPr b="1" lang="en" sz="1300"/>
              <a:t>Security</a:t>
            </a:r>
            <a:endParaRPr b="1" sz="1300"/>
          </a:p>
          <a:p>
            <a:pPr indent="-311150" lvl="1" marL="914400" rtl="0" algn="l">
              <a:spcBef>
                <a:spcPts val="0"/>
              </a:spcBef>
              <a:spcAft>
                <a:spcPts val="0"/>
              </a:spcAft>
              <a:buSzPts val="1300"/>
              <a:buChar char="○"/>
            </a:pPr>
            <a:r>
              <a:rPr b="1" lang="en" sz="1300"/>
              <a:t>Integration tools</a:t>
            </a:r>
            <a:endParaRPr b="1" sz="1300"/>
          </a:p>
          <a:p>
            <a:pPr indent="-311150" lvl="1" marL="914400" rtl="0" algn="l">
              <a:spcBef>
                <a:spcPts val="0"/>
              </a:spcBef>
              <a:spcAft>
                <a:spcPts val="0"/>
              </a:spcAft>
              <a:buSzPts val="1300"/>
              <a:buChar char="○"/>
            </a:pPr>
            <a:r>
              <a:rPr b="1" lang="en" sz="1300"/>
              <a:t>Analytics and Monitoring</a:t>
            </a:r>
            <a:endParaRPr b="1" sz="13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Hibernate</a:t>
            </a:r>
            <a:endParaRPr sz="2200">
              <a:solidFill>
                <a:schemeClr val="dk1"/>
              </a:solidFill>
            </a:endParaRPr>
          </a:p>
        </p:txBody>
      </p:sp>
      <p:sp>
        <p:nvSpPr>
          <p:cNvPr id="974" name="Google Shape;974;p164"/>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Resuming a hibernated Spot Instance</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After a Spot Instance is hibernated by the Spot service, it can only be resumed by the Spot service. The Spot service resumes the 		instance when capacity becomes available with a Spot price that is less than your specified maximum price.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If you specify hibernation as the interruption behavior, you receive an interruption notice, but you do not receive a two-minute warning because the hibernation process begins immediately</a:t>
            </a:r>
            <a:endParaRPr b="0" sz="1600">
              <a:solidFill>
                <a:srgbClr val="FF9900"/>
              </a:solidFill>
              <a:latin typeface="Lato"/>
              <a:ea typeface="Lato"/>
              <a:cs typeface="Lato"/>
              <a:sym typeface="Lat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Terminate</a:t>
            </a:r>
            <a:endParaRPr sz="2200">
              <a:solidFill>
                <a:schemeClr val="dk1"/>
              </a:solidFill>
            </a:endParaRPr>
          </a:p>
        </p:txBody>
      </p:sp>
      <p:sp>
        <p:nvSpPr>
          <p:cNvPr id="980" name="Google Shape;980;p16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The instances are terminated with 2 minutes notice.</a:t>
            </a:r>
            <a:endParaRPr b="0" sz="1600">
              <a:solidFill>
                <a:srgbClr val="FF9900"/>
              </a:solidFill>
              <a:latin typeface="Lato"/>
              <a:ea typeface="Lato"/>
              <a:cs typeface="Lato"/>
              <a:sym typeface="La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Interruptions - Terminate</a:t>
            </a:r>
            <a:endParaRPr sz="2200">
              <a:solidFill>
                <a:schemeClr val="dk1"/>
              </a:solidFill>
            </a:endParaRPr>
          </a:p>
        </p:txBody>
      </p:sp>
      <p:sp>
        <p:nvSpPr>
          <p:cNvPr id="986" name="Google Shape;986;p166"/>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The instances are terminated with 2 minutes notice.</a:t>
            </a:r>
            <a:endParaRPr b="0" sz="1600">
              <a:solidFill>
                <a:srgbClr val="FF9900"/>
              </a:solidFill>
              <a:latin typeface="Lato"/>
              <a:ea typeface="Lato"/>
              <a:cs typeface="Lato"/>
              <a:sym typeface="La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Spot instances Billing</a:t>
            </a:r>
            <a:endParaRPr sz="2200">
              <a:solidFill>
                <a:schemeClr val="dk1"/>
              </a:solidFill>
            </a:endParaRPr>
          </a:p>
        </p:txBody>
      </p:sp>
      <p:pic>
        <p:nvPicPr>
          <p:cNvPr id="992" name="Google Shape;992;p167"/>
          <p:cNvPicPr preferRelativeResize="0"/>
          <p:nvPr/>
        </p:nvPicPr>
        <p:blipFill>
          <a:blip r:embed="rId3">
            <a:alphaModFix/>
          </a:blip>
          <a:stretch>
            <a:fillRect/>
          </a:stretch>
        </p:blipFill>
        <p:spPr>
          <a:xfrm>
            <a:off x="1119850" y="1015675"/>
            <a:ext cx="6653999" cy="39164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NFS vs SMB</a:t>
            </a:r>
            <a:endParaRPr sz="2200">
              <a:solidFill>
                <a:schemeClr val="dk1"/>
              </a:solidFill>
            </a:endParaRPr>
          </a:p>
        </p:txBody>
      </p:sp>
      <p:sp>
        <p:nvSpPr>
          <p:cNvPr id="998" name="Google Shape;998;p168"/>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NFS is the “Network File System” for Unix and Linux operating systems. It allows files to be shared transparently between servers, desktops, laptops etc. It is a client/server application that allows a user to view, store and update files on a remote computer as though they were on their own computer. </a:t>
            </a:r>
            <a:endParaRPr b="0" sz="16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SMB used by Windows operating systems for file sharing. SMB uses the client/server programming model. A client program makes a request of a server program (usually in another computer) for access to a file or to pass a message to a program that runs in the server computer. The server takes the requested action and returns a response. </a:t>
            </a:r>
            <a:endParaRPr b="0" sz="1600">
              <a:solidFill>
                <a:srgbClr val="FF9900"/>
              </a:solidFill>
              <a:latin typeface="Lato"/>
              <a:ea typeface="Lato"/>
              <a:cs typeface="Lato"/>
              <a:sym typeface="La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EFS</a:t>
            </a:r>
            <a:endParaRPr sz="2200">
              <a:solidFill>
                <a:schemeClr val="dk1"/>
              </a:solidFill>
            </a:endParaRPr>
          </a:p>
        </p:txBody>
      </p:sp>
      <p:sp>
        <p:nvSpPr>
          <p:cNvPr id="1004" name="Google Shape;1004;p169"/>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EFS - Elastic File System is a network file storage service for Amazon's Elastic Compute Cloud or EC2 instances.</a:t>
            </a:r>
            <a:endParaRPr b="0" sz="16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With the EFS, storage capacity is elastic, growing and shrinking automatically as you add and remove files so your applications have the storage they need when they need it</a:t>
            </a:r>
            <a:endParaRPr b="0" sz="1600">
              <a:solidFill>
                <a:srgbClr val="FF9900"/>
              </a:solidFill>
              <a:latin typeface="Lato"/>
              <a:ea typeface="Lato"/>
              <a:cs typeface="Lato"/>
              <a:sym typeface="Lat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EFS</a:t>
            </a:r>
            <a:endParaRPr sz="2200">
              <a:solidFill>
                <a:schemeClr val="dk1"/>
              </a:solidFill>
            </a:endParaRPr>
          </a:p>
        </p:txBody>
      </p:sp>
      <p:sp>
        <p:nvSpPr>
          <p:cNvPr id="1010" name="Google Shape;1010;p170"/>
          <p:cNvSpPr txBox="1"/>
          <p:nvPr>
            <p:ph idx="4294967295" type="title"/>
          </p:nvPr>
        </p:nvSpPr>
        <p:spPr>
          <a:xfrm>
            <a:off x="742225" y="1197975"/>
            <a:ext cx="7851900" cy="3542100"/>
          </a:xfrm>
          <a:prstGeom prst="rect">
            <a:avLst/>
          </a:prstGeom>
        </p:spPr>
        <p:txBody>
          <a:bodyPr anchorCtr="0" anchor="t" bIns="91425" lIns="91425" spcFirstLastPara="1" rIns="91425" wrap="square" tIns="91425">
            <a:noAutofit/>
          </a:bodyPr>
          <a:lstStyle/>
          <a:p>
            <a:pPr indent="-342900" lvl="1" marL="914400" rtl="0" algn="l">
              <a:spcBef>
                <a:spcPts val="0"/>
              </a:spcBef>
              <a:spcAft>
                <a:spcPts val="0"/>
              </a:spcAft>
              <a:buClr>
                <a:srgbClr val="FF9900"/>
              </a:buClr>
              <a:buSzPts val="1800"/>
              <a:buFont typeface="Lato"/>
              <a:buChar char="○"/>
            </a:pPr>
            <a:r>
              <a:rPr lang="en" sz="2200">
                <a:solidFill>
                  <a:schemeClr val="dk1"/>
                </a:solidFill>
              </a:rPr>
              <a:t>Features</a:t>
            </a:r>
            <a:endParaRPr b="0" sz="1600">
              <a:solidFill>
                <a:srgbClr val="FF9900"/>
              </a:solidFill>
              <a:latin typeface="Lato"/>
              <a:ea typeface="Lato"/>
              <a:cs typeface="Lato"/>
              <a:sym typeface="Lato"/>
            </a:endParaRPr>
          </a:p>
          <a:p>
            <a:pPr indent="-342900" lvl="2" marL="1371600" rtl="0" algn="l">
              <a:lnSpc>
                <a:spcPct val="150000"/>
              </a:lnSpc>
              <a:spcBef>
                <a:spcPts val="1600"/>
              </a:spcBef>
              <a:spcAft>
                <a:spcPts val="0"/>
              </a:spcAft>
              <a:buClr>
                <a:srgbClr val="FF9900"/>
              </a:buClr>
              <a:buSzPts val="1800"/>
              <a:buFont typeface="Lato"/>
              <a:buChar char="■"/>
            </a:pPr>
            <a:r>
              <a:rPr b="0" lang="en" sz="1600">
                <a:solidFill>
                  <a:srgbClr val="FF9900"/>
                </a:solidFill>
                <a:latin typeface="Lato"/>
                <a:ea typeface="Lato"/>
                <a:cs typeface="Lato"/>
                <a:sym typeface="Lato"/>
              </a:rPr>
              <a:t>Lifecycle management policy to move objects to EFS-IA.</a:t>
            </a:r>
            <a:endParaRPr b="0" sz="16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Pay only for what you use (no pre-</a:t>
            </a:r>
            <a:r>
              <a:rPr b="0" lang="en" sz="1600">
                <a:solidFill>
                  <a:srgbClr val="FF9900"/>
                </a:solidFill>
                <a:latin typeface="Lato"/>
                <a:ea typeface="Lato"/>
                <a:cs typeface="Lato"/>
                <a:sym typeface="Lato"/>
              </a:rPr>
              <a:t>provisioning</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Can scale upto Petabytes.</a:t>
            </a:r>
            <a:endParaRPr b="0" sz="16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Supports upto Thousands of concurrent connections.</a:t>
            </a:r>
            <a:endParaRPr b="0" sz="16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Data is stored across multiple Availability zones.</a:t>
            </a:r>
            <a:endParaRPr b="0" sz="1600">
              <a:solidFill>
                <a:srgbClr val="FF9900"/>
              </a:solidFill>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FSx for Windows and FSx for Lustre</a:t>
            </a:r>
            <a:endParaRPr sz="2200">
              <a:solidFill>
                <a:schemeClr val="dk1"/>
              </a:solidFill>
            </a:endParaRPr>
          </a:p>
        </p:txBody>
      </p:sp>
      <p:sp>
        <p:nvSpPr>
          <p:cNvPr id="1016" name="Google Shape;1016;p17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FSx for Windows</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It basically provides a fully managed native Microsoft Windows file systems.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easily move your Windows based applications that require file storage to AWS and Amazon FSX is built on Windows server.</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Designed for use with Microsoft applications, like SQL Server, Active Directory, IIS, SharePoint, et cetera</a:t>
            </a:r>
            <a:endParaRPr b="0" sz="1600">
              <a:solidFill>
                <a:srgbClr val="FF9900"/>
              </a:solidFill>
              <a:latin typeface="Lato"/>
              <a:ea typeface="Lato"/>
              <a:cs typeface="Lato"/>
              <a:sym typeface="Lato"/>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FSx for Windows and FSx for Lustre</a:t>
            </a:r>
            <a:endParaRPr sz="2200">
              <a:solidFill>
                <a:schemeClr val="dk1"/>
              </a:solidFill>
            </a:endParaRPr>
          </a:p>
        </p:txBody>
      </p:sp>
      <p:sp>
        <p:nvSpPr>
          <p:cNvPr id="1022" name="Google Shape;1022;p17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FSx for Lustre</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fully managed file system that's optimized for compute intensive workloads, such as high performance computing, machine learning, media and data processing workflows, and electronic design automation or EDA.</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Amazon FSX you can launch and run Lustre file systems that can process of massive data sets up to </a:t>
            </a:r>
            <a:r>
              <a:rPr lang="en" sz="1600">
                <a:solidFill>
                  <a:srgbClr val="FF9900"/>
                </a:solidFill>
                <a:latin typeface="Lato"/>
                <a:ea typeface="Lato"/>
                <a:cs typeface="Lato"/>
                <a:sym typeface="Lato"/>
              </a:rPr>
              <a:t>hundreds of gigabytes per second of throughput, millions of IOPS, </a:t>
            </a:r>
            <a:r>
              <a:rPr b="0" lang="en" sz="1600">
                <a:solidFill>
                  <a:srgbClr val="FF9900"/>
                </a:solidFill>
                <a:latin typeface="Lato"/>
                <a:ea typeface="Lato"/>
                <a:cs typeface="Lato"/>
                <a:sym typeface="Lato"/>
              </a:rPr>
              <a:t>and</a:t>
            </a:r>
            <a:r>
              <a:rPr lang="en" sz="1600">
                <a:solidFill>
                  <a:srgbClr val="FF9900"/>
                </a:solidFill>
                <a:latin typeface="Lato"/>
                <a:ea typeface="Lato"/>
                <a:cs typeface="Lato"/>
                <a:sym typeface="Lato"/>
              </a:rPr>
              <a:t> sub millisecond latencies.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store data directly into S3 as well.</a:t>
            </a:r>
            <a:endParaRPr b="0" sz="1600">
              <a:solidFill>
                <a:srgbClr val="FF9900"/>
              </a:solidFill>
              <a:latin typeface="Lato"/>
              <a:ea typeface="Lato"/>
              <a:cs typeface="Lato"/>
              <a:sym typeface="La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dk1"/>
                </a:solidFill>
              </a:rPr>
              <a:t>AWS EC2 - </a:t>
            </a:r>
            <a:r>
              <a:rPr lang="en" sz="2200">
                <a:solidFill>
                  <a:schemeClr val="dk1"/>
                </a:solidFill>
              </a:rPr>
              <a:t>Placement Groups</a:t>
            </a:r>
            <a:endParaRPr sz="2200">
              <a:solidFill>
                <a:schemeClr val="dk1"/>
              </a:solidFill>
            </a:endParaRPr>
          </a:p>
        </p:txBody>
      </p:sp>
      <p:sp>
        <p:nvSpPr>
          <p:cNvPr id="1028" name="Google Shape;1028;p17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Just a way of placing your EC2 instances.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Types of Placement groups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Clustered placement groups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Spread placement groups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Partitioned placement group</a:t>
            </a:r>
            <a:endParaRPr b="0" sz="1600">
              <a:solidFill>
                <a:srgbClr val="FF99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idx="4294967295" type="title"/>
          </p:nvPr>
        </p:nvSpPr>
        <p:spPr>
          <a:xfrm>
            <a:off x="535775" y="321500"/>
            <a:ext cx="7746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AWS Global Infrastructure </a:t>
            </a:r>
            <a:endParaRPr sz="2400"/>
          </a:p>
        </p:txBody>
      </p:sp>
      <p:sp>
        <p:nvSpPr>
          <p:cNvPr id="221" name="Google Shape;221;p39"/>
          <p:cNvSpPr txBox="1"/>
          <p:nvPr>
            <p:ph idx="4294967295" type="title"/>
          </p:nvPr>
        </p:nvSpPr>
        <p:spPr>
          <a:xfrm>
            <a:off x="535775" y="1211000"/>
            <a:ext cx="8227800" cy="36852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Font typeface="Lato"/>
              <a:buChar char="●"/>
            </a:pPr>
            <a:r>
              <a:rPr lang="en" sz="1900">
                <a:solidFill>
                  <a:schemeClr val="dk1"/>
                </a:solidFill>
                <a:latin typeface="Lato"/>
                <a:ea typeface="Lato"/>
                <a:cs typeface="Lato"/>
                <a:sym typeface="Lato"/>
              </a:rPr>
              <a:t>AWS Regions</a:t>
            </a:r>
            <a:endParaRPr sz="1900">
              <a:solidFill>
                <a:schemeClr val="dk1"/>
              </a:solidFill>
              <a:latin typeface="Lato"/>
              <a:ea typeface="Lato"/>
              <a:cs typeface="Lato"/>
              <a:sym typeface="Lato"/>
            </a:endParaRPr>
          </a:p>
          <a:p>
            <a:pPr indent="-336550" lvl="0" marL="857250" rtl="0" algn="l">
              <a:lnSpc>
                <a:spcPct val="200000"/>
              </a:lnSpc>
              <a:spcBef>
                <a:spcPts val="0"/>
              </a:spcBef>
              <a:spcAft>
                <a:spcPts val="0"/>
              </a:spcAft>
              <a:buClr>
                <a:srgbClr val="292929"/>
              </a:buClr>
              <a:buSzPts val="1700"/>
              <a:buFont typeface="Lato"/>
              <a:buChar char="●"/>
            </a:pPr>
            <a:r>
              <a:rPr b="0" lang="en" sz="1500">
                <a:solidFill>
                  <a:srgbClr val="292929"/>
                </a:solidFill>
                <a:latin typeface="Lato"/>
                <a:ea typeface="Lato"/>
                <a:cs typeface="Lato"/>
                <a:sym typeface="Lato"/>
              </a:rPr>
              <a:t>A </a:t>
            </a:r>
            <a:r>
              <a:rPr lang="en" sz="1500">
                <a:solidFill>
                  <a:srgbClr val="292929"/>
                </a:solidFill>
                <a:latin typeface="Lato"/>
                <a:ea typeface="Lato"/>
                <a:cs typeface="Lato"/>
                <a:sym typeface="Lato"/>
              </a:rPr>
              <a:t>physical location</a:t>
            </a:r>
            <a:r>
              <a:rPr b="0" lang="en" sz="1500">
                <a:solidFill>
                  <a:srgbClr val="292929"/>
                </a:solidFill>
                <a:latin typeface="Lato"/>
                <a:ea typeface="Lato"/>
                <a:cs typeface="Lato"/>
                <a:sym typeface="Lato"/>
              </a:rPr>
              <a:t> around the world where data centers are clustered.</a:t>
            </a:r>
            <a:endParaRPr b="0" sz="1500">
              <a:solidFill>
                <a:srgbClr val="292929"/>
              </a:solidFill>
              <a:latin typeface="Lato"/>
              <a:ea typeface="Lato"/>
              <a:cs typeface="Lato"/>
              <a:sym typeface="Lato"/>
            </a:endParaRPr>
          </a:p>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AWS Availability Zones	</a:t>
            </a:r>
            <a:endParaRPr sz="1900">
              <a:solidFill>
                <a:schemeClr val="dk1"/>
              </a:solidFill>
              <a:latin typeface="Lato"/>
              <a:ea typeface="Lato"/>
              <a:cs typeface="Lato"/>
              <a:sym typeface="Lato"/>
            </a:endParaRPr>
          </a:p>
          <a:p>
            <a:pPr indent="-323850" lvl="1" marL="857250" rtl="0" algn="l">
              <a:lnSpc>
                <a:spcPct val="115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One or more discrete </a:t>
            </a:r>
            <a:r>
              <a:rPr lang="en" sz="1500">
                <a:solidFill>
                  <a:srgbClr val="292929"/>
                </a:solidFill>
                <a:latin typeface="Lato"/>
                <a:ea typeface="Lato"/>
                <a:cs typeface="Lato"/>
                <a:sym typeface="Lato"/>
              </a:rPr>
              <a:t>Data Centers</a:t>
            </a:r>
            <a:r>
              <a:rPr b="0" lang="en" sz="1500">
                <a:solidFill>
                  <a:srgbClr val="292929"/>
                </a:solidFill>
                <a:latin typeface="Lato"/>
                <a:ea typeface="Lato"/>
                <a:cs typeface="Lato"/>
                <a:sym typeface="Lato"/>
              </a:rPr>
              <a:t> with redundant power, networking, and connectivity in an AWS Region.  </a:t>
            </a:r>
            <a:endParaRPr b="0" sz="1500">
              <a:solidFill>
                <a:srgbClr val="292929"/>
              </a:solidFill>
              <a:latin typeface="Lato"/>
              <a:ea typeface="Lato"/>
              <a:cs typeface="Lato"/>
              <a:sym typeface="Lato"/>
            </a:endParaRPr>
          </a:p>
          <a:p>
            <a:pPr indent="-323850" lvl="1" marL="857250" rtl="0" algn="l">
              <a:lnSpc>
                <a:spcPct val="115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 AZs make partitioning applications for high availability possible.</a:t>
            </a:r>
            <a:endParaRPr b="0" sz="1500">
              <a:solidFill>
                <a:srgbClr val="292929"/>
              </a:solidFill>
              <a:latin typeface="Lato"/>
              <a:ea typeface="Lato"/>
              <a:cs typeface="Lato"/>
              <a:sym typeface="Lato"/>
            </a:endParaRPr>
          </a:p>
          <a:p>
            <a:pPr indent="-323850" lvl="1" marL="857250" rtl="0" algn="l">
              <a:lnSpc>
                <a:spcPct val="115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All AZ’s in an AWS Region are interconnected with high-bandwidth, low-latency networking, over fully redundant, dedicated metro fiber providing high-throughput, low-latency networking between AZ’s.</a:t>
            </a:r>
            <a:endParaRPr sz="2000">
              <a:solidFill>
                <a:srgbClr val="292929"/>
              </a:solidFill>
              <a:latin typeface="Lato"/>
              <a:ea typeface="Lato"/>
              <a:cs typeface="Lato"/>
              <a:sym typeface="La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a:t>
            </a:r>
            <a:r>
              <a:rPr lang="en" sz="2400">
                <a:solidFill>
                  <a:schemeClr val="dk1"/>
                </a:solidFill>
              </a:rPr>
              <a:t> </a:t>
            </a:r>
            <a:r>
              <a:rPr lang="en" sz="2100">
                <a:solidFill>
                  <a:schemeClr val="dk1"/>
                </a:solidFill>
              </a:rPr>
              <a:t>Placement Groups</a:t>
            </a:r>
            <a:r>
              <a:rPr lang="en" sz="1900">
                <a:solidFill>
                  <a:schemeClr val="dk1"/>
                </a:solidFill>
              </a:rPr>
              <a:t> - Clustered Placement Groups</a:t>
            </a:r>
            <a:endParaRPr sz="1900">
              <a:solidFill>
                <a:schemeClr val="dk1"/>
              </a:solidFill>
            </a:endParaRPr>
          </a:p>
        </p:txBody>
      </p:sp>
      <p:sp>
        <p:nvSpPr>
          <p:cNvPr id="1034" name="Google Shape;1034;p174"/>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grouping of instances within a single availability zone.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Placement groups are recommended for applications that need low network latency, high network throughput or both.</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Essentially, it's a way of putting EC2 instances very, very close to each other so that you have very low network latency and very, very high network throughput.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Only certain instances can be launched into a clustered placement group.</a:t>
            </a:r>
            <a:endParaRPr b="0" sz="1600">
              <a:solidFill>
                <a:srgbClr val="FF9900"/>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a:t>
            </a:r>
            <a:r>
              <a:rPr lang="en" sz="2400">
                <a:solidFill>
                  <a:schemeClr val="dk1"/>
                </a:solidFill>
              </a:rPr>
              <a:t> </a:t>
            </a:r>
            <a:r>
              <a:rPr lang="en" sz="2100">
                <a:solidFill>
                  <a:schemeClr val="dk1"/>
                </a:solidFill>
              </a:rPr>
              <a:t>Placement Groups</a:t>
            </a:r>
            <a:r>
              <a:rPr lang="en" sz="1900">
                <a:solidFill>
                  <a:schemeClr val="dk1"/>
                </a:solidFill>
              </a:rPr>
              <a:t> - Spread Placement Groups</a:t>
            </a:r>
            <a:endParaRPr sz="1900">
              <a:solidFill>
                <a:schemeClr val="dk1"/>
              </a:solidFill>
            </a:endParaRPr>
          </a:p>
        </p:txBody>
      </p:sp>
      <p:sp>
        <p:nvSpPr>
          <p:cNvPr id="1040" name="Google Shape;1040;p17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Group of instances that are each placed on distinct underlying hardware such that incase any underlying hardware fails, that will affect that one EC2 instance only.</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Recommended for applications that have </a:t>
            </a:r>
            <a:r>
              <a:rPr lang="en" sz="1600">
                <a:solidFill>
                  <a:srgbClr val="FF9900"/>
                </a:solidFill>
                <a:latin typeface="Lato"/>
                <a:ea typeface="Lato"/>
                <a:cs typeface="Lato"/>
                <a:sym typeface="Lato"/>
              </a:rPr>
              <a:t>small number of critical instances</a:t>
            </a:r>
            <a:r>
              <a:rPr b="0" lang="en" sz="1600">
                <a:solidFill>
                  <a:srgbClr val="FF9900"/>
                </a:solidFill>
                <a:latin typeface="Lato"/>
                <a:ea typeface="Lato"/>
                <a:cs typeface="Lato"/>
                <a:sym typeface="Lato"/>
              </a:rPr>
              <a:t> that should be kept separate from each other.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have spread placement groups, inside different availability zones within one region.</a:t>
            </a:r>
            <a:endParaRPr b="0" sz="1600">
              <a:solidFill>
                <a:srgbClr val="FF9900"/>
              </a:solidFill>
              <a:latin typeface="Lato"/>
              <a:ea typeface="Lato"/>
              <a:cs typeface="Lato"/>
              <a:sym typeface="La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a:t>
            </a:r>
            <a:r>
              <a:rPr lang="en" sz="2400">
                <a:solidFill>
                  <a:schemeClr val="dk1"/>
                </a:solidFill>
              </a:rPr>
              <a:t> </a:t>
            </a:r>
            <a:r>
              <a:rPr lang="en" sz="2100">
                <a:solidFill>
                  <a:schemeClr val="dk1"/>
                </a:solidFill>
              </a:rPr>
              <a:t>Placement Groups</a:t>
            </a:r>
            <a:r>
              <a:rPr lang="en" sz="1800">
                <a:solidFill>
                  <a:schemeClr val="dk1"/>
                </a:solidFill>
              </a:rPr>
              <a:t> - Partitioned Placement Groups</a:t>
            </a:r>
            <a:endParaRPr sz="1800">
              <a:solidFill>
                <a:schemeClr val="dk1"/>
              </a:solidFill>
            </a:endParaRPr>
          </a:p>
        </p:txBody>
      </p:sp>
      <p:sp>
        <p:nvSpPr>
          <p:cNvPr id="1046" name="Google Shape;1046;p176"/>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Similar to spread placement groups, except you can have multiple EC2 instances within a partition when using partition placement groups, Amazon EC2 divides each group into logical segments called partitions, and Amazon EC2 ensures that each partition within a placement group is on its own set of racks. allowing  to isolate the impact of hardware failure within the application.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So use cases for this could be HDFS, HBase and Cassandra clusters.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spread placement group is for single instance, partition placement groups are for multiple instances, and  clustered placement groups are just a way of putting everything as close together as possible.</a:t>
            </a:r>
            <a:endParaRPr b="0" sz="1600">
              <a:solidFill>
                <a:srgbClr val="FF9900"/>
              </a:solidFill>
              <a:latin typeface="Lato"/>
              <a:ea typeface="Lato"/>
              <a:cs typeface="Lato"/>
              <a:sym typeface="La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a:t>
            </a:r>
            <a:r>
              <a:rPr lang="en" sz="2400">
                <a:solidFill>
                  <a:schemeClr val="dk1"/>
                </a:solidFill>
              </a:rPr>
              <a:t> </a:t>
            </a:r>
            <a:r>
              <a:rPr lang="en" sz="2100">
                <a:solidFill>
                  <a:schemeClr val="dk1"/>
                </a:solidFill>
              </a:rPr>
              <a:t>Spread Vs Partitioned placement groups</a:t>
            </a:r>
            <a:endParaRPr sz="1800">
              <a:solidFill>
                <a:schemeClr val="dk1"/>
              </a:solidFill>
            </a:endParaRPr>
          </a:p>
        </p:txBody>
      </p:sp>
      <p:pic>
        <p:nvPicPr>
          <p:cNvPr id="1052" name="Google Shape;1052;p177"/>
          <p:cNvPicPr preferRelativeResize="0"/>
          <p:nvPr/>
        </p:nvPicPr>
        <p:blipFill>
          <a:blip r:embed="rId3">
            <a:alphaModFix/>
          </a:blip>
          <a:stretch>
            <a:fillRect/>
          </a:stretch>
        </p:blipFill>
        <p:spPr>
          <a:xfrm>
            <a:off x="3018575" y="2877775"/>
            <a:ext cx="3810000" cy="2019550"/>
          </a:xfrm>
          <a:prstGeom prst="rect">
            <a:avLst/>
          </a:prstGeom>
          <a:noFill/>
          <a:ln>
            <a:noFill/>
          </a:ln>
        </p:spPr>
      </p:pic>
      <p:pic>
        <p:nvPicPr>
          <p:cNvPr id="1053" name="Google Shape;1053;p177"/>
          <p:cNvPicPr preferRelativeResize="0"/>
          <p:nvPr/>
        </p:nvPicPr>
        <p:blipFill>
          <a:blip r:embed="rId4">
            <a:alphaModFix/>
          </a:blip>
          <a:stretch>
            <a:fillRect/>
          </a:stretch>
        </p:blipFill>
        <p:spPr>
          <a:xfrm>
            <a:off x="2279000" y="1089500"/>
            <a:ext cx="5143500" cy="14822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7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a:t>
            </a:r>
            <a:r>
              <a:rPr lang="en" sz="2400">
                <a:solidFill>
                  <a:schemeClr val="dk1"/>
                </a:solidFill>
              </a:rPr>
              <a:t> </a:t>
            </a:r>
            <a:r>
              <a:rPr lang="en" sz="2100">
                <a:solidFill>
                  <a:schemeClr val="dk1"/>
                </a:solidFill>
              </a:rPr>
              <a:t>Placement Groups</a:t>
            </a:r>
            <a:endParaRPr sz="1800">
              <a:solidFill>
                <a:schemeClr val="dk1"/>
              </a:solidFill>
            </a:endParaRPr>
          </a:p>
        </p:txBody>
      </p:sp>
      <p:sp>
        <p:nvSpPr>
          <p:cNvPr id="1059" name="Google Shape;1059;p178"/>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clustered placement group can't span multiple availability zones, whereas a spread placement and partitioned placement group can, but they still have to be within the same region.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placement group must be unique within your AWS account.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Only certain types of instances can be launched in placement groups.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recommend homogenous instances, within clustered placement groups.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can't merge placement groups and you can move an existing instance into a placement group, but instance, the instance must be in the stop state.</a:t>
            </a:r>
            <a:endParaRPr b="0" sz="1600">
              <a:solidFill>
                <a:srgbClr val="FF9900"/>
              </a:solidFill>
              <a:latin typeface="Lato"/>
              <a:ea typeface="Lato"/>
              <a:cs typeface="Lato"/>
              <a:sym typeface="La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CloudWatch</a:t>
            </a:r>
            <a:endParaRPr sz="1800">
              <a:solidFill>
                <a:schemeClr val="dk1"/>
              </a:solidFill>
            </a:endParaRPr>
          </a:p>
        </p:txBody>
      </p:sp>
      <p:sp>
        <p:nvSpPr>
          <p:cNvPr id="1065" name="Google Shape;1065;p179"/>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is a monitoring service to monitor your AWS resources, as well as the applications that you run in AWS.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basically monitors performance.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can monitor things like </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Compute - Inside Compute it can monitor things like EC2 instances, auto scaling groups,elastic load balancers, Route53 Health Checks. CloudWatch can go through and monitor  metrics such as Memory Utilizations, CPU utilization, Disk, Network In/Out and Instance state.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Storage - M</a:t>
            </a:r>
            <a:r>
              <a:rPr b="0" lang="en" sz="1600">
                <a:solidFill>
                  <a:srgbClr val="FF9900"/>
                </a:solidFill>
                <a:latin typeface="Lato"/>
                <a:ea typeface="Lato"/>
                <a:cs typeface="Lato"/>
                <a:sym typeface="Lato"/>
              </a:rPr>
              <a:t>onitor EBS volumes, EFS filesystems, S3 - monitor how busy the storage are, Total storage used, total storage available.</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8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CloudWatch</a:t>
            </a:r>
            <a:endParaRPr sz="1800">
              <a:solidFill>
                <a:schemeClr val="dk1"/>
              </a:solidFill>
            </a:endParaRPr>
          </a:p>
        </p:txBody>
      </p:sp>
      <p:sp>
        <p:nvSpPr>
          <p:cNvPr id="1071" name="Google Shape;1071;p18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is used for monitoring performance. CloudWatch can monitor most of AWS as well as your applications that run on AWS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with EC2 monitors events every five minutes by default, but with detailed monitoring turned on, gives one-minute intervals.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alarms can be created which trigger notifications,</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8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CloudTrail</a:t>
            </a:r>
            <a:endParaRPr sz="1800">
              <a:solidFill>
                <a:schemeClr val="dk1"/>
              </a:solidFill>
            </a:endParaRPr>
          </a:p>
        </p:txBody>
      </p:sp>
      <p:sp>
        <p:nvSpPr>
          <p:cNvPr id="1077" name="Google Shape;1077;p18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Increases the visibility into your users and resource activity by recording AWS Management Console actions and API calls.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One can identify which users and accounts called AWS, the source IP address from which these calls were made, and when the calls were made.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is all about performance monitoring whereas CloudTrail is about auditing.</a:t>
            </a:r>
            <a:endParaRPr b="0" sz="1600">
              <a:solidFill>
                <a:srgbClr val="FF9900"/>
              </a:solidFill>
              <a:latin typeface="Lato"/>
              <a:ea typeface="Lato"/>
              <a:cs typeface="Lato"/>
              <a:sym typeface="La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8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 Lab</a:t>
            </a:r>
            <a:endParaRPr sz="1800">
              <a:solidFill>
                <a:schemeClr val="dk1"/>
              </a:solidFill>
            </a:endParaRPr>
          </a:p>
        </p:txBody>
      </p:sp>
      <p:sp>
        <p:nvSpPr>
          <p:cNvPr id="1083" name="Google Shape;1083;p18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Create an IAM role with S3 full access.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Create a Security groups with tags and related rules.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Create an EC2 instance and attach the role to EC2.</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Enable encryption and termination protection.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Attach the security group to the instance.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Configure aws cli in the EC2 and test S3 permissions.		</a:t>
            </a:r>
            <a:endParaRPr b="0" sz="1600">
              <a:solidFill>
                <a:srgbClr val="FF9900"/>
              </a:solidFill>
              <a:latin typeface="Lato"/>
              <a:ea typeface="Lato"/>
              <a:cs typeface="Lato"/>
              <a:sym typeface="Lat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8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EC2 Lab</a:t>
            </a:r>
            <a:endParaRPr sz="1800">
              <a:solidFill>
                <a:schemeClr val="dk1"/>
              </a:solidFill>
            </a:endParaRPr>
          </a:p>
        </p:txBody>
      </p:sp>
      <p:sp>
        <p:nvSpPr>
          <p:cNvPr id="1089" name="Google Shape;1089;p18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Use this script.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Create a directory and a file name.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Cloudwatch metric status.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Create a AMI, move to another region and launch an EC2 instance there.</a:t>
            </a:r>
            <a:endParaRPr b="0" sz="1600">
              <a:solidFill>
                <a:srgbClr val="FF9900"/>
              </a:solidFill>
              <a:latin typeface="Lato"/>
              <a:ea typeface="Lato"/>
              <a:cs typeface="Lato"/>
              <a:sym typeface="Lato"/>
            </a:endParaRPr>
          </a:p>
        </p:txBody>
      </p:sp>
      <p:sp>
        <p:nvSpPr>
          <p:cNvPr id="1090" name="Google Shape;1090;p183"/>
          <p:cNvSpPr txBox="1"/>
          <p:nvPr/>
        </p:nvSpPr>
        <p:spPr>
          <a:xfrm>
            <a:off x="903693" y="2886176"/>
            <a:ext cx="7333800" cy="8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idx="4294967295" type="title"/>
          </p:nvPr>
        </p:nvSpPr>
        <p:spPr>
          <a:xfrm>
            <a:off x="874350"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Basics continued ...</a:t>
            </a:r>
            <a:endParaRPr sz="1800"/>
          </a:p>
        </p:txBody>
      </p:sp>
      <p:sp>
        <p:nvSpPr>
          <p:cNvPr id="227" name="Google Shape;227;p40"/>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AWS Edge Zones</a:t>
            </a:r>
            <a:endParaRPr sz="1900">
              <a:solidFill>
                <a:schemeClr val="dk1"/>
              </a:solidFill>
              <a:latin typeface="Lato"/>
              <a:ea typeface="Lato"/>
              <a:cs typeface="Lato"/>
              <a:sym typeface="Lato"/>
            </a:endParaRPr>
          </a:p>
          <a:p>
            <a:pPr indent="-400050" lvl="1" marL="857250" rtl="0" algn="l">
              <a:lnSpc>
                <a:spcPct val="200000"/>
              </a:lnSpc>
              <a:spcBef>
                <a:spcPts val="0"/>
              </a:spcBef>
              <a:spcAft>
                <a:spcPts val="0"/>
              </a:spcAft>
              <a:buClr>
                <a:srgbClr val="292929"/>
              </a:buClr>
              <a:buSzPts val="1800"/>
              <a:buFont typeface="Lato"/>
              <a:buChar char="○"/>
            </a:pPr>
            <a:r>
              <a:rPr lang="en" sz="1800">
                <a:solidFill>
                  <a:srgbClr val="292929"/>
                </a:solidFill>
                <a:latin typeface="Lato"/>
                <a:ea typeface="Lato"/>
                <a:cs typeface="Lato"/>
                <a:sym typeface="Lato"/>
              </a:rPr>
              <a:t>Endpoints for AWS which are used for caching content. Typically, this consists of CloudFront.</a:t>
            </a:r>
            <a:endParaRPr sz="1800">
              <a:solidFill>
                <a:srgbClr val="292929"/>
              </a:solidFill>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Elastic Map Reduce - Apache Spark</a:t>
            </a:r>
            <a:endParaRPr sz="1800">
              <a:solidFill>
                <a:schemeClr val="dk1"/>
              </a:solidFill>
            </a:endParaRPr>
          </a:p>
        </p:txBody>
      </p:sp>
      <p:sp>
        <p:nvSpPr>
          <p:cNvPr id="1096" name="Google Shape;1096;p184"/>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Apache Spark</a:t>
            </a:r>
            <a:r>
              <a:rPr b="0" lang="en" sz="1600">
                <a:solidFill>
                  <a:srgbClr val="FF9900"/>
                </a:solidFill>
                <a:latin typeface="Lato"/>
                <a:ea typeface="Lato"/>
                <a:cs typeface="Lato"/>
                <a:sym typeface="Lato"/>
              </a:rPr>
              <a:t> is an open-source, distributed processing system used for big data workloads. It utilizes in-memory caching and optimized query execution for fast queries against data of any size. Simply put, Spark is a fast and general engine for large-scale data processing.</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Apache Hadoop</a:t>
            </a:r>
            <a:r>
              <a:rPr b="0" lang="en" sz="1600">
                <a:solidFill>
                  <a:srgbClr val="FF9900"/>
                </a:solidFill>
                <a:latin typeface="Lato"/>
                <a:ea typeface="Lato"/>
                <a:cs typeface="Lato"/>
                <a:sym typeface="Lato"/>
              </a:rPr>
              <a:t> software library is a framework that allows for the distributed processing of large data sets across clusters of computers using simple programming models. It is designed to scale up from single servers to thousands of machines, each offering local computation and storage. </a:t>
            </a:r>
            <a:endParaRPr b="0" sz="1600">
              <a:solidFill>
                <a:srgbClr val="FF9900"/>
              </a:solidFill>
              <a:latin typeface="Lato"/>
              <a:ea typeface="Lato"/>
              <a:cs typeface="Lato"/>
              <a:sym typeface="Lato"/>
            </a:endParaRPr>
          </a:p>
        </p:txBody>
      </p:sp>
      <p:sp>
        <p:nvSpPr>
          <p:cNvPr id="1097" name="Google Shape;1097;p184"/>
          <p:cNvSpPr txBox="1"/>
          <p:nvPr/>
        </p:nvSpPr>
        <p:spPr>
          <a:xfrm>
            <a:off x="903693" y="2886176"/>
            <a:ext cx="7333800" cy="8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8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Elastic Map Reduce</a:t>
            </a:r>
            <a:endParaRPr sz="1800">
              <a:solidFill>
                <a:schemeClr val="dk1"/>
              </a:solidFill>
            </a:endParaRPr>
          </a:p>
        </p:txBody>
      </p:sp>
      <p:sp>
        <p:nvSpPr>
          <p:cNvPr id="1103" name="Google Shape;1103;p18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Cloud big data platform for processing vast amounts of data using open source tools, such as Apache Spark, Apache Hive, Apache Hbase, Apache Flink, Apache Hutu and Presto and with EMR, you can run petabytes scale analysis.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central component of Elastic MapReduce is the cluster and a cluster is simply a collection of EC2 instances. Each instance in the cluster is called a node and each node has a role within the cluster and this is referred to as the node type.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EMR installs different software components on each node type, giving each node a role in a distributed application like Apache Hadoop.</a:t>
            </a:r>
            <a:endParaRPr b="0" sz="1600">
              <a:solidFill>
                <a:srgbClr val="FF9900"/>
              </a:solidFill>
              <a:latin typeface="Lato"/>
              <a:ea typeface="Lato"/>
              <a:cs typeface="Lato"/>
              <a:sym typeface="La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EMR - Node types</a:t>
            </a:r>
            <a:endParaRPr sz="1800">
              <a:solidFill>
                <a:schemeClr val="dk1"/>
              </a:solidFill>
            </a:endParaRPr>
          </a:p>
        </p:txBody>
      </p:sp>
      <p:sp>
        <p:nvSpPr>
          <p:cNvPr id="1109" name="Google Shape;1109;p186"/>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Master node</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node that manages the cluster and the master node tracks the status of tasks and monitors the health of the cluster and every cluster must have a master node.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smallest cluster that you can have is one, and that will consist of a single master node.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Core node</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node with software components that run tasks and stores data in the Hadoop distributed file system or HDFS on your cluster.</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Task node</a:t>
            </a:r>
            <a:endParaRPr sz="1600">
              <a:solidFill>
                <a:srgbClr val="FF9900"/>
              </a:solidFill>
              <a:latin typeface="Lato"/>
              <a:ea typeface="Lato"/>
              <a:cs typeface="Lato"/>
              <a:sym typeface="La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EMR</a:t>
            </a:r>
            <a:endParaRPr sz="1800">
              <a:solidFill>
                <a:schemeClr val="dk1"/>
              </a:solidFill>
            </a:endParaRPr>
          </a:p>
        </p:txBody>
      </p:sp>
      <p:pic>
        <p:nvPicPr>
          <p:cNvPr id="1115" name="Google Shape;1115;p187"/>
          <p:cNvPicPr preferRelativeResize="0"/>
          <p:nvPr/>
        </p:nvPicPr>
        <p:blipFill>
          <a:blip r:embed="rId3">
            <a:alphaModFix/>
          </a:blip>
          <a:stretch>
            <a:fillRect/>
          </a:stretch>
        </p:blipFill>
        <p:spPr>
          <a:xfrm>
            <a:off x="3993750" y="1181100"/>
            <a:ext cx="4695825" cy="3238500"/>
          </a:xfrm>
          <a:prstGeom prst="rect">
            <a:avLst/>
          </a:prstGeom>
          <a:noFill/>
          <a:ln>
            <a:noFill/>
          </a:ln>
        </p:spPr>
      </p:pic>
      <p:sp>
        <p:nvSpPr>
          <p:cNvPr id="1116" name="Google Shape;1116;p187"/>
          <p:cNvSpPr txBox="1"/>
          <p:nvPr/>
        </p:nvSpPr>
        <p:spPr>
          <a:xfrm>
            <a:off x="651075" y="1302150"/>
            <a:ext cx="32553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Master node can communicate to all the core nodes and each core node can communicate with other core node within a cluster.</a:t>
            </a:r>
            <a:endParaRPr sz="1600">
              <a:solidFill>
                <a:schemeClr val="accent5"/>
              </a:solidFill>
              <a:latin typeface="Lato"/>
              <a:ea typeface="Lato"/>
              <a:cs typeface="Lato"/>
              <a:sym typeface="La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EMR logs</a:t>
            </a:r>
            <a:endParaRPr sz="1800">
              <a:solidFill>
                <a:schemeClr val="dk1"/>
              </a:solidFill>
            </a:endParaRPr>
          </a:p>
        </p:txBody>
      </p:sp>
      <p:sp>
        <p:nvSpPr>
          <p:cNvPr id="1122" name="Google Shape;1122;p188"/>
          <p:cNvSpPr txBox="1"/>
          <p:nvPr/>
        </p:nvSpPr>
        <p:spPr>
          <a:xfrm>
            <a:off x="651075" y="1302150"/>
            <a:ext cx="72270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All the logs are mounted on /mnt/var/log of the master node. So, if master instance is terminated, the logs are lost. </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To protect log files for future use, configure your application to periodically push the logs to S3.  Amazon EMR archives the logs to S3 at Five-minutes. </a:t>
            </a:r>
            <a:endParaRPr sz="1600">
              <a:solidFill>
                <a:schemeClr val="accent5"/>
              </a:solidFill>
              <a:latin typeface="Lato"/>
              <a:ea typeface="Lato"/>
              <a:cs typeface="Lato"/>
              <a:sym typeface="La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9"/>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4</a:t>
            </a:r>
            <a:endParaRPr sz="2800"/>
          </a:p>
          <a:p>
            <a:pPr indent="0" lvl="0" marL="0" rtl="0" algn="ctr">
              <a:spcBef>
                <a:spcPts val="0"/>
              </a:spcBef>
              <a:spcAft>
                <a:spcPts val="0"/>
              </a:spcAft>
              <a:buNone/>
            </a:pPr>
            <a:r>
              <a:rPr lang="en"/>
              <a:t>Databases on AWS</a:t>
            </a:r>
            <a:endParaRPr/>
          </a:p>
        </p:txBody>
      </p:sp>
      <p:sp>
        <p:nvSpPr>
          <p:cNvPr id="1128" name="Google Shape;1128;p189"/>
          <p:cNvSpPr txBox="1"/>
          <p:nvPr>
            <p:ph idx="2" type="body"/>
          </p:nvPr>
        </p:nvSpPr>
        <p:spPr>
          <a:xfrm>
            <a:off x="4952500" y="325550"/>
            <a:ext cx="3837000" cy="40626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b="1" lang="en" sz="1900"/>
              <a:t>Databases on AWS</a:t>
            </a:r>
            <a:endParaRPr b="1" sz="1900"/>
          </a:p>
          <a:p>
            <a:pPr indent="-317500" lvl="1" marL="914400" rtl="0" algn="l">
              <a:spcBef>
                <a:spcPts val="0"/>
              </a:spcBef>
              <a:spcAft>
                <a:spcPts val="0"/>
              </a:spcAft>
              <a:buSzPts val="1400"/>
              <a:buChar char="○"/>
            </a:pPr>
            <a:r>
              <a:rPr b="1" lang="en"/>
              <a:t>Databases 101</a:t>
            </a:r>
            <a:endParaRPr b="1"/>
          </a:p>
          <a:p>
            <a:pPr indent="-317500" lvl="1" marL="914400" rtl="0" algn="l">
              <a:spcBef>
                <a:spcPts val="0"/>
              </a:spcBef>
              <a:spcAft>
                <a:spcPts val="0"/>
              </a:spcAft>
              <a:buSzPts val="1400"/>
              <a:buChar char="○"/>
            </a:pPr>
            <a:r>
              <a:rPr b="1" lang="en"/>
              <a:t>Multi-AZ and Read Replicas</a:t>
            </a:r>
            <a:endParaRPr b="1"/>
          </a:p>
          <a:p>
            <a:pPr indent="-317500" lvl="1" marL="914400" rtl="0" algn="l">
              <a:spcBef>
                <a:spcPts val="0"/>
              </a:spcBef>
              <a:spcAft>
                <a:spcPts val="0"/>
              </a:spcAft>
              <a:buSzPts val="1400"/>
              <a:buChar char="○"/>
            </a:pPr>
            <a:r>
              <a:rPr b="1" lang="en"/>
              <a:t> Create RDS Instance - Demo</a:t>
            </a:r>
            <a:endParaRPr b="1"/>
          </a:p>
          <a:p>
            <a:pPr indent="-317500" lvl="1" marL="914400" rtl="0" algn="l">
              <a:spcBef>
                <a:spcPts val="0"/>
              </a:spcBef>
              <a:spcAft>
                <a:spcPts val="0"/>
              </a:spcAft>
              <a:buSzPts val="1400"/>
              <a:buChar char="○"/>
            </a:pPr>
            <a:r>
              <a:rPr b="1" lang="en"/>
              <a:t>RDS: Backups and Restore</a:t>
            </a:r>
            <a:endParaRPr b="1"/>
          </a:p>
          <a:p>
            <a:pPr indent="-317500" lvl="1" marL="914400" rtl="0" algn="l">
              <a:spcBef>
                <a:spcPts val="0"/>
              </a:spcBef>
              <a:spcAft>
                <a:spcPts val="0"/>
              </a:spcAft>
              <a:buSzPts val="1400"/>
              <a:buChar char="○"/>
            </a:pPr>
            <a:r>
              <a:rPr b="1" lang="en"/>
              <a:t>DynamoDB</a:t>
            </a:r>
            <a:endParaRPr b="1"/>
          </a:p>
          <a:p>
            <a:pPr indent="-317500" lvl="1" marL="914400" rtl="0" algn="l">
              <a:spcBef>
                <a:spcPts val="0"/>
              </a:spcBef>
              <a:spcAft>
                <a:spcPts val="0"/>
              </a:spcAft>
              <a:buSzPts val="1400"/>
              <a:buChar char="○"/>
            </a:pPr>
            <a:r>
              <a:rPr b="1" lang="en"/>
              <a:t>Advanced DynamoDB</a:t>
            </a:r>
            <a:endParaRPr b="1"/>
          </a:p>
          <a:p>
            <a:pPr indent="-317500" lvl="1" marL="914400" rtl="0" algn="l">
              <a:spcBef>
                <a:spcPts val="0"/>
              </a:spcBef>
              <a:spcAft>
                <a:spcPts val="0"/>
              </a:spcAft>
              <a:buSzPts val="1400"/>
              <a:buChar char="○"/>
            </a:pPr>
            <a:r>
              <a:rPr b="1" lang="en"/>
              <a:t>Redshift</a:t>
            </a:r>
            <a:endParaRPr b="1"/>
          </a:p>
          <a:p>
            <a:pPr indent="-317500" lvl="1" marL="914400" rtl="0" algn="l">
              <a:spcBef>
                <a:spcPts val="0"/>
              </a:spcBef>
              <a:spcAft>
                <a:spcPts val="0"/>
              </a:spcAft>
              <a:buSzPts val="1400"/>
              <a:buChar char="○"/>
            </a:pPr>
            <a:r>
              <a:rPr b="1" lang="en"/>
              <a:t>Aurora</a:t>
            </a:r>
            <a:endParaRPr b="1"/>
          </a:p>
          <a:p>
            <a:pPr indent="-317500" lvl="1" marL="914400" rtl="0" algn="l">
              <a:spcBef>
                <a:spcPts val="0"/>
              </a:spcBef>
              <a:spcAft>
                <a:spcPts val="0"/>
              </a:spcAft>
              <a:buSzPts val="1400"/>
              <a:buChar char="○"/>
            </a:pPr>
            <a:r>
              <a:rPr b="1" lang="en"/>
              <a:t>Elasticache</a:t>
            </a:r>
            <a:endParaRPr b="1"/>
          </a:p>
          <a:p>
            <a:pPr indent="-317500" lvl="1" marL="914400" rtl="0" algn="l">
              <a:spcBef>
                <a:spcPts val="0"/>
              </a:spcBef>
              <a:spcAft>
                <a:spcPts val="0"/>
              </a:spcAft>
              <a:buSzPts val="1400"/>
              <a:buChar char="○"/>
            </a:pPr>
            <a:r>
              <a:rPr b="1" lang="en"/>
              <a:t>Database Migration Service (DMS)</a:t>
            </a:r>
            <a:endParaRPr b="1"/>
          </a:p>
          <a:p>
            <a:pPr indent="-317500" lvl="1" marL="914400" rtl="0" algn="l">
              <a:spcBef>
                <a:spcPts val="0"/>
              </a:spcBef>
              <a:spcAft>
                <a:spcPts val="0"/>
              </a:spcAft>
              <a:buSzPts val="1400"/>
              <a:buChar char="○"/>
            </a:pPr>
            <a:r>
              <a:rPr b="1" lang="en"/>
              <a:t>Caching Strategies on AWS</a:t>
            </a:r>
            <a:endParaRPr b="1"/>
          </a:p>
          <a:p>
            <a:pPr indent="-317500" lvl="1" marL="914400" rtl="0" algn="l">
              <a:spcBef>
                <a:spcPts val="0"/>
              </a:spcBef>
              <a:spcAft>
                <a:spcPts val="0"/>
              </a:spcAft>
              <a:buSzPts val="1400"/>
              <a:buChar char="○"/>
            </a:pPr>
            <a:r>
              <a:rPr b="1" lang="en"/>
              <a:t>Databases Summary</a:t>
            </a:r>
            <a:endParaRPr b="1"/>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Relational Database</a:t>
            </a:r>
            <a:endParaRPr sz="1800">
              <a:solidFill>
                <a:schemeClr val="dk1"/>
              </a:solidFill>
            </a:endParaRPr>
          </a:p>
        </p:txBody>
      </p:sp>
      <p:sp>
        <p:nvSpPr>
          <p:cNvPr id="1134" name="Google Shape;1134;p19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Architecture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Database</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Tables</a:t>
            </a:r>
            <a:endParaRPr b="0" sz="1600">
              <a:solidFill>
                <a:srgbClr val="FF9900"/>
              </a:solidFill>
              <a:latin typeface="Lato"/>
              <a:ea typeface="Lato"/>
              <a:cs typeface="Lato"/>
              <a:sym typeface="Lato"/>
            </a:endParaRPr>
          </a:p>
          <a:p>
            <a:pPr indent="-330200" lvl="4" marL="22860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Rows and Columns</a:t>
            </a:r>
            <a:endParaRPr b="0" sz="1600">
              <a:solidFill>
                <a:srgbClr val="FF9900"/>
              </a:solidFill>
              <a:latin typeface="Lato"/>
              <a:ea typeface="Lato"/>
              <a:cs typeface="Lato"/>
              <a:sym typeface="La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9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Relational Database on AWS</a:t>
            </a:r>
            <a:endParaRPr sz="1800">
              <a:solidFill>
                <a:schemeClr val="dk1"/>
              </a:solidFill>
            </a:endParaRPr>
          </a:p>
        </p:txBody>
      </p:sp>
      <p:sp>
        <p:nvSpPr>
          <p:cNvPr id="1140" name="Google Shape;1140;p19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SQL server</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Oracle</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MySQL server</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PostgreSQL</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Aurora</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MariaDB</a:t>
            </a:r>
            <a:endParaRPr sz="1800">
              <a:solidFill>
                <a:srgbClr val="FF9900"/>
              </a:solidFill>
              <a:latin typeface="Lato"/>
              <a:ea typeface="Lato"/>
              <a:cs typeface="Lato"/>
              <a:sym typeface="Lato"/>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has two key features</a:t>
            </a:r>
            <a:endParaRPr sz="1800">
              <a:solidFill>
                <a:schemeClr val="dk1"/>
              </a:solidFill>
            </a:endParaRPr>
          </a:p>
        </p:txBody>
      </p:sp>
      <p:sp>
        <p:nvSpPr>
          <p:cNvPr id="1146" name="Google Shape;1146;p192"/>
          <p:cNvSpPr txBox="1"/>
          <p:nvPr>
            <p:ph idx="4294967295" type="title"/>
          </p:nvPr>
        </p:nvSpPr>
        <p:spPr>
          <a:xfrm>
            <a:off x="742225" y="683550"/>
            <a:ext cx="7851900" cy="41214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Multi AZ - For disaster Recovery</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Multi AZ allows automatic failover. In case of failure on primary, AWS automatically detects and update DNS to point to secondary’s internal IP.</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write operation to the database is complete only after being written on both instance.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In the event of a planned database maintenance or DB instance failure, or an availability zone failure, Amazon RDS will automatically fail over to the standby so that the database  operations can resume quickly without any administrative intervention.</a:t>
            </a:r>
            <a:endParaRPr b="0" sz="1600">
              <a:solidFill>
                <a:srgbClr val="FF9900"/>
              </a:solidFill>
              <a:latin typeface="Lato"/>
              <a:ea typeface="Lato"/>
              <a:cs typeface="Lato"/>
              <a:sym typeface="La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9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Multi AZ</a:t>
            </a:r>
            <a:endParaRPr sz="1800">
              <a:solidFill>
                <a:schemeClr val="dk1"/>
              </a:solidFill>
            </a:endParaRPr>
          </a:p>
        </p:txBody>
      </p:sp>
      <p:sp>
        <p:nvSpPr>
          <p:cNvPr id="1152" name="Google Shape;1152;p193"/>
          <p:cNvSpPr txBox="1"/>
          <p:nvPr>
            <p:ph idx="4294967295" type="title"/>
          </p:nvPr>
        </p:nvSpPr>
        <p:spPr>
          <a:xfrm>
            <a:off x="729200" y="839800"/>
            <a:ext cx="7851900" cy="41214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Multi AZ is available for</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SQL Server</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Oracle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MySQL Server</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PostgreSQL</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MariaDB</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maintains two copies of data in each AZ. So, multi AZ need not be configured for Aurora.</a:t>
            </a:r>
            <a:endParaRPr b="0" sz="1600">
              <a:solidFill>
                <a:srgbClr val="FF99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Basics continued ...</a:t>
            </a:r>
            <a:endParaRPr sz="1800"/>
          </a:p>
        </p:txBody>
      </p:sp>
      <p:sp>
        <p:nvSpPr>
          <p:cNvPr id="233" name="Google Shape;233;p41"/>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292929"/>
              </a:buClr>
              <a:buSzPts val="1900"/>
              <a:buFont typeface="Lato"/>
              <a:buChar char="●"/>
            </a:pPr>
            <a:r>
              <a:rPr lang="en" sz="1900">
                <a:solidFill>
                  <a:srgbClr val="292929"/>
                </a:solidFill>
                <a:latin typeface="Lato"/>
                <a:ea typeface="Lato"/>
                <a:cs typeface="Lato"/>
                <a:sym typeface="Lato"/>
              </a:rPr>
              <a:t>High Availability on AWS</a:t>
            </a:r>
            <a:endParaRPr sz="1900">
              <a:solidFill>
                <a:srgbClr val="292929"/>
              </a:solidFill>
              <a:latin typeface="Lato"/>
              <a:ea typeface="Lato"/>
              <a:cs typeface="Lato"/>
              <a:sym typeface="Lato"/>
            </a:endParaRPr>
          </a:p>
          <a:p>
            <a:pPr indent="-349250" lvl="0" marL="457200" rtl="0" algn="l">
              <a:lnSpc>
                <a:spcPct val="200000"/>
              </a:lnSpc>
              <a:spcBef>
                <a:spcPts val="0"/>
              </a:spcBef>
              <a:spcAft>
                <a:spcPts val="0"/>
              </a:spcAft>
              <a:buClr>
                <a:srgbClr val="292929"/>
              </a:buClr>
              <a:buSzPts val="1900"/>
              <a:buFont typeface="Lato"/>
              <a:buChar char="●"/>
            </a:pPr>
            <a:r>
              <a:rPr lang="en" sz="1900">
                <a:solidFill>
                  <a:srgbClr val="292929"/>
                </a:solidFill>
                <a:latin typeface="Lato"/>
                <a:ea typeface="Lato"/>
                <a:cs typeface="Lato"/>
                <a:sym typeface="Lato"/>
              </a:rPr>
              <a:t>Scalability</a:t>
            </a:r>
            <a:r>
              <a:rPr lang="en" sz="1900">
                <a:solidFill>
                  <a:srgbClr val="292929"/>
                </a:solidFill>
                <a:latin typeface="Lato"/>
                <a:ea typeface="Lato"/>
                <a:cs typeface="Lato"/>
                <a:sym typeface="Lato"/>
              </a:rPr>
              <a:t> and Elasticity</a:t>
            </a:r>
            <a:endParaRPr sz="1900">
              <a:solidFill>
                <a:srgbClr val="292929"/>
              </a:solidFill>
              <a:latin typeface="Lato"/>
              <a:ea typeface="Lato"/>
              <a:cs typeface="Lato"/>
              <a:sym typeface="Lato"/>
            </a:endParaRPr>
          </a:p>
          <a:p>
            <a:pPr indent="-349250" lvl="0" marL="457200" rtl="0" algn="l">
              <a:lnSpc>
                <a:spcPct val="200000"/>
              </a:lnSpc>
              <a:spcBef>
                <a:spcPts val="0"/>
              </a:spcBef>
              <a:spcAft>
                <a:spcPts val="0"/>
              </a:spcAft>
              <a:buClr>
                <a:srgbClr val="292929"/>
              </a:buClr>
              <a:buSzPts val="1900"/>
              <a:buFont typeface="Lato"/>
              <a:buChar char="●"/>
            </a:pPr>
            <a:r>
              <a:rPr lang="en" sz="1900">
                <a:solidFill>
                  <a:srgbClr val="292929"/>
                </a:solidFill>
                <a:latin typeface="Lato"/>
                <a:ea typeface="Lato"/>
                <a:cs typeface="Lato"/>
                <a:sym typeface="Lato"/>
              </a:rPr>
              <a:t>Redundancy and decoupling</a:t>
            </a:r>
            <a:endParaRPr sz="1900">
              <a:solidFill>
                <a:srgbClr val="292929"/>
              </a:solidFill>
              <a:latin typeface="Lato"/>
              <a:ea typeface="Lato"/>
              <a:cs typeface="Lato"/>
              <a:sym typeface="Lato"/>
            </a:endParaRPr>
          </a:p>
          <a:p>
            <a:pPr indent="-349250" lvl="0" marL="457200" rtl="0" algn="l">
              <a:lnSpc>
                <a:spcPct val="200000"/>
              </a:lnSpc>
              <a:spcBef>
                <a:spcPts val="0"/>
              </a:spcBef>
              <a:spcAft>
                <a:spcPts val="0"/>
              </a:spcAft>
              <a:buClr>
                <a:srgbClr val="292929"/>
              </a:buClr>
              <a:buSzPts val="1900"/>
              <a:buFont typeface="Lato"/>
              <a:buChar char="●"/>
            </a:pPr>
            <a:r>
              <a:rPr lang="en" sz="1900">
                <a:solidFill>
                  <a:srgbClr val="292929"/>
                </a:solidFill>
                <a:latin typeface="Lato"/>
                <a:ea typeface="Lato"/>
                <a:cs typeface="Lato"/>
                <a:sym typeface="Lato"/>
              </a:rPr>
              <a:t>High Computing on AWS</a:t>
            </a:r>
            <a:endParaRPr sz="1900">
              <a:solidFill>
                <a:srgbClr val="292929"/>
              </a:solidFill>
              <a:latin typeface="Lato"/>
              <a:ea typeface="Lato"/>
              <a:cs typeface="Lato"/>
              <a:sym typeface="La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9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has two key features</a:t>
            </a:r>
            <a:endParaRPr sz="1800">
              <a:solidFill>
                <a:schemeClr val="dk1"/>
              </a:solidFill>
            </a:endParaRPr>
          </a:p>
        </p:txBody>
      </p:sp>
      <p:sp>
        <p:nvSpPr>
          <p:cNvPr id="1158" name="Google Shape;1158;p194"/>
          <p:cNvSpPr txBox="1"/>
          <p:nvPr>
            <p:ph idx="4294967295" type="title"/>
          </p:nvPr>
        </p:nvSpPr>
        <p:spPr>
          <a:xfrm>
            <a:off x="646050" y="852825"/>
            <a:ext cx="7851900" cy="41214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Read Replicas - For Performance</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Write to one and read from many.</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When primary instance fails, there is no automatic failover. The DNS has to be changed manually.</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All the changes are </a:t>
            </a:r>
            <a:r>
              <a:rPr lang="en" sz="1600">
                <a:solidFill>
                  <a:srgbClr val="FF9900"/>
                </a:solidFill>
                <a:latin typeface="Lato"/>
                <a:ea typeface="Lato"/>
                <a:cs typeface="Lato"/>
                <a:sym typeface="Lato"/>
              </a:rPr>
              <a:t>asynchronously</a:t>
            </a:r>
            <a:r>
              <a:rPr b="0" lang="en" sz="1600">
                <a:solidFill>
                  <a:srgbClr val="FF9900"/>
                </a:solidFill>
                <a:latin typeface="Lato"/>
                <a:ea typeface="Lato"/>
                <a:cs typeface="Lato"/>
                <a:sym typeface="Lato"/>
              </a:rPr>
              <a:t> written to Read Replica instance.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replicas can be used for read-heavy database workloads.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promote read replicas to primary database in which case replication link is broken for it. However, replication continues for other replicas using original DB as replication source.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Replicas should be explicitly deleted.</a:t>
            </a:r>
            <a:endParaRPr b="0" sz="1600">
              <a:solidFill>
                <a:srgbClr val="FF9900"/>
              </a:solidFill>
              <a:latin typeface="Lato"/>
              <a:ea typeface="Lato"/>
              <a:cs typeface="Lato"/>
              <a:sym typeface="Lato"/>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Read Replicas</a:t>
            </a:r>
            <a:endParaRPr sz="1800">
              <a:solidFill>
                <a:schemeClr val="dk1"/>
              </a:solidFill>
            </a:endParaRPr>
          </a:p>
        </p:txBody>
      </p:sp>
      <p:sp>
        <p:nvSpPr>
          <p:cNvPr id="1164" name="Google Shape;1164;p195"/>
          <p:cNvSpPr txBox="1"/>
          <p:nvPr>
            <p:ph idx="4294967295" type="title"/>
          </p:nvPr>
        </p:nvSpPr>
        <p:spPr>
          <a:xfrm>
            <a:off x="646050" y="852825"/>
            <a:ext cx="7851900" cy="41214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If original RDS instance is deleted, without deleting read replicas, each replica is promoted to a stand-alone, single-AZ RDS instance.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Replicas are supported for all database types.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Automatic backups should be turned on in order to deploy a Read Replica.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Upto 5 read replicas are supported. Read Replicas of Read Replicas are also supported.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Each Read Replica has its own DNS endpoint.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Replicas for Multi-AZ source database are supported.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Replica can be created on a second region as well.</a:t>
            </a:r>
            <a:endParaRPr b="0" sz="1600">
              <a:solidFill>
                <a:srgbClr val="FF9900"/>
              </a:solidFill>
              <a:latin typeface="Lato"/>
              <a:ea typeface="Lato"/>
              <a:cs typeface="Lato"/>
              <a:sym typeface="La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a:t>
            </a:r>
            <a:r>
              <a:rPr lang="en" sz="2100">
                <a:solidFill>
                  <a:schemeClr val="dk1"/>
                </a:solidFill>
              </a:rPr>
              <a:t>RDS - Multi AZ</a:t>
            </a:r>
            <a:endParaRPr sz="1800">
              <a:solidFill>
                <a:schemeClr val="dk1"/>
              </a:solidFill>
            </a:endParaRPr>
          </a:p>
        </p:txBody>
      </p:sp>
      <p:pic>
        <p:nvPicPr>
          <p:cNvPr id="1170" name="Google Shape;1170;p196"/>
          <p:cNvPicPr preferRelativeResize="0"/>
          <p:nvPr/>
        </p:nvPicPr>
        <p:blipFill>
          <a:blip r:embed="rId3">
            <a:alphaModFix/>
          </a:blip>
          <a:stretch>
            <a:fillRect/>
          </a:stretch>
        </p:blipFill>
        <p:spPr>
          <a:xfrm>
            <a:off x="2678575" y="916375"/>
            <a:ext cx="3951657" cy="37492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RDS - Multi AZ</a:t>
            </a:r>
            <a:endParaRPr sz="1800">
              <a:solidFill>
                <a:schemeClr val="dk1"/>
              </a:solidFill>
            </a:endParaRPr>
          </a:p>
        </p:txBody>
      </p:sp>
      <p:pic>
        <p:nvPicPr>
          <p:cNvPr id="1176" name="Google Shape;1176;p197"/>
          <p:cNvPicPr preferRelativeResize="0"/>
          <p:nvPr/>
        </p:nvPicPr>
        <p:blipFill>
          <a:blip r:embed="rId3">
            <a:alphaModFix/>
          </a:blip>
          <a:stretch>
            <a:fillRect/>
          </a:stretch>
        </p:blipFill>
        <p:spPr>
          <a:xfrm>
            <a:off x="2596175" y="877300"/>
            <a:ext cx="3951657" cy="37492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RDS - Read Replicas</a:t>
            </a:r>
            <a:endParaRPr sz="1800">
              <a:solidFill>
                <a:schemeClr val="dk1"/>
              </a:solidFill>
            </a:endParaRPr>
          </a:p>
        </p:txBody>
      </p:sp>
      <p:pic>
        <p:nvPicPr>
          <p:cNvPr id="1182" name="Google Shape;1182;p198"/>
          <p:cNvPicPr preferRelativeResize="0"/>
          <p:nvPr/>
        </p:nvPicPr>
        <p:blipFill>
          <a:blip r:embed="rId3">
            <a:alphaModFix/>
          </a:blip>
          <a:stretch>
            <a:fillRect/>
          </a:stretch>
        </p:blipFill>
        <p:spPr>
          <a:xfrm>
            <a:off x="2652525" y="1089500"/>
            <a:ext cx="3951657" cy="37492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RDS - Read Replicas</a:t>
            </a:r>
            <a:endParaRPr sz="1800">
              <a:solidFill>
                <a:schemeClr val="dk1"/>
              </a:solidFill>
            </a:endParaRPr>
          </a:p>
        </p:txBody>
      </p:sp>
      <p:pic>
        <p:nvPicPr>
          <p:cNvPr id="1188" name="Google Shape;1188;p199"/>
          <p:cNvPicPr preferRelativeResize="0"/>
          <p:nvPr/>
        </p:nvPicPr>
        <p:blipFill>
          <a:blip r:embed="rId3">
            <a:alphaModFix/>
          </a:blip>
          <a:stretch>
            <a:fillRect/>
          </a:stretch>
        </p:blipFill>
        <p:spPr>
          <a:xfrm>
            <a:off x="2581925" y="968450"/>
            <a:ext cx="7903314" cy="37492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20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Non Relational Database</a:t>
            </a:r>
            <a:endParaRPr sz="1800">
              <a:solidFill>
                <a:schemeClr val="dk1"/>
              </a:solidFill>
            </a:endParaRPr>
          </a:p>
        </p:txBody>
      </p:sp>
      <p:sp>
        <p:nvSpPr>
          <p:cNvPr id="1194" name="Google Shape;1194;p20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Collection ~ Table</a:t>
            </a:r>
            <a:endParaRPr sz="18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Document ~ Row</a:t>
            </a:r>
            <a:endParaRPr sz="1800">
              <a:solidFill>
                <a:srgbClr val="FF9900"/>
              </a:solidFill>
              <a:latin typeface="Lato"/>
              <a:ea typeface="Lato"/>
              <a:cs typeface="Lato"/>
              <a:sym typeface="Lato"/>
            </a:endParaRPr>
          </a:p>
          <a:p>
            <a:pPr indent="-342900" lvl="3" marL="18288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Key Value Pairs ~ Fields/Columns</a:t>
            </a:r>
            <a:endParaRPr sz="1800">
              <a:solidFill>
                <a:srgbClr val="FF9900"/>
              </a:solidFill>
              <a:latin typeface="Lato"/>
              <a:ea typeface="Lato"/>
              <a:cs typeface="Lato"/>
              <a:sym typeface="Lato"/>
            </a:endParaRPr>
          </a:p>
        </p:txBody>
      </p:sp>
      <p:sp>
        <p:nvSpPr>
          <p:cNvPr id="1195" name="Google Shape;1195;p200"/>
          <p:cNvSpPr txBox="1"/>
          <p:nvPr/>
        </p:nvSpPr>
        <p:spPr>
          <a:xfrm>
            <a:off x="3054275" y="2394025"/>
            <a:ext cx="45705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"student":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"id": "abc123",</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"first_name": "Suman",</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"last_name": "Smith",</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"Age": "25",</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"address":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"City": "Kathmandu",</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"State": "Bagmati"</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2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OLTP vs OLAP</a:t>
            </a:r>
            <a:endParaRPr sz="1800">
              <a:solidFill>
                <a:schemeClr val="dk1"/>
              </a:solidFill>
            </a:endParaRPr>
          </a:p>
        </p:txBody>
      </p:sp>
      <p:sp>
        <p:nvSpPr>
          <p:cNvPr id="1201" name="Google Shape;1201;p201"/>
          <p:cNvSpPr txBox="1"/>
          <p:nvPr>
            <p:ph idx="4294967295" type="title"/>
          </p:nvPr>
        </p:nvSpPr>
        <p:spPr>
          <a:xfrm>
            <a:off x="742225" y="618450"/>
            <a:ext cx="7851900" cy="4251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Online Transaction Processing (OLTP) differs from Online Analytics Processing (OLAP) in terms of the query that is being run.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OLTP Example: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Order number: 212121:</a:t>
            </a:r>
            <a:endParaRPr b="0" sz="1600">
              <a:solidFill>
                <a:srgbClr val="FF9900"/>
              </a:solidFill>
              <a:latin typeface="Lato"/>
              <a:ea typeface="Lato"/>
              <a:cs typeface="Lato"/>
              <a:sym typeface="Lato"/>
            </a:endParaRPr>
          </a:p>
          <a:p>
            <a:pPr indent="-323850" lvl="3" marL="18288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Pulls a row of data such as Name, Date, Address to Deliver, etc</a:t>
            </a:r>
            <a:endParaRPr b="0" sz="15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OLAP Example: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Net profit for Asia and Europe for a mobile phone</a:t>
            </a:r>
            <a:endParaRPr b="0" sz="1600">
              <a:solidFill>
                <a:srgbClr val="FF9900"/>
              </a:solidFill>
              <a:latin typeface="Lato"/>
              <a:ea typeface="Lato"/>
              <a:cs typeface="Lato"/>
              <a:sym typeface="Lato"/>
            </a:endParaRPr>
          </a:p>
          <a:p>
            <a:pPr indent="-323850" lvl="3" marL="18288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Pulls in large number of records:</a:t>
            </a:r>
            <a:endParaRPr b="0" sz="1500">
              <a:solidFill>
                <a:srgbClr val="FF9900"/>
              </a:solidFill>
              <a:latin typeface="Lato"/>
              <a:ea typeface="Lato"/>
              <a:cs typeface="Lato"/>
              <a:sym typeface="Lato"/>
            </a:endParaRPr>
          </a:p>
          <a:p>
            <a:pPr indent="-323850" lvl="4" marL="22860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Sums of phone sold in Asia, Sums of phone sold in Europe, Unit cost of each phone, Sales price of each phone</a:t>
            </a:r>
            <a:endParaRPr b="0" sz="1500">
              <a:solidFill>
                <a:srgbClr val="FF9900"/>
              </a:solidFill>
              <a:latin typeface="Lato"/>
              <a:ea typeface="Lato"/>
              <a:cs typeface="Lato"/>
              <a:sym typeface="Lato"/>
            </a:endParaRPr>
          </a:p>
          <a:p>
            <a:pPr indent="-323850" lvl="4" marL="22860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Sales price - unit cost</a:t>
            </a:r>
            <a:endParaRPr b="0" sz="1500">
              <a:solidFill>
                <a:srgbClr val="FF9900"/>
              </a:solidFill>
              <a:latin typeface="Lato"/>
              <a:ea typeface="Lato"/>
              <a:cs typeface="Lato"/>
              <a:sym typeface="Lato"/>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Data Warehousing</a:t>
            </a:r>
            <a:endParaRPr sz="1800">
              <a:solidFill>
                <a:schemeClr val="dk1"/>
              </a:solidFill>
            </a:endParaRPr>
          </a:p>
        </p:txBody>
      </p:sp>
      <p:sp>
        <p:nvSpPr>
          <p:cNvPr id="1207" name="Google Shape;1207;p20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Used for Business intelligence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Used to pull in very large and complex data sets and usually used by management to do queries on data such as current performance versus targets, et cetera.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Data warehousing database use different type of architecture, both database perspective and infrastructure layer.</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Amazon’s data warehouse solution is called Amazon Redshift.</a:t>
            </a:r>
            <a:endParaRPr b="0" sz="1600">
              <a:solidFill>
                <a:srgbClr val="FF9900"/>
              </a:solidFill>
              <a:latin typeface="Lato"/>
              <a:ea typeface="Lato"/>
              <a:cs typeface="Lato"/>
              <a:sym typeface="Lato"/>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Elasticache</a:t>
            </a:r>
            <a:endParaRPr sz="1800">
              <a:solidFill>
                <a:schemeClr val="dk1"/>
              </a:solidFill>
            </a:endParaRPr>
          </a:p>
        </p:txBody>
      </p:sp>
      <p:sp>
        <p:nvSpPr>
          <p:cNvPr id="1213" name="Google Shape;1213;p20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ElastiCache is a web service that makes it easy to deploy, operate and scale an in-memory caching service in the cloud, The service improves the performance of </a:t>
            </a:r>
            <a:r>
              <a:rPr lang="en" sz="1600">
                <a:solidFill>
                  <a:srgbClr val="FF9900"/>
                </a:solidFill>
                <a:latin typeface="Lato"/>
                <a:ea typeface="Lato"/>
                <a:cs typeface="Lato"/>
                <a:sym typeface="Lato"/>
              </a:rPr>
              <a:t>web applications</a:t>
            </a:r>
            <a:r>
              <a:rPr b="0" lang="en" sz="1600">
                <a:solidFill>
                  <a:srgbClr val="FF9900"/>
                </a:solidFill>
                <a:latin typeface="Lato"/>
                <a:ea typeface="Lato"/>
                <a:cs typeface="Lato"/>
                <a:sym typeface="Lato"/>
              </a:rPr>
              <a:t> by allowing to retrieve information from fast managed in memory caches instead of relying entirely on slow at disk-based databases.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Improves the performance of databases by caching frequent identical queries.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Elasticache supports two different open-source-in-memory caching engines: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Memcached</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Redis</a:t>
            </a:r>
            <a:endParaRPr sz="1600">
              <a:solidFill>
                <a:srgbClr val="FF99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High Availability on AWS</a:t>
            </a:r>
            <a:endParaRPr sz="1800"/>
          </a:p>
        </p:txBody>
      </p:sp>
      <p:sp>
        <p:nvSpPr>
          <p:cNvPr id="239" name="Google Shape;239;p42"/>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High Availability</a:t>
            </a:r>
            <a:endParaRPr sz="1600">
              <a:solidFill>
                <a:schemeClr val="dk1"/>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500">
                <a:solidFill>
                  <a:srgbClr val="292929"/>
                </a:solidFill>
                <a:highlight>
                  <a:srgbClr val="FFFFFF"/>
                </a:highlight>
                <a:latin typeface="Lato"/>
                <a:ea typeface="Lato"/>
                <a:cs typeface="Lato"/>
                <a:sym typeface="Lato"/>
              </a:rPr>
              <a:t>High availability refers to a system or component that is operational without interruption for long periods of time.</a:t>
            </a:r>
            <a:endParaRPr b="0" sz="1400">
              <a:solidFill>
                <a:srgbClr val="292929"/>
              </a:solidFill>
              <a:latin typeface="Lato"/>
              <a:ea typeface="Lato"/>
              <a:cs typeface="Lato"/>
              <a:sym typeface="Lato"/>
            </a:endParaRPr>
          </a:p>
          <a:p>
            <a:pPr indent="-50165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How to achieve High Availability ?</a:t>
            </a:r>
            <a:endParaRPr b="0" sz="1600">
              <a:solidFill>
                <a:srgbClr val="292929"/>
              </a:solidFill>
              <a:latin typeface="Lato"/>
              <a:ea typeface="Lato"/>
              <a:cs typeface="Lato"/>
              <a:sym typeface="Lato"/>
            </a:endParaRPr>
          </a:p>
          <a:p>
            <a:pPr indent="-501650" lvl="2" marL="1657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Remove single points of failure</a:t>
            </a:r>
            <a:endParaRPr b="0" sz="1600">
              <a:solidFill>
                <a:srgbClr val="292929"/>
              </a:solidFill>
              <a:latin typeface="Lato"/>
              <a:ea typeface="Lato"/>
              <a:cs typeface="Lato"/>
              <a:sym typeface="Lato"/>
            </a:endParaRPr>
          </a:p>
          <a:p>
            <a:pPr indent="-501650" lvl="2" marL="1657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Redundancy</a:t>
            </a:r>
            <a:endParaRPr b="0" sz="1600">
              <a:solidFill>
                <a:srgbClr val="292929"/>
              </a:solidFill>
              <a:latin typeface="Lato"/>
              <a:ea typeface="Lato"/>
              <a:cs typeface="Lato"/>
              <a:sym typeface="Lato"/>
            </a:endParaRPr>
          </a:p>
          <a:p>
            <a:pPr indent="-501650" lvl="2" marL="1657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Multiple geographic zones</a:t>
            </a:r>
            <a:endParaRPr b="0" sz="1600">
              <a:solidFill>
                <a:srgbClr val="292929"/>
              </a:solidFill>
              <a:latin typeface="Lato"/>
              <a:ea typeface="Lato"/>
              <a:cs typeface="Lato"/>
              <a:sym typeface="Lato"/>
            </a:endParaRPr>
          </a:p>
          <a:p>
            <a:pPr indent="-501650" lvl="2" marL="1657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Microservices</a:t>
            </a:r>
            <a:endParaRPr b="0" sz="1600">
              <a:solidFill>
                <a:srgbClr val="292929"/>
              </a:solidFill>
              <a:latin typeface="Lato"/>
              <a:ea typeface="Lato"/>
              <a:cs typeface="Lato"/>
              <a:sym typeface="La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Databases on AWS</a:t>
            </a:r>
            <a:endParaRPr sz="1800">
              <a:solidFill>
                <a:schemeClr val="dk1"/>
              </a:solidFill>
            </a:endParaRPr>
          </a:p>
        </p:txBody>
      </p:sp>
      <p:sp>
        <p:nvSpPr>
          <p:cNvPr id="1219" name="Google Shape;1219;p204"/>
          <p:cNvSpPr txBox="1"/>
          <p:nvPr>
            <p:ph idx="4294967295" type="title"/>
          </p:nvPr>
        </p:nvSpPr>
        <p:spPr>
          <a:xfrm>
            <a:off x="646050" y="625025"/>
            <a:ext cx="7851900" cy="43101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RDS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SQL</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MySQL</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PostgreSQL</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Oracle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MariaDB</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DynamoDB (NoSQL)</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Redshift OLAP</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Elasticache</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Memached and Redis</a:t>
            </a:r>
            <a:endParaRPr b="0" sz="1600">
              <a:solidFill>
                <a:srgbClr val="FF9900"/>
              </a:solidFill>
              <a:latin typeface="Lato"/>
              <a:ea typeface="Lato"/>
              <a:cs typeface="Lato"/>
              <a:sym typeface="Lato"/>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Backups</a:t>
            </a:r>
            <a:endParaRPr sz="1800">
              <a:solidFill>
                <a:schemeClr val="dk1"/>
              </a:solidFill>
            </a:endParaRPr>
          </a:p>
        </p:txBody>
      </p:sp>
      <p:sp>
        <p:nvSpPr>
          <p:cNvPr id="1225" name="Google Shape;1225;p20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Backups</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Automated Backups</a:t>
            </a:r>
            <a:endParaRPr sz="1600">
              <a:solidFill>
                <a:srgbClr val="FF9900"/>
              </a:solidFill>
              <a:latin typeface="Lato"/>
              <a:ea typeface="Lato"/>
              <a:cs typeface="Lato"/>
              <a:sym typeface="Lato"/>
            </a:endParaRPr>
          </a:p>
          <a:p>
            <a:pPr indent="-323850" lvl="3" marL="18288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Allows to recover the database to any point in time within a </a:t>
            </a:r>
            <a:r>
              <a:rPr lang="en" sz="1500">
                <a:solidFill>
                  <a:srgbClr val="FF9900"/>
                </a:solidFill>
                <a:latin typeface="Lato"/>
                <a:ea typeface="Lato"/>
                <a:cs typeface="Lato"/>
                <a:sym typeface="Lato"/>
              </a:rPr>
              <a:t>retention period</a:t>
            </a:r>
            <a:r>
              <a:rPr b="0" lang="en" sz="1500">
                <a:solidFill>
                  <a:srgbClr val="FF9900"/>
                </a:solidFill>
                <a:latin typeface="Lato"/>
                <a:ea typeface="Lato"/>
                <a:cs typeface="Lato"/>
                <a:sym typeface="Lato"/>
              </a:rPr>
              <a:t> and the retention period can be between one and 35 days.</a:t>
            </a:r>
            <a:endParaRPr b="0" sz="1500">
              <a:solidFill>
                <a:srgbClr val="FF9900"/>
              </a:solidFill>
              <a:latin typeface="Lato"/>
              <a:ea typeface="Lato"/>
              <a:cs typeface="Lato"/>
              <a:sym typeface="Lato"/>
            </a:endParaRPr>
          </a:p>
          <a:p>
            <a:pPr indent="-323850" lvl="3" marL="18288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Takes a full daily snapshot and also stores transaction logs throughout the day.</a:t>
            </a:r>
            <a:endParaRPr b="0" sz="1500">
              <a:solidFill>
                <a:srgbClr val="FF9900"/>
              </a:solidFill>
              <a:latin typeface="Lato"/>
              <a:ea typeface="Lato"/>
              <a:cs typeface="Lato"/>
              <a:sym typeface="Lato"/>
            </a:endParaRPr>
          </a:p>
          <a:p>
            <a:pPr indent="-323850" lvl="3" marL="18288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 When recovery is done, AWS chooses the most recent daily backup and then apply the transaction logs relevant to that day. This allows to do a point in time recovery down to a second within the retention period.</a:t>
            </a:r>
            <a:endParaRPr b="0" sz="1500">
              <a:solidFill>
                <a:srgbClr val="FF9900"/>
              </a:solidFill>
              <a:latin typeface="Lato"/>
              <a:ea typeface="Lato"/>
              <a:cs typeface="Lato"/>
              <a:sym typeface="La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Automated Backups</a:t>
            </a:r>
            <a:endParaRPr sz="1800">
              <a:solidFill>
                <a:schemeClr val="dk1"/>
              </a:solidFill>
            </a:endParaRPr>
          </a:p>
        </p:txBody>
      </p:sp>
      <p:sp>
        <p:nvSpPr>
          <p:cNvPr id="1231" name="Google Shape;1231;p206"/>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Automated </a:t>
            </a:r>
            <a:r>
              <a:rPr lang="en" sz="1800">
                <a:solidFill>
                  <a:srgbClr val="FF9900"/>
                </a:solidFill>
                <a:latin typeface="Lato"/>
                <a:ea typeface="Lato"/>
                <a:cs typeface="Lato"/>
                <a:sym typeface="Lato"/>
              </a:rPr>
              <a:t>Backups</a:t>
            </a:r>
            <a:endParaRPr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Enabled by default and the backup data is stored in S3 and you get free storage space equal to the size of the database.</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Backups are taken within a defined window. So during the backup window, storage IO may be suspended while the data is being backed up and users may experience a little bit of elevated latency.</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In multi-az configuration, there is no I/O suspension, since the backups are taken from secondary instance.</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When an instance is deleted, all the automated backups are deleted.</a:t>
            </a:r>
            <a:endParaRPr b="0" sz="1600">
              <a:solidFill>
                <a:srgbClr val="FF9900"/>
              </a:solidFill>
              <a:latin typeface="Lato"/>
              <a:ea typeface="Lato"/>
              <a:cs typeface="Lato"/>
              <a:sym typeface="La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Database Snapshots</a:t>
            </a:r>
            <a:endParaRPr sz="1800">
              <a:solidFill>
                <a:schemeClr val="dk1"/>
              </a:solidFill>
            </a:endParaRPr>
          </a:p>
        </p:txBody>
      </p:sp>
      <p:sp>
        <p:nvSpPr>
          <p:cNvPr id="1237" name="Google Shape;1237;p207"/>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Database snapshots</a:t>
            </a:r>
            <a:endParaRPr sz="18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Database snapshots are done manually, i.e. user initiated. They persist even if the database instance is deleted.</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Restoring backups</a:t>
            </a:r>
            <a:endParaRPr sz="18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While restoring an automatic backup or a manual snapshot, the restored version of the database is going to be a new RDS instance with a new DNS endpoint.</a:t>
            </a:r>
            <a:endParaRPr b="0" sz="1600">
              <a:solidFill>
                <a:srgbClr val="FF9900"/>
              </a:solidFill>
              <a:latin typeface="Lato"/>
              <a:ea typeface="Lato"/>
              <a:cs typeface="Lato"/>
              <a:sym typeface="Lato"/>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Encryption</a:t>
            </a:r>
            <a:endParaRPr sz="1800">
              <a:solidFill>
                <a:schemeClr val="dk1"/>
              </a:solidFill>
            </a:endParaRPr>
          </a:p>
        </p:txBody>
      </p:sp>
      <p:sp>
        <p:nvSpPr>
          <p:cNvPr id="1243" name="Google Shape;1243;p208"/>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Encryption at Rest</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Encryption at rest is supported for MySQL, Oracle SQL server, PostgreSQL, MariaDB and Aurora. Encryption is done using the AWS KMS service. Once a RDS instance is encrypted the data stored at rest in the underlying storage is encrypted as automated backups, read replicas, and snapshots.</a:t>
            </a:r>
            <a:endParaRPr b="0" sz="1600">
              <a:solidFill>
                <a:srgbClr val="FF9900"/>
              </a:solidFill>
              <a:latin typeface="Lato"/>
              <a:ea typeface="Lato"/>
              <a:cs typeface="Lato"/>
              <a:sym typeface="Lato"/>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Reserved Instances</a:t>
            </a:r>
            <a:endParaRPr sz="1800">
              <a:solidFill>
                <a:schemeClr val="dk1"/>
              </a:solidFill>
            </a:endParaRPr>
          </a:p>
        </p:txBody>
      </p:sp>
      <p:sp>
        <p:nvSpPr>
          <p:cNvPr id="1249" name="Google Shape;1249;p209"/>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Similar to EC2, the default option is On Demand, which means you pay exactly for the amount of time your servers are running. At the time RDS only supports hourly billing, while EC2 supports per-second billing. But when you purchase RDS Reserved capacity, you commit to a 1-year or 3-year period.</a:t>
            </a:r>
            <a:endParaRPr b="0" sz="1600">
              <a:solidFill>
                <a:srgbClr val="FF9900"/>
              </a:solidFill>
              <a:latin typeface="Lato"/>
              <a:ea typeface="Lato"/>
              <a:cs typeface="Lato"/>
              <a:sym typeface="La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Reserved Instances - Pricing</a:t>
            </a:r>
            <a:endParaRPr sz="1800">
              <a:solidFill>
                <a:schemeClr val="dk1"/>
              </a:solidFill>
            </a:endParaRPr>
          </a:p>
        </p:txBody>
      </p:sp>
      <p:sp>
        <p:nvSpPr>
          <p:cNvPr id="1255" name="Google Shape;1255;p21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Database Instance Class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 RDS launches and manages database servers that run on EC2 instances, so you need to pay for compute time. There are a number of RDS DB instance classes available, such as db.t2.medium, db.m5.large, db.r4.large, etc. They’re basically a subset of available EC2 instance types, but they cost more compared to their EC2 counterparts (anywhere between 40%-70% more depending on instance type, DB engine and license model).</a:t>
            </a:r>
            <a:endParaRPr b="0" sz="1600">
              <a:solidFill>
                <a:srgbClr val="FF9900"/>
              </a:solidFill>
              <a:latin typeface="Lato"/>
              <a:ea typeface="Lato"/>
              <a:cs typeface="Lato"/>
              <a:sym typeface="Lato"/>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 </a:t>
            </a:r>
            <a:r>
              <a:rPr lang="en" sz="2100">
                <a:solidFill>
                  <a:schemeClr val="dk1"/>
                </a:solidFill>
              </a:rPr>
              <a:t>Pricing</a:t>
            </a:r>
            <a:endParaRPr sz="1800">
              <a:solidFill>
                <a:schemeClr val="dk1"/>
              </a:solidFill>
            </a:endParaRPr>
          </a:p>
        </p:txBody>
      </p:sp>
      <p:sp>
        <p:nvSpPr>
          <p:cNvPr id="1261" name="Google Shape;1261;p21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Database Engine</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MySQL, MariaDB, PostgreSQL, Aurora MySQL, Aurora PostgreSQL, SQL Server and Oracle.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License Model</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Some engines are open source while others require you to pay for a license. There are 3 license models supported: </a:t>
            </a:r>
            <a:r>
              <a:rPr lang="en" sz="1600">
                <a:solidFill>
                  <a:srgbClr val="FF9900"/>
                </a:solidFill>
                <a:latin typeface="Lato"/>
                <a:ea typeface="Lato"/>
                <a:cs typeface="Lato"/>
                <a:sym typeface="Lato"/>
              </a:rPr>
              <a:t>license included</a:t>
            </a:r>
            <a:r>
              <a:rPr b="0" lang="en" sz="1600">
                <a:solidFill>
                  <a:srgbClr val="FF9900"/>
                </a:solidFill>
                <a:latin typeface="Lato"/>
                <a:ea typeface="Lato"/>
                <a:cs typeface="Lato"/>
                <a:sym typeface="Lato"/>
              </a:rPr>
              <a:t> (you pay for the license through RDS), </a:t>
            </a:r>
            <a:r>
              <a:rPr lang="en" sz="1600">
                <a:solidFill>
                  <a:srgbClr val="FF9900"/>
                </a:solidFill>
                <a:latin typeface="Lato"/>
                <a:ea typeface="Lato"/>
                <a:cs typeface="Lato"/>
                <a:sym typeface="Lato"/>
              </a:rPr>
              <a:t>bring your own license</a:t>
            </a:r>
            <a:r>
              <a:rPr b="0" lang="en" sz="1600">
                <a:solidFill>
                  <a:srgbClr val="FF9900"/>
                </a:solidFill>
                <a:latin typeface="Lato"/>
                <a:ea typeface="Lato"/>
                <a:cs typeface="Lato"/>
                <a:sym typeface="Lato"/>
              </a:rPr>
              <a:t> (use a license you’ve already purchased) and </a:t>
            </a:r>
            <a:r>
              <a:rPr lang="en" sz="1600">
                <a:solidFill>
                  <a:srgbClr val="FF9900"/>
                </a:solidFill>
                <a:latin typeface="Lato"/>
                <a:ea typeface="Lato"/>
                <a:cs typeface="Lato"/>
                <a:sym typeface="Lato"/>
              </a:rPr>
              <a:t>general public license</a:t>
            </a:r>
            <a:r>
              <a:rPr b="0" lang="en" sz="1600">
                <a:solidFill>
                  <a:srgbClr val="FF9900"/>
                </a:solidFill>
                <a:latin typeface="Lato"/>
                <a:ea typeface="Lato"/>
                <a:cs typeface="Lato"/>
                <a:sym typeface="Lato"/>
              </a:rPr>
              <a:t> (no license fee: MySQL, MariaDB, PostgreSQL and Aurora)</a:t>
            </a:r>
            <a:endParaRPr sz="1600">
              <a:solidFill>
                <a:srgbClr val="FF9900"/>
              </a:solidFill>
              <a:latin typeface="Lato"/>
              <a:ea typeface="Lato"/>
              <a:cs typeface="Lato"/>
              <a:sym typeface="Lato"/>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RDS Pricing</a:t>
            </a:r>
            <a:endParaRPr sz="1800">
              <a:solidFill>
                <a:schemeClr val="dk1"/>
              </a:solidFill>
            </a:endParaRPr>
          </a:p>
        </p:txBody>
      </p:sp>
      <p:sp>
        <p:nvSpPr>
          <p:cNvPr id="1267" name="Google Shape;1267;p21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Redundancy options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 You can choose options such as Multi-AZ deployments or read replicas if you’re using a DB engine that supports this feature, such as Aurora, MySQL, MariaDB, SQL Server and PostgreSQL.</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https://www.concurrencylabs.com/blog/guide-to-rds-reserved/</a:t>
            </a:r>
            <a:endParaRPr b="0" sz="1600">
              <a:solidFill>
                <a:srgbClr val="FF9900"/>
              </a:solidFill>
              <a:latin typeface="Lato"/>
              <a:ea typeface="Lato"/>
              <a:cs typeface="Lato"/>
              <a:sym typeface="Lato"/>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1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a:t>
            </a:r>
            <a:endParaRPr sz="1800">
              <a:solidFill>
                <a:schemeClr val="dk1"/>
              </a:solidFill>
            </a:endParaRPr>
          </a:p>
        </p:txBody>
      </p:sp>
      <p:sp>
        <p:nvSpPr>
          <p:cNvPr id="1273" name="Google Shape;1273;p21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fast and flexible NoSQL database service for all applications that need consistent, single-digit millisecond latency at any scale.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fully managed database service </a:t>
            </a:r>
            <a:r>
              <a:rPr b="0" lang="en" sz="1600">
                <a:solidFill>
                  <a:srgbClr val="FF9900"/>
                </a:solidFill>
                <a:latin typeface="Lato"/>
                <a:ea typeface="Lato"/>
                <a:cs typeface="Lato"/>
                <a:sym typeface="Lato"/>
              </a:rPr>
              <a:t>and</a:t>
            </a:r>
            <a:r>
              <a:rPr b="0" lang="en" sz="1600">
                <a:solidFill>
                  <a:srgbClr val="FF9900"/>
                </a:solidFill>
                <a:latin typeface="Lato"/>
                <a:ea typeface="Lato"/>
                <a:cs typeface="Lato"/>
                <a:sym typeface="Lato"/>
              </a:rPr>
              <a:t> it supports both document and key-value data models.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It’s flexible data model and reliable performance make it a great fit for </a:t>
            </a:r>
            <a:r>
              <a:rPr lang="en" sz="1600">
                <a:solidFill>
                  <a:srgbClr val="FF9900"/>
                </a:solidFill>
                <a:latin typeface="Lato"/>
                <a:ea typeface="Lato"/>
                <a:cs typeface="Lato"/>
                <a:sym typeface="Lato"/>
              </a:rPr>
              <a:t>storing session data</a:t>
            </a:r>
            <a:r>
              <a:rPr b="0" lang="en" sz="1600">
                <a:solidFill>
                  <a:srgbClr val="FF9900"/>
                </a:solidFill>
                <a:latin typeface="Lato"/>
                <a:ea typeface="Lato"/>
                <a:cs typeface="Lato"/>
                <a:sym typeface="Lato"/>
              </a:rPr>
              <a:t>, mobile, web, gaming, ad-tech, IoT, and many other applications.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DynamoDB can be accessed from EC2 instances using </a:t>
            </a:r>
            <a:r>
              <a:rPr lang="en" sz="1600">
                <a:solidFill>
                  <a:srgbClr val="FF9900"/>
                </a:solidFill>
                <a:latin typeface="Lato"/>
                <a:ea typeface="Lato"/>
                <a:cs typeface="Lato"/>
                <a:sym typeface="Lato"/>
              </a:rPr>
              <a:t>VPC endpoints</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Scalability</a:t>
            </a:r>
            <a:r>
              <a:rPr lang="en">
                <a:solidFill>
                  <a:schemeClr val="dk1"/>
                </a:solidFill>
              </a:rPr>
              <a:t> and Elasticity</a:t>
            </a:r>
            <a:endParaRPr sz="1800"/>
          </a:p>
        </p:txBody>
      </p:sp>
      <p:sp>
        <p:nvSpPr>
          <p:cNvPr id="245" name="Google Shape;245;p43"/>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Scalability</a:t>
            </a:r>
            <a:endParaRPr sz="1600">
              <a:solidFill>
                <a:schemeClr val="dk1"/>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400">
                <a:solidFill>
                  <a:srgbClr val="292929"/>
                </a:solidFill>
                <a:highlight>
                  <a:srgbClr val="FFFFFF"/>
                </a:highlight>
                <a:latin typeface="Lato"/>
                <a:ea typeface="Lato"/>
                <a:cs typeface="Lato"/>
                <a:sym typeface="Lato"/>
              </a:rPr>
              <a:t>Ability of a system to provide throughput in proportion to, and limited only by, available hardware resources. A scalable system is one that can handle increasing numbers of requests without adversely affecting response time and throughput.</a:t>
            </a:r>
            <a:endParaRPr b="0" sz="1400">
              <a:solidFill>
                <a:srgbClr val="292929"/>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Provide the scale in a linear manner where adding extra resources results in at least a proportional increase in ability to serve additional load.</a:t>
            </a:r>
            <a:endParaRPr b="0" sz="1400">
              <a:solidFill>
                <a:srgbClr val="292929"/>
              </a:solidFill>
              <a:latin typeface="Lato"/>
              <a:ea typeface="Lato"/>
              <a:cs typeface="Lato"/>
              <a:sym typeface="Lato"/>
            </a:endParaRPr>
          </a:p>
          <a:p>
            <a:pPr indent="-50165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Vertical scaling and Horizontal scaling</a:t>
            </a:r>
            <a:endParaRPr b="0" sz="1600">
              <a:solidFill>
                <a:srgbClr val="292929"/>
              </a:solidFill>
              <a:latin typeface="Lato"/>
              <a:ea typeface="Lato"/>
              <a:cs typeface="Lato"/>
              <a:sym typeface="Lato"/>
            </a:endParaRPr>
          </a:p>
          <a:p>
            <a:pPr indent="-406400" lvl="2" marL="1428750" rtl="0" algn="l">
              <a:lnSpc>
                <a:spcPct val="150000"/>
              </a:lnSpc>
              <a:spcBef>
                <a:spcPts val="0"/>
              </a:spcBef>
              <a:spcAft>
                <a:spcPts val="0"/>
              </a:spcAft>
              <a:buClr>
                <a:srgbClr val="292929"/>
              </a:buClr>
              <a:buSzPts val="1900"/>
              <a:buFont typeface="Lato"/>
              <a:buChar char="■"/>
            </a:pPr>
            <a:r>
              <a:rPr b="0" lang="en" sz="1400">
                <a:solidFill>
                  <a:srgbClr val="292929"/>
                </a:solidFill>
                <a:highlight>
                  <a:srgbClr val="FFFFFF"/>
                </a:highlight>
                <a:latin typeface="Lato"/>
                <a:ea typeface="Lato"/>
                <a:cs typeface="Lato"/>
                <a:sym typeface="Lato"/>
              </a:rPr>
              <a:t>The growth of computational power within one operating environment is called vertical scaling. Horizontal scaling is leveraging multiple systems to work together on a common problem in parallel.</a:t>
            </a:r>
            <a:endParaRPr b="0" sz="1900">
              <a:solidFill>
                <a:srgbClr val="292929"/>
              </a:solidFill>
              <a:latin typeface="Lato"/>
              <a:ea typeface="Lato"/>
              <a:cs typeface="Lato"/>
              <a:sym typeface="La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1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Basics</a:t>
            </a:r>
            <a:endParaRPr sz="1800">
              <a:solidFill>
                <a:schemeClr val="dk1"/>
              </a:solidFill>
            </a:endParaRPr>
          </a:p>
        </p:txBody>
      </p:sp>
      <p:sp>
        <p:nvSpPr>
          <p:cNvPr id="1279" name="Google Shape;1279;p214"/>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DynamoDB is </a:t>
            </a:r>
            <a:r>
              <a:rPr lang="en" sz="1600">
                <a:solidFill>
                  <a:srgbClr val="FF9900"/>
                </a:solidFill>
                <a:latin typeface="Lato"/>
                <a:ea typeface="Lato"/>
                <a:cs typeface="Lato"/>
                <a:sym typeface="Lato"/>
              </a:rPr>
              <a:t>serverless</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Based on SSD storage.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Spread across three geographical distinct data centers.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Eventual consistent Reads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Strongly consistent Reads</a:t>
            </a:r>
            <a:endParaRPr b="0" sz="1600">
              <a:solidFill>
                <a:srgbClr val="FF9900"/>
              </a:solidFill>
              <a:latin typeface="Lato"/>
              <a:ea typeface="Lato"/>
              <a:cs typeface="Lato"/>
              <a:sym typeface="Lato"/>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1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Reads</a:t>
            </a:r>
            <a:endParaRPr sz="1800">
              <a:solidFill>
                <a:schemeClr val="dk1"/>
              </a:solidFill>
            </a:endParaRPr>
          </a:p>
        </p:txBody>
      </p:sp>
      <p:sp>
        <p:nvSpPr>
          <p:cNvPr id="1285" name="Google Shape;1285;p21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Eventual consistent Reads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t>
            </a:r>
            <a:r>
              <a:rPr b="0" lang="en" sz="1600">
                <a:solidFill>
                  <a:srgbClr val="FF9900"/>
                </a:solidFill>
                <a:latin typeface="Lato"/>
                <a:ea typeface="Lato"/>
                <a:cs typeface="Lato"/>
                <a:sym typeface="Lato"/>
              </a:rPr>
              <a:t>onsistency across all copies of your data is usually reached within one second. Repeating a read after a short time should return the updated data.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Strongly consistent Reads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Returns a result that reflects all writes that received a successful response prior to the read.</a:t>
            </a:r>
            <a:endParaRPr b="0" sz="1600">
              <a:solidFill>
                <a:srgbClr val="FF9900"/>
              </a:solidFill>
              <a:latin typeface="Lato"/>
              <a:ea typeface="Lato"/>
              <a:cs typeface="Lato"/>
              <a:sym typeface="Lato"/>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21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Expiring objects</a:t>
            </a:r>
            <a:endParaRPr sz="1800">
              <a:solidFill>
                <a:schemeClr val="dk1"/>
              </a:solidFill>
            </a:endParaRPr>
          </a:p>
        </p:txBody>
      </p:sp>
      <p:sp>
        <p:nvSpPr>
          <p:cNvPr id="1291" name="Google Shape;1291;p216"/>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DynamoDB allows to </a:t>
            </a:r>
            <a:r>
              <a:rPr lang="en" sz="1600">
                <a:solidFill>
                  <a:srgbClr val="FF9900"/>
                </a:solidFill>
                <a:latin typeface="Lato"/>
                <a:ea typeface="Lato"/>
                <a:cs typeface="Lato"/>
                <a:sym typeface="Lato"/>
              </a:rPr>
              <a:t>delete expired items</a:t>
            </a:r>
            <a:r>
              <a:rPr b="0" lang="en" sz="1600">
                <a:solidFill>
                  <a:srgbClr val="FF9900"/>
                </a:solidFill>
                <a:latin typeface="Lato"/>
                <a:ea typeface="Lato"/>
                <a:cs typeface="Lato"/>
                <a:sym typeface="Lato"/>
              </a:rPr>
              <a:t> from tables automatically to help  reduce storage usage and the cost of storing data that is no longer relevant.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Amazon DynamoDB Time to Live (TTL) allows to define a per-item timestamp to determine when an item is no longer needed. Shortly after the date and time of the specified timestamp, DynamoDB deletes the item from the table without consuming any write throughput. TTL is provided at no extra cost as a means to reduce stored data volumes by retaining only the items that remain current for your workload’s needs.</a:t>
            </a:r>
            <a:endParaRPr b="0" sz="1600">
              <a:solidFill>
                <a:srgbClr val="FF9900"/>
              </a:solidFill>
              <a:latin typeface="Lato"/>
              <a:ea typeface="Lato"/>
              <a:cs typeface="Lato"/>
              <a:sym typeface="Lato"/>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1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DynamoDB Accelerator (DAX)</a:t>
            </a:r>
            <a:endParaRPr sz="1800">
              <a:solidFill>
                <a:schemeClr val="dk1"/>
              </a:solidFill>
            </a:endParaRPr>
          </a:p>
        </p:txBody>
      </p:sp>
      <p:sp>
        <p:nvSpPr>
          <p:cNvPr id="1297" name="Google Shape;1297;p217"/>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Fully managed, highly available in memory cache for DynamoDB.</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Gives up to a 10 times performance improvement over using just DynamoD</a:t>
            </a:r>
            <a:r>
              <a:rPr b="0" lang="en" sz="1600">
                <a:solidFill>
                  <a:srgbClr val="FF9900"/>
                </a:solidFill>
                <a:latin typeface="Lato"/>
                <a:ea typeface="Lato"/>
                <a:cs typeface="Lato"/>
                <a:sym typeface="Lato"/>
              </a:rPr>
              <a:t>B </a:t>
            </a:r>
            <a:r>
              <a:rPr b="0" lang="en" sz="1600">
                <a:solidFill>
                  <a:srgbClr val="FF9900"/>
                </a:solidFill>
                <a:latin typeface="Lato"/>
                <a:ea typeface="Lato"/>
                <a:cs typeface="Lato"/>
                <a:sym typeface="Lato"/>
              </a:rPr>
              <a:t>standalone. It also reduces request time from milliseconds, even under load.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No need to manage any of the caching logic.  DAX is completely compatible with existing DynamoDB API calls.</a:t>
            </a:r>
            <a:endParaRPr b="0" sz="1600">
              <a:solidFill>
                <a:srgbClr val="FF9900"/>
              </a:solidFill>
              <a:latin typeface="Lato"/>
              <a:ea typeface="Lato"/>
              <a:cs typeface="Lato"/>
              <a:sym typeface="Lato"/>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1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DynamoDB Accelerator (DAX)</a:t>
            </a:r>
            <a:endParaRPr sz="1800">
              <a:solidFill>
                <a:schemeClr val="dk1"/>
              </a:solidFill>
            </a:endParaRPr>
          </a:p>
        </p:txBody>
      </p:sp>
      <p:sp>
        <p:nvSpPr>
          <p:cNvPr id="1303" name="Google Shape;1303;p218"/>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0" lvl="0" marL="91440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pic>
        <p:nvPicPr>
          <p:cNvPr id="1304" name="Google Shape;1304;p218"/>
          <p:cNvPicPr preferRelativeResize="0"/>
          <p:nvPr/>
        </p:nvPicPr>
        <p:blipFill>
          <a:blip r:embed="rId3">
            <a:alphaModFix/>
          </a:blip>
          <a:stretch>
            <a:fillRect/>
          </a:stretch>
        </p:blipFill>
        <p:spPr>
          <a:xfrm>
            <a:off x="799750" y="881675"/>
            <a:ext cx="3432250" cy="3810000"/>
          </a:xfrm>
          <a:prstGeom prst="rect">
            <a:avLst/>
          </a:prstGeom>
          <a:noFill/>
          <a:ln>
            <a:noFill/>
          </a:ln>
        </p:spPr>
      </p:pic>
      <p:sp>
        <p:nvSpPr>
          <p:cNvPr id="1305" name="Google Shape;1305;p218"/>
          <p:cNvSpPr txBox="1"/>
          <p:nvPr/>
        </p:nvSpPr>
        <p:spPr>
          <a:xfrm>
            <a:off x="4909125" y="1002650"/>
            <a:ext cx="33597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With a traditional application and cache, you’d have to code your application specifically to take advantage of that cache</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Can be very expensive </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Yet another thing to manage</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Typically don’t support writes, only reads.</a:t>
            </a:r>
            <a:endParaRPr sz="1600">
              <a:solidFill>
                <a:schemeClr val="accent5"/>
              </a:solidFill>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19"/>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0" lvl="0" marL="91440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
        <p:nvSpPr>
          <p:cNvPr id="1311" name="Google Shape;1311;p219"/>
          <p:cNvSpPr txBox="1"/>
          <p:nvPr/>
        </p:nvSpPr>
        <p:spPr>
          <a:xfrm>
            <a:off x="4909125" y="1002650"/>
            <a:ext cx="3359700" cy="38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DAX sits in between the application and DynamoDB.</a:t>
            </a:r>
            <a:endParaRPr sz="1500">
              <a:solidFill>
                <a:schemeClr val="accent5"/>
              </a:solidFill>
              <a:latin typeface="Lato"/>
              <a:ea typeface="Lato"/>
              <a:cs typeface="Lato"/>
              <a:sym typeface="Lato"/>
            </a:endParaRPr>
          </a:p>
          <a:p>
            <a:pPr indent="-323850" lvl="0" marL="457200" rtl="0" algn="l">
              <a:lnSpc>
                <a:spcPct val="115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No code changes required. </a:t>
            </a:r>
            <a:endParaRPr sz="1500">
              <a:solidFill>
                <a:schemeClr val="accent5"/>
              </a:solidFill>
              <a:latin typeface="Lato"/>
              <a:ea typeface="Lato"/>
              <a:cs typeface="Lato"/>
              <a:sym typeface="Lato"/>
            </a:endParaRPr>
          </a:p>
          <a:p>
            <a:pPr indent="-323850" lvl="0" marL="457200" rtl="0" algn="l">
              <a:lnSpc>
                <a:spcPct val="115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Allows write through cache, hence, can achieve write performance improvements as well.</a:t>
            </a:r>
            <a:endParaRPr sz="1500">
              <a:solidFill>
                <a:schemeClr val="accent5"/>
              </a:solidFill>
              <a:latin typeface="Lato"/>
              <a:ea typeface="Lato"/>
              <a:cs typeface="Lato"/>
              <a:sym typeface="Lato"/>
            </a:endParaRPr>
          </a:p>
          <a:p>
            <a:pPr indent="-323850" lvl="0" marL="457200" rtl="0" algn="l">
              <a:lnSpc>
                <a:spcPct val="115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Writes through DAX flow directly into DynamoDB, and DAX can respond in microseconds.</a:t>
            </a:r>
            <a:endParaRPr sz="1500">
              <a:solidFill>
                <a:schemeClr val="accent5"/>
              </a:solidFill>
              <a:latin typeface="Lato"/>
              <a:ea typeface="Lato"/>
              <a:cs typeface="Lato"/>
              <a:sym typeface="Lato"/>
            </a:endParaRPr>
          </a:p>
          <a:p>
            <a:pPr indent="-323850" lvl="0" marL="457200" rtl="0" algn="l">
              <a:lnSpc>
                <a:spcPct val="115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It's also designed for high availability. Automatic failover to its own replica in another AZ</a:t>
            </a:r>
            <a:endParaRPr sz="1500">
              <a:solidFill>
                <a:schemeClr val="accent5"/>
              </a:solidFill>
              <a:latin typeface="Lato"/>
              <a:ea typeface="Lato"/>
              <a:cs typeface="Lato"/>
              <a:sym typeface="Lato"/>
            </a:endParaRPr>
          </a:p>
        </p:txBody>
      </p:sp>
      <p:pic>
        <p:nvPicPr>
          <p:cNvPr id="1312" name="Google Shape;1312;p219"/>
          <p:cNvPicPr preferRelativeResize="0"/>
          <p:nvPr/>
        </p:nvPicPr>
        <p:blipFill>
          <a:blip r:embed="rId3">
            <a:alphaModFix/>
          </a:blip>
          <a:stretch>
            <a:fillRect/>
          </a:stretch>
        </p:blipFill>
        <p:spPr>
          <a:xfrm>
            <a:off x="742225" y="336625"/>
            <a:ext cx="3463725" cy="45406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On demand backup and restore</a:t>
            </a:r>
            <a:endParaRPr sz="1800">
              <a:solidFill>
                <a:schemeClr val="dk1"/>
              </a:solidFill>
            </a:endParaRPr>
          </a:p>
        </p:txBody>
      </p:sp>
      <p:sp>
        <p:nvSpPr>
          <p:cNvPr id="1318" name="Google Shape;1318;p22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Lets to create full backups of the at any time.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Backup and restore actions execute with zero impact on table performance or availability. With RDS, there is risk of impact while creating backups.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Backups are consistent within seconds and are retained until deleted.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Backup and restore operates within the same region as the source table. Restores across regions are not supported.</a:t>
            </a:r>
            <a:endParaRPr b="0" sz="1600">
              <a:solidFill>
                <a:srgbClr val="FF9900"/>
              </a:solidFill>
              <a:latin typeface="Lato"/>
              <a:ea typeface="Lato"/>
              <a:cs typeface="Lato"/>
              <a:sym typeface="Lato"/>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Point-in-time Recovery (PITR)</a:t>
            </a:r>
            <a:endParaRPr sz="1800">
              <a:solidFill>
                <a:schemeClr val="dk1"/>
              </a:solidFill>
            </a:endParaRPr>
          </a:p>
        </p:txBody>
      </p:sp>
      <p:sp>
        <p:nvSpPr>
          <p:cNvPr id="1324" name="Google Shape;1324;p22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Protect DynamoDB tables from accidental writes or deletes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restore the data to any point in time in the last 35 days.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DynamoDB maintains incremental backups of the data.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Point-in-time recovery is not enabled by default. You ha</a:t>
            </a:r>
            <a:r>
              <a:rPr b="0" lang="en" sz="1600">
                <a:solidFill>
                  <a:srgbClr val="FF9900"/>
                </a:solidFill>
                <a:latin typeface="Lato"/>
                <a:ea typeface="Lato"/>
                <a:cs typeface="Lato"/>
                <a:sym typeface="Lato"/>
              </a:rPr>
              <a:t>ve to go in and turn </a:t>
            </a:r>
            <a:r>
              <a:rPr b="0" lang="en" sz="1600">
                <a:solidFill>
                  <a:srgbClr val="FF9900"/>
                </a:solidFill>
                <a:latin typeface="Lato"/>
                <a:ea typeface="Lato"/>
                <a:cs typeface="Lato"/>
                <a:sym typeface="Lato"/>
              </a:rPr>
              <a:t>this on manually and the latest restorable timestamp is typically five minutes in the past.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point-in-time recovery process always restores to a new table.</a:t>
            </a:r>
            <a:endParaRPr b="0" sz="1600">
              <a:solidFill>
                <a:srgbClr val="FF9900"/>
              </a:solidFill>
              <a:latin typeface="Lato"/>
              <a:ea typeface="Lato"/>
              <a:cs typeface="Lato"/>
              <a:sym typeface="Lato"/>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Streams</a:t>
            </a:r>
            <a:endParaRPr sz="1800">
              <a:solidFill>
                <a:schemeClr val="dk1"/>
              </a:solidFill>
            </a:endParaRPr>
          </a:p>
        </p:txBody>
      </p:sp>
      <p:sp>
        <p:nvSpPr>
          <p:cNvPr id="1330" name="Google Shape;1330;p22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Feature that emits events when record modifications occurs on a DynamoDB table.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 Events can be insert, update and remove.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Events can carry the content of the row(s) being modified.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see before and after to see what changed.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Events are guaranteed to be in the same order the modifications took place.</a:t>
            </a:r>
            <a:endParaRPr b="0" sz="1600">
              <a:solidFill>
                <a:srgbClr val="FF9900"/>
              </a:solidFill>
              <a:latin typeface="Lato"/>
              <a:ea typeface="Lato"/>
              <a:cs typeface="Lato"/>
              <a:sym typeface="Lato"/>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Streams</a:t>
            </a:r>
            <a:endParaRPr sz="1800">
              <a:solidFill>
                <a:schemeClr val="dk1"/>
              </a:solidFill>
            </a:endParaRPr>
          </a:p>
        </p:txBody>
      </p:sp>
      <p:sp>
        <p:nvSpPr>
          <p:cNvPr id="1336" name="Google Shape;1336;p22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Features</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Data are stored for 24 hours.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Guaranteed, in order events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Customizable events - Keys only (Keys of what changed), New Image (New Image only), Old Image (Old image only), New &amp; Old images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No performance impact on source table.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Easy to integrate with Lambda.</a:t>
            </a:r>
            <a:endParaRPr b="0" sz="1600">
              <a:solidFill>
                <a:srgbClr val="FF99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 this course</a:t>
            </a:r>
            <a:endParaRPr sz="2400"/>
          </a:p>
        </p:txBody>
      </p:sp>
      <p:sp>
        <p:nvSpPr>
          <p:cNvPr id="142" name="Google Shape;142;p26"/>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AWS basics</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Identity and Access Management and S3</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EC2</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Databases on AWS</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Advanced IAM</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Route 53</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VPCs</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HA Architecture</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Applications</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Security</a:t>
            </a:r>
            <a:endParaRPr sz="1700">
              <a:latin typeface="Lato"/>
              <a:ea typeface="Lato"/>
              <a:cs typeface="Lato"/>
              <a:sym typeface="Lato"/>
            </a:endParaRPr>
          </a:p>
          <a:p>
            <a:pPr indent="-336550" lvl="0" marL="457200" rtl="0" algn="l">
              <a:lnSpc>
                <a:spcPct val="130000"/>
              </a:lnSpc>
              <a:spcBef>
                <a:spcPts val="0"/>
              </a:spcBef>
              <a:spcAft>
                <a:spcPts val="0"/>
              </a:spcAft>
              <a:buSzPts val="1700"/>
              <a:buFont typeface="Lato"/>
              <a:buChar char="●"/>
            </a:pPr>
            <a:r>
              <a:rPr lang="en" sz="1700">
                <a:latin typeface="Lato"/>
                <a:ea typeface="Lato"/>
                <a:cs typeface="Lato"/>
                <a:sym typeface="Lato"/>
              </a:rPr>
              <a:t>Serverless</a:t>
            </a:r>
            <a:endParaRPr sz="17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900">
                <a:solidFill>
                  <a:schemeClr val="dk1"/>
                </a:solidFill>
                <a:latin typeface="Lato"/>
                <a:ea typeface="Lato"/>
                <a:cs typeface="Lato"/>
                <a:sym typeface="Lato"/>
              </a:rPr>
              <a:t>Redundancy and Decoupling</a:t>
            </a:r>
            <a:endParaRPr sz="2900">
              <a:solidFill>
                <a:schemeClr val="dk1"/>
              </a:solidFill>
              <a:latin typeface="Lato"/>
              <a:ea typeface="Lato"/>
              <a:cs typeface="Lato"/>
              <a:sym typeface="Lato"/>
            </a:endParaRPr>
          </a:p>
        </p:txBody>
      </p:sp>
      <p:sp>
        <p:nvSpPr>
          <p:cNvPr id="251" name="Google Shape;251;p44"/>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Decoupling</a:t>
            </a:r>
            <a:endParaRPr sz="1900">
              <a:solidFill>
                <a:schemeClr val="dk1"/>
              </a:solidFill>
              <a:latin typeface="Lato"/>
              <a:ea typeface="Lato"/>
              <a:cs typeface="Lato"/>
              <a:sym typeface="Lato"/>
            </a:endParaRPr>
          </a:p>
          <a:p>
            <a:pPr indent="-463550" lvl="1" marL="1028700" rtl="0" algn="l">
              <a:lnSpc>
                <a:spcPct val="150000"/>
              </a:lnSpc>
              <a:spcBef>
                <a:spcPts val="0"/>
              </a:spcBef>
              <a:spcAft>
                <a:spcPts val="0"/>
              </a:spcAft>
              <a:buClr>
                <a:srgbClr val="292929"/>
              </a:buClr>
              <a:buSzPts val="1900"/>
              <a:buFont typeface="Lato"/>
              <a:buChar char="○"/>
            </a:pPr>
            <a:r>
              <a:rPr b="0" lang="en" sz="1600">
                <a:solidFill>
                  <a:srgbClr val="292929"/>
                </a:solidFill>
                <a:latin typeface="Lato"/>
                <a:ea typeface="Lato"/>
                <a:cs typeface="Lato"/>
                <a:sym typeface="Lato"/>
              </a:rPr>
              <a:t>A way to reduce interdependencies in a system is to allow the various components to interact with each other only through specific,  technology-agnostic interfaces, such as RESTful APIs. In that way, technical implementation detail is hidden so that teams can modify the underlying implementation without affecting other components. </a:t>
            </a:r>
            <a:endParaRPr sz="1900">
              <a:solidFill>
                <a:srgbClr val="292929"/>
              </a:solidFill>
              <a:latin typeface="Lato"/>
              <a:ea typeface="Lato"/>
              <a:cs typeface="Lato"/>
              <a:sym typeface="Lato"/>
            </a:endParaRPr>
          </a:p>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Redundancy</a:t>
            </a:r>
            <a:endParaRPr sz="1900">
              <a:solidFill>
                <a:schemeClr val="dk1"/>
              </a:solidFill>
              <a:latin typeface="Lato"/>
              <a:ea typeface="Lato"/>
              <a:cs typeface="Lato"/>
              <a:sym typeface="Lato"/>
            </a:endParaRPr>
          </a:p>
          <a:p>
            <a:pPr indent="-558800" lvl="1" marL="1085850" rtl="0" algn="l">
              <a:lnSpc>
                <a:spcPct val="20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Having more than one components to perform exactly the same job.</a:t>
            </a:r>
            <a:endParaRPr b="0" sz="1600">
              <a:solidFill>
                <a:srgbClr val="292929"/>
              </a:solidFill>
              <a:latin typeface="Lato"/>
              <a:ea typeface="Lato"/>
              <a:cs typeface="Lato"/>
              <a:sym typeface="Lato"/>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Streams</a:t>
            </a:r>
            <a:endParaRPr sz="1800">
              <a:solidFill>
                <a:schemeClr val="dk1"/>
              </a:solidFill>
            </a:endParaRPr>
          </a:p>
        </p:txBody>
      </p:sp>
      <p:sp>
        <p:nvSpPr>
          <p:cNvPr id="1342" name="Google Shape;1342;p224"/>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Use cases</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Real time Dashboards</a:t>
            </a:r>
            <a:endParaRPr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Reads all the change events on a table in real time. Everytime a insert happens, you get an event. You can then Invoke a lambda, its data being the content that was uploaded. You can then sort the data using another service, elasticsearch or such.</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Data Replication for Criteria based searches.</a:t>
            </a:r>
            <a:endParaRPr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Read from another source/DB which is of very small size compared to the main DynamoDB table.</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https://www.youtube.com/watch?v=OjppS4RWWt8</a:t>
            </a:r>
            <a:endParaRPr b="0" sz="1600">
              <a:solidFill>
                <a:srgbClr val="FF9900"/>
              </a:solidFill>
              <a:latin typeface="Lato"/>
              <a:ea typeface="Lato"/>
              <a:cs typeface="Lato"/>
              <a:sym typeface="La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Global Tables</a:t>
            </a:r>
            <a:endParaRPr sz="1800">
              <a:solidFill>
                <a:schemeClr val="dk1"/>
              </a:solidFill>
            </a:endParaRPr>
          </a:p>
        </p:txBody>
      </p:sp>
      <p:sp>
        <p:nvSpPr>
          <p:cNvPr id="1348" name="Google Shape;1348;p225"/>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Managed </a:t>
            </a:r>
            <a:r>
              <a:rPr lang="en" sz="1600">
                <a:solidFill>
                  <a:srgbClr val="FF9900"/>
                </a:solidFill>
                <a:latin typeface="Lato"/>
                <a:ea typeface="Lato"/>
                <a:cs typeface="Lato"/>
                <a:sym typeface="Lato"/>
              </a:rPr>
              <a:t>multi-master multi-region</a:t>
            </a:r>
            <a:r>
              <a:rPr b="0" lang="en" sz="1600">
                <a:solidFill>
                  <a:srgbClr val="FF9900"/>
                </a:solidFill>
                <a:latin typeface="Lato"/>
                <a:ea typeface="Lato"/>
                <a:cs typeface="Lato"/>
                <a:sym typeface="Lato"/>
              </a:rPr>
              <a:t> replication solution for DynamoDB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Ideal for globally distributed applications.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Based on DynamoDB streams. You can use global tables to enable multi-region redundancy for disaster recovery or high availability applications.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No need to rewrite the applications at all; handled automatically by DynamoDB and the replication latency across regions is typically under one second for new items.</a:t>
            </a:r>
            <a:endParaRPr sz="1800">
              <a:solidFill>
                <a:srgbClr val="FF9900"/>
              </a:solidFill>
              <a:latin typeface="Lato"/>
              <a:ea typeface="Lato"/>
              <a:cs typeface="Lato"/>
              <a:sym typeface="La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2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Security</a:t>
            </a:r>
            <a:endParaRPr sz="1800">
              <a:solidFill>
                <a:schemeClr val="dk1"/>
              </a:solidFill>
            </a:endParaRPr>
          </a:p>
        </p:txBody>
      </p:sp>
      <p:sp>
        <p:nvSpPr>
          <p:cNvPr id="1354" name="Google Shape;1354;p226"/>
          <p:cNvSpPr txBox="1"/>
          <p:nvPr>
            <p:ph idx="4294967295" type="title"/>
          </p:nvPr>
        </p:nvSpPr>
        <p:spPr>
          <a:xfrm>
            <a:off x="742225" y="716175"/>
            <a:ext cx="7851900" cy="4062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Encryption at Rest</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When creating a new table, you can choose one of the following customer master keys (CMK) to encrypt the table:</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AWS owned CMK</a:t>
            </a:r>
            <a:r>
              <a:rPr b="0" lang="en" sz="1600">
                <a:solidFill>
                  <a:srgbClr val="FF9900"/>
                </a:solidFill>
                <a:latin typeface="Lato"/>
                <a:ea typeface="Lato"/>
                <a:cs typeface="Lato"/>
                <a:sym typeface="Lato"/>
              </a:rPr>
              <a:t> – Default encryption type. The key is owned by DynamoDB (no additional charge).</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AWS managed CMK</a:t>
            </a:r>
            <a:r>
              <a:rPr b="0" lang="en" sz="1600">
                <a:solidFill>
                  <a:srgbClr val="FF9900"/>
                </a:solidFill>
                <a:latin typeface="Lato"/>
                <a:ea typeface="Lato"/>
                <a:cs typeface="Lato"/>
                <a:sym typeface="Lato"/>
              </a:rPr>
              <a:t> – The key is stored in your account and is managed by AWS KMS (AWS KMS charges apply).</a:t>
            </a:r>
            <a:endParaRPr b="0" sz="1600">
              <a:solidFill>
                <a:srgbClr val="FF9900"/>
              </a:solidFill>
              <a:latin typeface="Lato"/>
              <a:ea typeface="Lato"/>
              <a:cs typeface="Lato"/>
              <a:sym typeface="Lato"/>
            </a:endParaRPr>
          </a:p>
          <a:p>
            <a:pPr indent="-330200" lvl="3" marL="18288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Customer managed CMK</a:t>
            </a:r>
            <a:r>
              <a:rPr b="0" lang="en" sz="1600">
                <a:solidFill>
                  <a:srgbClr val="FF9900"/>
                </a:solidFill>
                <a:latin typeface="Lato"/>
                <a:ea typeface="Lato"/>
                <a:cs typeface="Lato"/>
                <a:sym typeface="Lato"/>
              </a:rPr>
              <a:t> – The key is stored in your account and is created, owned, and managed by you. You have full control over the CMK 	(AWS KMS charges apply).		</a:t>
            </a:r>
            <a:endParaRPr b="0" sz="1600">
              <a:solidFill>
                <a:srgbClr val="FF9900"/>
              </a:solidFill>
              <a:latin typeface="Lato"/>
              <a:ea typeface="Lato"/>
              <a:cs typeface="Lato"/>
              <a:sym typeface="Lat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2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Security</a:t>
            </a:r>
            <a:endParaRPr sz="1800">
              <a:solidFill>
                <a:schemeClr val="dk1"/>
              </a:solidFill>
            </a:endParaRPr>
          </a:p>
        </p:txBody>
      </p:sp>
      <p:sp>
        <p:nvSpPr>
          <p:cNvPr id="1360" name="Google Shape;1360;p227"/>
          <p:cNvSpPr txBox="1"/>
          <p:nvPr>
            <p:ph idx="4294967295" type="title"/>
          </p:nvPr>
        </p:nvSpPr>
        <p:spPr>
          <a:xfrm>
            <a:off x="742225" y="716175"/>
            <a:ext cx="7851900" cy="4062600"/>
          </a:xfrm>
          <a:prstGeom prst="rect">
            <a:avLst/>
          </a:prstGeom>
        </p:spPr>
        <p:txBody>
          <a:bodyPr anchorCtr="0" anchor="t" bIns="91425" lIns="91425" spcFirstLastPara="1" rIns="91425" wrap="square" tIns="91425">
            <a:noAutofit/>
          </a:bodyPr>
          <a:lstStyle/>
          <a:p>
            <a:pPr indent="-323850" lvl="1" marL="9144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When you access an encrypted table, DynamoDB decrypts the table data </a:t>
            </a:r>
            <a:r>
              <a:rPr lang="en" sz="1500">
                <a:solidFill>
                  <a:srgbClr val="FF9900"/>
                </a:solidFill>
                <a:latin typeface="Lato"/>
                <a:ea typeface="Lato"/>
                <a:cs typeface="Lato"/>
                <a:sym typeface="Lato"/>
              </a:rPr>
              <a:t>transparently</a:t>
            </a:r>
            <a:r>
              <a:rPr b="0" lang="en" sz="1500">
                <a:solidFill>
                  <a:srgbClr val="FF9900"/>
                </a:solidFill>
                <a:latin typeface="Lato"/>
                <a:ea typeface="Lato"/>
                <a:cs typeface="Lato"/>
                <a:sym typeface="Lato"/>
              </a:rPr>
              <a:t>. </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You can switch between the AWS owned CMK, AWS managed CMK, and customer managed CMK at any given time. You don't have to change any code or applications to use or manage encrypted tables. </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DynamoDB continues to deliver the same single-digit millisecond latency that you have come to expect, and all DynamoDB queries work seamlessly on the encrypted data.</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You can specify an encryption key when you create a new table or switch the encryption keys on an existing table by using the AWS Management Console, AWS Command Line Interface (AWS CLI), or the Amazon DynamoDB API.</a:t>
            </a:r>
            <a:endParaRPr sz="1700">
              <a:solidFill>
                <a:srgbClr val="FF9900"/>
              </a:solidFill>
              <a:latin typeface="Lato"/>
              <a:ea typeface="Lato"/>
              <a:cs typeface="Lato"/>
              <a:sym typeface="La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DynamoDB - Security</a:t>
            </a:r>
            <a:endParaRPr sz="1800">
              <a:solidFill>
                <a:schemeClr val="dk1"/>
              </a:solidFill>
            </a:endParaRPr>
          </a:p>
        </p:txBody>
      </p:sp>
      <p:sp>
        <p:nvSpPr>
          <p:cNvPr id="1366" name="Google Shape;1366;p228"/>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Site-to-site VPN</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Placing DynamoDB in a private subnet and access using Site-to-Site VPN using internet..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Direct Connect (DX)</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Placing DynamoDB in a private subnet and access using Direct Connect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IAM policies and Roles</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Control who/what has permissions to use DynamoDB resources and DAX.</a:t>
            </a:r>
            <a:endParaRPr b="0" sz="1600">
              <a:solidFill>
                <a:srgbClr val="FF9900"/>
              </a:solidFill>
              <a:latin typeface="Lato"/>
              <a:ea typeface="Lato"/>
              <a:cs typeface="Lato"/>
              <a:sym typeface="Lato"/>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2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a:t>
            </a:r>
            <a:endParaRPr sz="1800">
              <a:solidFill>
                <a:schemeClr val="dk1"/>
              </a:solidFill>
            </a:endParaRPr>
          </a:p>
        </p:txBody>
      </p:sp>
      <p:sp>
        <p:nvSpPr>
          <p:cNvPr id="1372" name="Google Shape;1372;p229"/>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It's a MySQL and PostgreSQL your compatible relational database engine that combines the speed and availability of high-end commercial databases with the simplicity and cost-effectiveness of open source databases.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Amazon Aurora provides up to 5 times better performance than MySQL and three times better performance than PostgreSQL databases at a much lower price point while delivering similar performance and availability.</a:t>
            </a:r>
            <a:endParaRPr b="0" sz="1600">
              <a:solidFill>
                <a:srgbClr val="FF9900"/>
              </a:solidFill>
              <a:latin typeface="Lato"/>
              <a:ea typeface="Lato"/>
              <a:cs typeface="Lato"/>
              <a:sym typeface="Lato"/>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Cluster</a:t>
            </a:r>
            <a:endParaRPr sz="1800">
              <a:solidFill>
                <a:schemeClr val="dk1"/>
              </a:solidFill>
            </a:endParaRPr>
          </a:p>
        </p:txBody>
      </p:sp>
      <p:sp>
        <p:nvSpPr>
          <p:cNvPr id="1378" name="Google Shape;1378;p230"/>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Things to know about Aurora</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Starts with 10 GB and scales in 10 GB increments all the way up to 64 TBs of storage. It does this </a:t>
            </a:r>
            <a:r>
              <a:rPr b="0" lang="en" sz="1600">
                <a:solidFill>
                  <a:srgbClr val="FF9900"/>
                </a:solidFill>
                <a:latin typeface="Lato"/>
                <a:ea typeface="Lato"/>
                <a:cs typeface="Lato"/>
                <a:sym typeface="Lato"/>
              </a:rPr>
              <a:t>automatically </a:t>
            </a:r>
            <a:r>
              <a:rPr b="0" lang="en" sz="1600">
                <a:solidFill>
                  <a:srgbClr val="FF9900"/>
                </a:solidFill>
                <a:latin typeface="Lato"/>
                <a:ea typeface="Lato"/>
                <a:cs typeface="Lato"/>
                <a:sym typeface="Lato"/>
              </a:rPr>
              <a:t>using storage auto-scaling.</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Compute resources that can scale up to 32 vCPUs and 244 GBs of memory</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Maintains two copies of the data, which is contained in each availability zone with a minimum of three availability zones, giving you six copies of the data.</a:t>
            </a:r>
            <a:endParaRPr b="0" sz="1600">
              <a:solidFill>
                <a:srgbClr val="FF9900"/>
              </a:solidFill>
              <a:latin typeface="Lato"/>
              <a:ea typeface="Lato"/>
              <a:cs typeface="Lato"/>
              <a:sym typeface="Lato"/>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Cluster</a:t>
            </a:r>
            <a:endParaRPr sz="1800">
              <a:solidFill>
                <a:schemeClr val="dk1"/>
              </a:solidFill>
            </a:endParaRPr>
          </a:p>
        </p:txBody>
      </p:sp>
      <p:sp>
        <p:nvSpPr>
          <p:cNvPr id="1384" name="Google Shape;1384;p231"/>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Scaling Aurora</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is designed to transparently handle the loss of up to two copies of data without affecting the write availability of the database and up to three copies without affecting the read availability.</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storage is also self-healing. So data blocks and disks continuously scanned for errors and repaired automatically.</a:t>
            </a:r>
            <a:endParaRPr b="0" sz="1600">
              <a:solidFill>
                <a:srgbClr val="FF9900"/>
              </a:solidFill>
              <a:latin typeface="Lato"/>
              <a:ea typeface="Lato"/>
              <a:cs typeface="Lato"/>
              <a:sym typeface="La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 Types</a:t>
            </a:r>
            <a:endParaRPr sz="1800">
              <a:solidFill>
                <a:schemeClr val="dk1"/>
              </a:solidFill>
            </a:endParaRPr>
          </a:p>
        </p:txBody>
      </p:sp>
      <p:sp>
        <p:nvSpPr>
          <p:cNvPr id="1390" name="Google Shape;1390;p232"/>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Three types of Aurora Replicas are available</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is designed to transparently handle the loss of up to two copies of data without affecting the write availability of the database and up to three copies without affecting the read availability.</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storage is also self-healing. So data blocks and disks continuously scanned for errors and repaired automatically.</a:t>
            </a:r>
            <a:endParaRPr b="0" sz="1600">
              <a:solidFill>
                <a:srgbClr val="FF9900"/>
              </a:solidFill>
              <a:latin typeface="Lato"/>
              <a:ea typeface="Lato"/>
              <a:cs typeface="Lato"/>
              <a:sym typeface="Lato"/>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 Types</a:t>
            </a:r>
            <a:endParaRPr sz="1800">
              <a:solidFill>
                <a:schemeClr val="dk1"/>
              </a:solidFill>
            </a:endParaRPr>
          </a:p>
        </p:txBody>
      </p:sp>
      <p:sp>
        <p:nvSpPr>
          <p:cNvPr id="1396" name="Google Shape;1396;p233"/>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Three types of Aurora Replicas are available</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Replicas (currently 15)</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MySQL Read Replicas (currently 5)</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PostgreSQL Read Replicas (currently 1)</a:t>
            </a:r>
            <a:endParaRPr b="0" sz="1600">
              <a:solidFill>
                <a:srgbClr val="FF9900"/>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57" name="Google Shape;257;p45"/>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Compute</a:t>
            </a:r>
            <a:endParaRPr sz="1900">
              <a:solidFill>
                <a:schemeClr val="dk1"/>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Understand High level Compute services in AWS– </a:t>
            </a:r>
            <a:r>
              <a:rPr lang="en" sz="1400">
                <a:solidFill>
                  <a:srgbClr val="292929"/>
                </a:solidFill>
                <a:latin typeface="Lato"/>
                <a:ea typeface="Lato"/>
                <a:cs typeface="Lato"/>
                <a:sym typeface="Lato"/>
              </a:rPr>
              <a:t>EC2, Lambda, ECS </a:t>
            </a:r>
            <a:r>
              <a:rPr b="0" lang="en" sz="1400">
                <a:solidFill>
                  <a:srgbClr val="292929"/>
                </a:solidFill>
                <a:latin typeface="Lato"/>
                <a:ea typeface="Lato"/>
                <a:cs typeface="Lato"/>
                <a:sym typeface="Lato"/>
              </a:rPr>
              <a:t>and </a:t>
            </a:r>
            <a:r>
              <a:rPr lang="en" sz="1400">
                <a:solidFill>
                  <a:srgbClr val="292929"/>
                </a:solidFill>
                <a:latin typeface="Lato"/>
                <a:ea typeface="Lato"/>
                <a:cs typeface="Lato"/>
                <a:sym typeface="Lato"/>
              </a:rPr>
              <a:t>Elastic Beanstalk. </a:t>
            </a:r>
            <a:endParaRPr sz="1400">
              <a:solidFill>
                <a:srgbClr val="292929"/>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Understand </a:t>
            </a:r>
            <a:r>
              <a:rPr lang="en" sz="1400">
                <a:solidFill>
                  <a:srgbClr val="292929"/>
                </a:solidFill>
                <a:latin typeface="Lato"/>
                <a:ea typeface="Lato"/>
                <a:cs typeface="Lato"/>
                <a:sym typeface="Lato"/>
              </a:rPr>
              <a:t>Auto Scaling and ALB</a:t>
            </a:r>
            <a:r>
              <a:rPr b="0" lang="en" sz="1400">
                <a:solidFill>
                  <a:srgbClr val="292929"/>
                </a:solidFill>
                <a:latin typeface="Lato"/>
                <a:ea typeface="Lato"/>
                <a:cs typeface="Lato"/>
                <a:sym typeface="Lato"/>
              </a:rPr>
              <a:t>, how they work together to provide High Available and Scalable solution. </a:t>
            </a:r>
            <a:endParaRPr b="0" sz="1400">
              <a:solidFill>
                <a:srgbClr val="292929"/>
              </a:solidFill>
              <a:latin typeface="Lato"/>
              <a:ea typeface="Lato"/>
              <a:cs typeface="Lato"/>
              <a:sym typeface="Lato"/>
            </a:endParaRPr>
          </a:p>
          <a:p>
            <a:pPr indent="-488950" lvl="1" marL="102870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Understand High power computing on AWS - </a:t>
            </a:r>
            <a:r>
              <a:rPr lang="en" sz="1400">
                <a:solidFill>
                  <a:srgbClr val="292929"/>
                </a:solidFill>
                <a:latin typeface="Lato"/>
                <a:ea typeface="Lato"/>
                <a:cs typeface="Lato"/>
                <a:sym typeface="Lato"/>
              </a:rPr>
              <a:t>EMR</a:t>
            </a:r>
            <a:r>
              <a:rPr b="0" lang="en" sz="1400">
                <a:solidFill>
                  <a:srgbClr val="292929"/>
                </a:solidFill>
                <a:latin typeface="Lato"/>
                <a:ea typeface="Lato"/>
                <a:cs typeface="Lato"/>
                <a:sym typeface="Lato"/>
              </a:rPr>
              <a:t>.</a:t>
            </a:r>
            <a:endParaRPr b="0" sz="1400">
              <a:solidFill>
                <a:srgbClr val="292929"/>
              </a:solidFill>
              <a:latin typeface="Lato"/>
              <a:ea typeface="Lato"/>
              <a:cs typeface="Lato"/>
              <a:sym typeface="Lato"/>
            </a:endParaRPr>
          </a:p>
          <a:p>
            <a:pPr indent="-495300" lvl="1" marL="102870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Serverless</a:t>
            </a:r>
            <a:r>
              <a:rPr b="0" lang="en" sz="1500">
                <a:solidFill>
                  <a:srgbClr val="292929"/>
                </a:solidFill>
                <a:latin typeface="Lato"/>
                <a:ea typeface="Lato"/>
                <a:cs typeface="Lato"/>
                <a:sym typeface="Lato"/>
              </a:rPr>
              <a:t> and </a:t>
            </a:r>
            <a:r>
              <a:rPr lang="en" sz="1500">
                <a:solidFill>
                  <a:srgbClr val="292929"/>
                </a:solidFill>
                <a:latin typeface="Lato"/>
                <a:ea typeface="Lato"/>
                <a:cs typeface="Lato"/>
                <a:sym typeface="Lato"/>
              </a:rPr>
              <a:t>Not serverless</a:t>
            </a:r>
            <a:r>
              <a:rPr b="0" lang="en" sz="1500">
                <a:solidFill>
                  <a:srgbClr val="292929"/>
                </a:solidFill>
                <a:latin typeface="Lato"/>
                <a:ea typeface="Lato"/>
                <a:cs typeface="Lato"/>
                <a:sym typeface="Lato"/>
              </a:rPr>
              <a:t> architecture.</a:t>
            </a:r>
            <a:endParaRPr b="0" sz="1500">
              <a:solidFill>
                <a:srgbClr val="292929"/>
              </a:solidFill>
              <a:latin typeface="Lato"/>
              <a:ea typeface="Lato"/>
              <a:cs typeface="Lato"/>
              <a:sym typeface="Lato"/>
            </a:endParaRPr>
          </a:p>
          <a:p>
            <a:pPr indent="-488950" lvl="2" marL="1657350" rtl="0" algn="l">
              <a:lnSpc>
                <a:spcPct val="115000"/>
              </a:lnSpc>
              <a:spcBef>
                <a:spcPts val="0"/>
              </a:spcBef>
              <a:spcAft>
                <a:spcPts val="0"/>
              </a:spcAft>
              <a:buClr>
                <a:srgbClr val="292929"/>
              </a:buClr>
              <a:buSzPts val="1400"/>
              <a:buFont typeface="Lato"/>
              <a:buChar char="■"/>
            </a:pPr>
            <a:r>
              <a:rPr b="0" lang="en" sz="1400">
                <a:solidFill>
                  <a:srgbClr val="292929"/>
                </a:solidFill>
                <a:highlight>
                  <a:srgbClr val="FFFFFF"/>
                </a:highlight>
                <a:latin typeface="Lato"/>
                <a:ea typeface="Lato"/>
                <a:cs typeface="Lato"/>
                <a:sym typeface="Lato"/>
              </a:rPr>
              <a:t>A serverless architecture is a way to build and run applications and services without having to manage infrastructure. Applications still run on servers, but all the server management is done by AWS. User do not have to provision, scale, and maintain servers to run your applications, databases, and storage systems.</a:t>
            </a:r>
            <a:endParaRPr b="0" sz="1400">
              <a:solidFill>
                <a:srgbClr val="292929"/>
              </a:solidFill>
              <a:latin typeface="Lato"/>
              <a:ea typeface="Lato"/>
              <a:cs typeface="Lato"/>
              <a:sym typeface="La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 Backups</a:t>
            </a:r>
            <a:endParaRPr sz="1800">
              <a:solidFill>
                <a:schemeClr val="dk1"/>
              </a:solidFill>
            </a:endParaRPr>
          </a:p>
        </p:txBody>
      </p:sp>
      <p:sp>
        <p:nvSpPr>
          <p:cNvPr id="1402" name="Google Shape;1402;p234"/>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automated backups are always enabled on Amazon Aurora database instances.Backups to not impact database performance. </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also take snapshots with Aurora and this does not impact on performance,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share Aurora snapshots with another AWS accounts.</a:t>
            </a:r>
            <a:endParaRPr b="0" sz="1600">
              <a:solidFill>
                <a:srgbClr val="FF9900"/>
              </a:solidFill>
              <a:latin typeface="Lato"/>
              <a:ea typeface="Lato"/>
              <a:cs typeface="Lato"/>
              <a:sym typeface="Lat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 Serverless</a:t>
            </a:r>
            <a:endParaRPr sz="1800">
              <a:solidFill>
                <a:schemeClr val="dk1"/>
              </a:solidFill>
            </a:endParaRPr>
          </a:p>
        </p:txBody>
      </p:sp>
      <p:sp>
        <p:nvSpPr>
          <p:cNvPr id="1408" name="Google Shape;1408;p235"/>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An on-demand autoscaling configuration for MySQL compatible and PostgreSQL compatible additions of Amazon Aurora</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Aurora serverless database cluster automatically starts up shuts down and scales capacity up or down based on your application's needs.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Provides a relatively simple cost effective option for infrequent, intermittent, or unpredictable workloads.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Available with Postgres version for and 11.9 and MySQL version 5.6</a:t>
            </a:r>
            <a:endParaRPr b="0" sz="1600">
              <a:solidFill>
                <a:srgbClr val="FF9900"/>
              </a:solidFill>
              <a:latin typeface="Lato"/>
              <a:ea typeface="Lato"/>
              <a:cs typeface="Lato"/>
              <a:sym typeface="La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3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Aurora - Serverless -Failover</a:t>
            </a:r>
            <a:endParaRPr sz="1800">
              <a:solidFill>
                <a:schemeClr val="dk1"/>
              </a:solidFill>
            </a:endParaRPr>
          </a:p>
        </p:txBody>
      </p:sp>
      <p:sp>
        <p:nvSpPr>
          <p:cNvPr id="1414" name="Google Shape;1414;p236"/>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Automatic </a:t>
            </a:r>
            <a:r>
              <a:rPr lang="en" sz="1600">
                <a:solidFill>
                  <a:srgbClr val="FF9900"/>
                </a:solidFill>
                <a:latin typeface="Lato"/>
                <a:ea typeface="Lato"/>
                <a:cs typeface="Lato"/>
                <a:sym typeface="Lato"/>
              </a:rPr>
              <a:t>Failover with aurora is not supported.</a:t>
            </a:r>
            <a:endParaRPr sz="16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"If the DB instance for an Aurora Serverless DB cluster becomes unavailable or the Availability Zone (AZ) it is in fails, Aurora recreates the DB instance in a different AZ. Because Aurora separates computation capacity and storage, the storage volume for the cluster is spread across multiple AZs. Your data remains available even if outages affect the DB instance or the associated AZ."</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This means, as with regular Aurora, the storage is always multi AZ. The db servers themselves are not. With regular aurora you need to set these up in a multi AZ fashion yourself, but with serverless it doesn't, instead spinning up a new db server at the point of failover.</a:t>
            </a:r>
            <a:endParaRPr b="0" sz="1500">
              <a:solidFill>
                <a:srgbClr val="FF9900"/>
              </a:solidFill>
              <a:latin typeface="Lato"/>
              <a:ea typeface="Lato"/>
              <a:cs typeface="Lato"/>
              <a:sym typeface="La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a:t>
            </a:r>
            <a:endParaRPr sz="1800">
              <a:solidFill>
                <a:schemeClr val="dk1"/>
              </a:solidFill>
            </a:endParaRPr>
          </a:p>
        </p:txBody>
      </p:sp>
      <p:sp>
        <p:nvSpPr>
          <p:cNvPr id="1420" name="Google Shape;1420;p237"/>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Fast and powerful, fully managed, petabyte-scale data warehouse service in the cloud.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Data-warehousing databases actually use a different architecture, both from a database perspective as well as an infrastructure layer.</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Amazon's data-warehouse solution is called Redshift.</a:t>
            </a:r>
            <a:endParaRPr b="0" sz="1600">
              <a:solidFill>
                <a:srgbClr val="FF9900"/>
              </a:solidFill>
              <a:latin typeface="Lato"/>
              <a:ea typeface="Lato"/>
              <a:cs typeface="Lato"/>
              <a:sym typeface="La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a:t>
            </a:r>
            <a:endParaRPr sz="1800">
              <a:solidFill>
                <a:schemeClr val="dk1"/>
              </a:solidFill>
            </a:endParaRPr>
          </a:p>
        </p:txBody>
      </p:sp>
      <p:sp>
        <p:nvSpPr>
          <p:cNvPr id="1426" name="Google Shape;1426;p238"/>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Redshift can be configured as follows: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Single Node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Multi Node </a:t>
            </a:r>
            <a:endParaRPr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Leader Node (manages clients and receive queries)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Compute Node (store data and perform queries and computations). Upto 128 compute node behind a leader node.</a:t>
            </a:r>
            <a:endParaRPr b="0" sz="1600">
              <a:solidFill>
                <a:srgbClr val="FF9900"/>
              </a:solidFill>
              <a:latin typeface="Lato"/>
              <a:ea typeface="Lato"/>
              <a:cs typeface="Lato"/>
              <a:sym typeface="Lato"/>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3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Performance</a:t>
            </a:r>
            <a:endParaRPr sz="1800">
              <a:solidFill>
                <a:schemeClr val="dk1"/>
              </a:solidFill>
            </a:endParaRPr>
          </a:p>
        </p:txBody>
      </p:sp>
      <p:sp>
        <p:nvSpPr>
          <p:cNvPr id="1432" name="Google Shape;1432;p239"/>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Columnar Data Storage</a:t>
            </a:r>
            <a:endParaRPr sz="16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Redshift compresses individual columns and because the columns contain the same data, with compression based on columns it's a lot easier to compress.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Amazon Redshift employs multiple compression techniques and can often achieve a significant compression relative to traditional relational database stores.</a:t>
            </a:r>
            <a:endParaRPr b="0" sz="15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Massively Parallel Processing (MPP)</a:t>
            </a:r>
            <a:endParaRPr sz="16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Automatically distributes data and query loads across all the nodes.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Redshift makes it easy to add nodes to the data warehouse and enables to maintain fast query performance as the data warehouse grows. So you can </a:t>
            </a:r>
            <a:r>
              <a:rPr lang="en" sz="1500">
                <a:solidFill>
                  <a:srgbClr val="FF9900"/>
                </a:solidFill>
                <a:latin typeface="Lato"/>
                <a:ea typeface="Lato"/>
                <a:cs typeface="Lato"/>
                <a:sym typeface="Lato"/>
              </a:rPr>
              <a:t>scale out with Redshift by adding more and more nodes behind the Leader Node</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Performance</a:t>
            </a:r>
            <a:endParaRPr sz="1800">
              <a:solidFill>
                <a:schemeClr val="dk1"/>
              </a:solidFill>
            </a:endParaRPr>
          </a:p>
        </p:txBody>
      </p:sp>
      <p:sp>
        <p:nvSpPr>
          <p:cNvPr id="1438" name="Google Shape;1438;p240"/>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Redshift Spectrum</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Redshift Spectrum enables to run queries against exabytes of data in Amazon S3. There is no loading or ETL required. Even if you don’t store any of your data in Amazon Redshift, you can still use Redshift Spectrum to query datasets as large as an exabyte in Amazon S3.</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Materialized Views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Materialized views provide significantly faster query performance for repeated and predictable analytical workloads such 	as dashboards, queries from business intelligence (BI) tools, and ELT (Extract, Load, Transform) data processing. </a:t>
            </a:r>
            <a:endParaRPr b="0" sz="1600">
              <a:solidFill>
                <a:srgbClr val="FF9900"/>
              </a:solidFill>
              <a:latin typeface="Lato"/>
              <a:ea typeface="Lato"/>
              <a:cs typeface="Lato"/>
              <a:sym typeface="Lato"/>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Performance</a:t>
            </a:r>
            <a:endParaRPr sz="1800">
              <a:solidFill>
                <a:schemeClr val="dk1"/>
              </a:solidFill>
            </a:endParaRPr>
          </a:p>
        </p:txBody>
      </p:sp>
      <p:sp>
        <p:nvSpPr>
          <p:cNvPr id="1444" name="Google Shape;1444;p241"/>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Materialized Views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Using materialized views, you can store the pre-computed results of queries and efficiently maintain them by incrementally processing the latest changes made to the source tables. Subsequent queries referencing the materialized views use the pre-computed results to run much faster. Materialized views can be created based on one or more source tables using filters, projections, inner joins, aggregations, grouping, functions, and other SQL constructs.</a:t>
            </a:r>
            <a:endParaRPr sz="1600">
              <a:solidFill>
                <a:srgbClr val="FF9900"/>
              </a:solidFill>
              <a:latin typeface="Lato"/>
              <a:ea typeface="Lato"/>
              <a:cs typeface="Lato"/>
              <a:sym typeface="Lato"/>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Backups</a:t>
            </a:r>
            <a:endParaRPr sz="1800">
              <a:solidFill>
                <a:schemeClr val="dk1"/>
              </a:solidFill>
            </a:endParaRPr>
          </a:p>
        </p:txBody>
      </p:sp>
      <p:sp>
        <p:nvSpPr>
          <p:cNvPr id="1450" name="Google Shape;1450;p242"/>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Backups</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Redshift comes with backups enabled by default with one-day retention period.</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maximum retention period is 35 days.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Redshift will always attempt to maintain at least three copies of the data (Original data and a replica on the Compute Nodes as well as a backup in S3)</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Redshift can also asynchronously replicate the snapshots to S3 in another region for disaster recovery.</a:t>
            </a:r>
            <a:endParaRPr b="0" sz="1600">
              <a:solidFill>
                <a:srgbClr val="FF9900"/>
              </a:solidFill>
              <a:latin typeface="Lato"/>
              <a:ea typeface="Lato"/>
              <a:cs typeface="Lato"/>
              <a:sym typeface="Lato"/>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Security</a:t>
            </a:r>
            <a:endParaRPr sz="1800">
              <a:solidFill>
                <a:schemeClr val="dk1"/>
              </a:solidFill>
            </a:endParaRPr>
          </a:p>
        </p:txBody>
      </p:sp>
      <p:sp>
        <p:nvSpPr>
          <p:cNvPr id="1456" name="Google Shape;1456;p243"/>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Security Considerations</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Encrypted in transit using SSL.</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Encrypted at rest using AES-256 encryption. </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By default, Redshift takes cares of the key managements but you can manage your own keys through </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Hardware Security Module (HSM)</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Key Management Service (KMS)</a:t>
            </a:r>
            <a:endParaRPr b="0" sz="1600">
              <a:solidFill>
                <a:srgbClr val="FF99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63" name="Google Shape;263;p46"/>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Lato"/>
              <a:buChar char="●"/>
            </a:pPr>
            <a:r>
              <a:rPr lang="en" sz="2000">
                <a:solidFill>
                  <a:schemeClr val="dk1"/>
                </a:solidFill>
                <a:latin typeface="Lato"/>
                <a:ea typeface="Lato"/>
                <a:cs typeface="Lato"/>
                <a:sym typeface="Lato"/>
              </a:rPr>
              <a:t>Databases on AWS</a:t>
            </a:r>
            <a:endParaRPr sz="2000">
              <a:solidFill>
                <a:schemeClr val="dk1"/>
              </a:solidFill>
              <a:latin typeface="Lato"/>
              <a:ea typeface="Lato"/>
              <a:cs typeface="Lato"/>
              <a:sym typeface="Lato"/>
            </a:endParaRPr>
          </a:p>
          <a:p>
            <a:pPr indent="-336550" lvl="0" marL="800100" rtl="0" algn="l">
              <a:lnSpc>
                <a:spcPct val="150000"/>
              </a:lnSpc>
              <a:spcBef>
                <a:spcPts val="0"/>
              </a:spcBef>
              <a:spcAft>
                <a:spcPts val="0"/>
              </a:spcAft>
              <a:buClr>
                <a:srgbClr val="292929"/>
              </a:buClr>
              <a:buSzPts val="1700"/>
              <a:buFont typeface="Georgia"/>
              <a:buChar char="●"/>
            </a:pPr>
            <a:r>
              <a:rPr b="0" lang="en" sz="1700">
                <a:solidFill>
                  <a:srgbClr val="292929"/>
                </a:solidFill>
                <a:highlight>
                  <a:srgbClr val="FFFFFF"/>
                </a:highlight>
                <a:latin typeface="Georgia"/>
                <a:ea typeface="Georgia"/>
                <a:cs typeface="Georgia"/>
                <a:sym typeface="Georgia"/>
              </a:rPr>
              <a:t>Understand </a:t>
            </a:r>
            <a:r>
              <a:rPr lang="en" sz="1700">
                <a:solidFill>
                  <a:srgbClr val="292929"/>
                </a:solidFill>
                <a:highlight>
                  <a:srgbClr val="FFFFFF"/>
                </a:highlight>
                <a:latin typeface="Georgia"/>
                <a:ea typeface="Georgia"/>
                <a:cs typeface="Georgia"/>
                <a:sym typeface="Georgia"/>
              </a:rPr>
              <a:t>Relational</a:t>
            </a:r>
            <a:r>
              <a:rPr b="0" lang="en" sz="1700">
                <a:solidFill>
                  <a:srgbClr val="292929"/>
                </a:solidFill>
                <a:highlight>
                  <a:srgbClr val="FFFFFF"/>
                </a:highlight>
                <a:latin typeface="Georgia"/>
                <a:ea typeface="Georgia"/>
                <a:cs typeface="Georgia"/>
                <a:sym typeface="Georgia"/>
              </a:rPr>
              <a:t> and </a:t>
            </a:r>
            <a:r>
              <a:rPr lang="en" sz="1700">
                <a:solidFill>
                  <a:srgbClr val="292929"/>
                </a:solidFill>
                <a:highlight>
                  <a:srgbClr val="FFFFFF"/>
                </a:highlight>
                <a:latin typeface="Georgia"/>
                <a:ea typeface="Georgia"/>
                <a:cs typeface="Georgia"/>
                <a:sym typeface="Georgia"/>
              </a:rPr>
              <a:t>NoSQL</a:t>
            </a:r>
            <a:r>
              <a:rPr b="0" lang="en" sz="1700">
                <a:solidFill>
                  <a:srgbClr val="292929"/>
                </a:solidFill>
                <a:highlight>
                  <a:srgbClr val="FFFFFF"/>
                </a:highlight>
                <a:latin typeface="Georgia"/>
                <a:ea typeface="Georgia"/>
                <a:cs typeface="Georgia"/>
                <a:sym typeface="Georgia"/>
              </a:rPr>
              <a:t>s data storage options which include </a:t>
            </a:r>
            <a:r>
              <a:rPr b="0" lang="en" sz="1700">
                <a:solidFill>
                  <a:srgbClr val="292929"/>
                </a:solidFill>
                <a:highlight>
                  <a:srgbClr val="FFFFFF"/>
                </a:highlight>
                <a:uFill>
                  <a:noFill/>
                </a:uFill>
                <a:latin typeface="Georgia"/>
                <a:ea typeface="Georgia"/>
                <a:cs typeface="Georgia"/>
                <a:sym typeface="Georgia"/>
                <a:hlinkClick r:id="rId3">
                  <a:extLst>
                    <a:ext uri="{A12FA001-AC4F-418D-AE19-62706E023703}">
                      <ahyp:hlinkClr val="tx"/>
                    </a:ext>
                  </a:extLst>
                </a:hlinkClick>
              </a:rPr>
              <a:t>RDS</a:t>
            </a:r>
            <a:r>
              <a:rPr b="0" lang="en" sz="1700">
                <a:solidFill>
                  <a:srgbClr val="292929"/>
                </a:solidFill>
                <a:highlight>
                  <a:srgbClr val="FFFFFF"/>
                </a:highlight>
                <a:latin typeface="Georgia"/>
                <a:ea typeface="Georgia"/>
                <a:cs typeface="Georgia"/>
                <a:sym typeface="Georgia"/>
              </a:rPr>
              <a:t>, DynamoDB, Aurora and their use cases.</a:t>
            </a:r>
            <a:endParaRPr b="0" sz="1700">
              <a:solidFill>
                <a:srgbClr val="292929"/>
              </a:solidFill>
              <a:highlight>
                <a:srgbClr val="FFFFFF"/>
              </a:highlight>
              <a:latin typeface="Georgia"/>
              <a:ea typeface="Georgia"/>
              <a:cs typeface="Georgia"/>
              <a:sym typeface="Georgia"/>
            </a:endParaRPr>
          </a:p>
          <a:p>
            <a:pPr indent="-336550" lvl="0" marL="800100" rtl="0" algn="l">
              <a:lnSpc>
                <a:spcPct val="150000"/>
              </a:lnSpc>
              <a:spcBef>
                <a:spcPts val="0"/>
              </a:spcBef>
              <a:spcAft>
                <a:spcPts val="0"/>
              </a:spcAft>
              <a:buClr>
                <a:srgbClr val="292929"/>
              </a:buClr>
              <a:buSzPts val="1700"/>
              <a:buFont typeface="Georgia"/>
              <a:buChar char="●"/>
            </a:pPr>
            <a:r>
              <a:rPr lang="en" sz="1700">
                <a:solidFill>
                  <a:srgbClr val="292929"/>
                </a:solidFill>
                <a:highlight>
                  <a:srgbClr val="FFFFFF"/>
                </a:highlight>
                <a:latin typeface="Georgia"/>
                <a:ea typeface="Georgia"/>
                <a:cs typeface="Georgia"/>
                <a:sym typeface="Georgia"/>
              </a:rPr>
              <a:t>RDS</a:t>
            </a:r>
            <a:r>
              <a:rPr b="0" lang="en" sz="1700">
                <a:solidFill>
                  <a:srgbClr val="292929"/>
                </a:solidFill>
                <a:highlight>
                  <a:srgbClr val="FFFFFF"/>
                </a:highlight>
                <a:latin typeface="Georgia"/>
                <a:ea typeface="Georgia"/>
                <a:cs typeface="Georgia"/>
                <a:sym typeface="Georgia"/>
              </a:rPr>
              <a:t> - Relational Database on AWS.</a:t>
            </a:r>
            <a:endParaRPr b="0" sz="1700">
              <a:solidFill>
                <a:srgbClr val="292929"/>
              </a:solidFill>
              <a:highlight>
                <a:srgbClr val="FFFFFF"/>
              </a:highlight>
              <a:latin typeface="Georgia"/>
              <a:ea typeface="Georgia"/>
              <a:cs typeface="Georgia"/>
              <a:sym typeface="Georgia"/>
            </a:endParaRPr>
          </a:p>
          <a:p>
            <a:pPr indent="-336550" lvl="0" marL="800100" rtl="0" algn="l">
              <a:lnSpc>
                <a:spcPct val="150000"/>
              </a:lnSpc>
              <a:spcBef>
                <a:spcPts val="0"/>
              </a:spcBef>
              <a:spcAft>
                <a:spcPts val="0"/>
              </a:spcAft>
              <a:buClr>
                <a:srgbClr val="292929"/>
              </a:buClr>
              <a:buSzPts val="1700"/>
              <a:buFont typeface="Georgia"/>
              <a:buChar char="●"/>
            </a:pPr>
            <a:r>
              <a:rPr lang="en" sz="1700">
                <a:solidFill>
                  <a:srgbClr val="292929"/>
                </a:solidFill>
                <a:highlight>
                  <a:srgbClr val="FFFFFF"/>
                </a:highlight>
                <a:latin typeface="Georgia"/>
                <a:ea typeface="Georgia"/>
                <a:cs typeface="Georgia"/>
                <a:sym typeface="Georgia"/>
              </a:rPr>
              <a:t>Aurora</a:t>
            </a:r>
            <a:r>
              <a:rPr b="0" lang="en" sz="1700">
                <a:solidFill>
                  <a:srgbClr val="292929"/>
                </a:solidFill>
                <a:highlight>
                  <a:srgbClr val="FFFFFF"/>
                </a:highlight>
                <a:latin typeface="Georgia"/>
                <a:ea typeface="Georgia"/>
                <a:cs typeface="Georgia"/>
                <a:sym typeface="Georgia"/>
              </a:rPr>
              <a:t> - Serverless Relational Database on AWS.</a:t>
            </a:r>
            <a:endParaRPr b="0" sz="1700">
              <a:solidFill>
                <a:srgbClr val="292929"/>
              </a:solidFill>
              <a:highlight>
                <a:srgbClr val="FFFFFF"/>
              </a:highlight>
              <a:latin typeface="Georgia"/>
              <a:ea typeface="Georgia"/>
              <a:cs typeface="Georgia"/>
              <a:sym typeface="Georgia"/>
            </a:endParaRPr>
          </a:p>
          <a:p>
            <a:pPr indent="-336550" lvl="0" marL="800100" rtl="0" algn="l">
              <a:lnSpc>
                <a:spcPct val="150000"/>
              </a:lnSpc>
              <a:spcBef>
                <a:spcPts val="0"/>
              </a:spcBef>
              <a:spcAft>
                <a:spcPts val="0"/>
              </a:spcAft>
              <a:buClr>
                <a:srgbClr val="292929"/>
              </a:buClr>
              <a:buSzPts val="1700"/>
              <a:buFont typeface="Georgia"/>
              <a:buChar char="●"/>
            </a:pPr>
            <a:r>
              <a:rPr lang="en" sz="1700">
                <a:solidFill>
                  <a:srgbClr val="292929"/>
                </a:solidFill>
                <a:highlight>
                  <a:srgbClr val="FFFFFF"/>
                </a:highlight>
                <a:latin typeface="Georgia"/>
                <a:ea typeface="Georgia"/>
                <a:cs typeface="Georgia"/>
                <a:sym typeface="Georgia"/>
              </a:rPr>
              <a:t>DynamoDB</a:t>
            </a:r>
            <a:r>
              <a:rPr b="0" lang="en" sz="1700">
                <a:solidFill>
                  <a:srgbClr val="292929"/>
                </a:solidFill>
                <a:highlight>
                  <a:srgbClr val="FFFFFF"/>
                </a:highlight>
                <a:latin typeface="Georgia"/>
                <a:ea typeface="Georgia"/>
                <a:cs typeface="Georgia"/>
                <a:sym typeface="Georgia"/>
              </a:rPr>
              <a:t> - NoSQL Database on AWS.</a:t>
            </a:r>
            <a:endParaRPr b="0" sz="1700">
              <a:solidFill>
                <a:srgbClr val="292929"/>
              </a:solidFill>
              <a:highlight>
                <a:srgbClr val="FFFFFF"/>
              </a:highlight>
              <a:latin typeface="Georgia"/>
              <a:ea typeface="Georgia"/>
              <a:cs typeface="Georgia"/>
              <a:sym typeface="Georgia"/>
            </a:endParaRPr>
          </a:p>
          <a:p>
            <a:pPr indent="-336550" lvl="0" marL="800100" rtl="0" algn="l">
              <a:lnSpc>
                <a:spcPct val="150000"/>
              </a:lnSpc>
              <a:spcBef>
                <a:spcPts val="0"/>
              </a:spcBef>
              <a:spcAft>
                <a:spcPts val="0"/>
              </a:spcAft>
              <a:buClr>
                <a:srgbClr val="292929"/>
              </a:buClr>
              <a:buSzPts val="1700"/>
              <a:buFont typeface="Georgia"/>
              <a:buChar char="●"/>
            </a:pPr>
            <a:r>
              <a:rPr lang="en" sz="1700">
                <a:solidFill>
                  <a:srgbClr val="292929"/>
                </a:solidFill>
                <a:highlight>
                  <a:srgbClr val="FFFFFF"/>
                </a:highlight>
                <a:latin typeface="Georgia"/>
                <a:ea typeface="Georgia"/>
                <a:cs typeface="Georgia"/>
                <a:sym typeface="Georgia"/>
              </a:rPr>
              <a:t>Elasticache</a:t>
            </a:r>
            <a:r>
              <a:rPr b="0" lang="en" sz="1700">
                <a:solidFill>
                  <a:srgbClr val="292929"/>
                </a:solidFill>
                <a:highlight>
                  <a:srgbClr val="FFFFFF"/>
                </a:highlight>
                <a:latin typeface="Georgia"/>
                <a:ea typeface="Georgia"/>
                <a:cs typeface="Georgia"/>
                <a:sym typeface="Georgia"/>
              </a:rPr>
              <a:t> - Caching Database on AWS.</a:t>
            </a:r>
            <a:endParaRPr b="0" sz="17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Redshift - Availability</a:t>
            </a:r>
            <a:endParaRPr sz="1800">
              <a:solidFill>
                <a:schemeClr val="dk1"/>
              </a:solidFill>
            </a:endParaRPr>
          </a:p>
        </p:txBody>
      </p:sp>
      <p:sp>
        <p:nvSpPr>
          <p:cNvPr id="1462" name="Google Shape;1462;p244"/>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Availability</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Currently available on one AZ only.</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restore snapshots to new instance in case of failure.</a:t>
            </a:r>
            <a:endParaRPr b="0" sz="1600">
              <a:solidFill>
                <a:srgbClr val="FF9900"/>
              </a:solidFill>
              <a:latin typeface="Lato"/>
              <a:ea typeface="Lato"/>
              <a:cs typeface="Lato"/>
              <a:sym typeface="Lato"/>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Elasticache</a:t>
            </a:r>
            <a:endParaRPr sz="1800">
              <a:solidFill>
                <a:schemeClr val="dk1"/>
              </a:solidFill>
            </a:endParaRPr>
          </a:p>
        </p:txBody>
      </p:sp>
      <p:sp>
        <p:nvSpPr>
          <p:cNvPr id="1468" name="Google Shape;1468;p245"/>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Introduction</a:t>
            </a:r>
            <a:endParaRPr sz="18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web service that makes it easy to deploy, operate and scale in-memory caching in the cloud and the service improves the performance of web applications by allowing you to retrieve information from fast managed in-memory caches instead of relying on slower disk-based databases.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Supports two open source in-memory caching engines.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Memcached</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Redis</a:t>
            </a:r>
            <a:endParaRPr sz="1600">
              <a:solidFill>
                <a:srgbClr val="FF9900"/>
              </a:solidFill>
              <a:latin typeface="Lato"/>
              <a:ea typeface="Lato"/>
              <a:cs typeface="Lato"/>
              <a:sym typeface="La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246"/>
          <p:cNvPicPr preferRelativeResize="0"/>
          <p:nvPr/>
        </p:nvPicPr>
        <p:blipFill>
          <a:blip r:embed="rId3">
            <a:alphaModFix/>
          </a:blip>
          <a:stretch>
            <a:fillRect/>
          </a:stretch>
        </p:blipFill>
        <p:spPr>
          <a:xfrm>
            <a:off x="1125875" y="149613"/>
            <a:ext cx="6892251" cy="48442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24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Database Migration service (DMS)</a:t>
            </a:r>
            <a:endParaRPr sz="1800">
              <a:solidFill>
                <a:schemeClr val="dk1"/>
              </a:solidFill>
            </a:endParaRPr>
          </a:p>
        </p:txBody>
      </p:sp>
      <p:sp>
        <p:nvSpPr>
          <p:cNvPr id="1479" name="Google Shape;1479;p247"/>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cloud service that makes it easy to migrate relational databases, data warehouses, noSQL databases and other types of data stores.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Can be used to migrate the data </a:t>
            </a:r>
            <a:r>
              <a:rPr lang="en" sz="1600">
                <a:solidFill>
                  <a:srgbClr val="FF9900"/>
                </a:solidFill>
                <a:latin typeface="Lato"/>
                <a:ea typeface="Lato"/>
                <a:cs typeface="Lato"/>
                <a:sym typeface="Lato"/>
              </a:rPr>
              <a:t>into the AWS cloud</a:t>
            </a:r>
            <a:r>
              <a:rPr b="0" lang="en" sz="1600">
                <a:solidFill>
                  <a:srgbClr val="FF9900"/>
                </a:solidFill>
                <a:latin typeface="Lato"/>
                <a:ea typeface="Lato"/>
                <a:cs typeface="Lato"/>
                <a:sym typeface="Lato"/>
              </a:rPr>
              <a:t>, </a:t>
            </a:r>
            <a:r>
              <a:rPr lang="en" sz="1600">
                <a:solidFill>
                  <a:srgbClr val="FF9900"/>
                </a:solidFill>
                <a:latin typeface="Lato"/>
                <a:ea typeface="Lato"/>
                <a:cs typeface="Lato"/>
                <a:sym typeface="Lato"/>
              </a:rPr>
              <a:t>between on-premise instances</a:t>
            </a:r>
            <a:r>
              <a:rPr b="0" lang="en" sz="1600">
                <a:solidFill>
                  <a:srgbClr val="FF9900"/>
                </a:solidFill>
                <a:latin typeface="Lato"/>
                <a:ea typeface="Lato"/>
                <a:cs typeface="Lato"/>
                <a:sym typeface="Lato"/>
              </a:rPr>
              <a:t>, through using an AWS cloud setup or between </a:t>
            </a:r>
            <a:r>
              <a:rPr lang="en" sz="1600">
                <a:solidFill>
                  <a:srgbClr val="FF9900"/>
                </a:solidFill>
                <a:latin typeface="Lato"/>
                <a:ea typeface="Lato"/>
                <a:cs typeface="Lato"/>
                <a:sym typeface="Lato"/>
              </a:rPr>
              <a:t>combinations of cloud and on premise setups</a:t>
            </a:r>
            <a:r>
              <a:rPr b="0" lang="en" sz="1600">
                <a:solidFill>
                  <a:srgbClr val="FF9900"/>
                </a:solidFill>
                <a:latin typeface="Lato"/>
                <a:ea typeface="Lato"/>
                <a:cs typeface="Lato"/>
                <a:sym typeface="Lato"/>
              </a:rPr>
              <a:t>.</a:t>
            </a:r>
            <a:endParaRPr sz="1800">
              <a:solidFill>
                <a:srgbClr val="FF9900"/>
              </a:solidFill>
              <a:latin typeface="Lato"/>
              <a:ea typeface="Lato"/>
              <a:cs typeface="Lato"/>
              <a:sym typeface="Lat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How DMS works?</a:t>
            </a:r>
            <a:endParaRPr sz="1800">
              <a:solidFill>
                <a:schemeClr val="dk1"/>
              </a:solidFill>
            </a:endParaRPr>
          </a:p>
        </p:txBody>
      </p:sp>
      <p:sp>
        <p:nvSpPr>
          <p:cNvPr id="1485" name="Google Shape;1485;p248"/>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DMS is a server in the AWS cloud and it runs replication software and you create a source and a target connection to tell AWS, DMS, where to extract from and load data to and then you schedule a task that runs on the server to move your data and AWS DMS creates the tables and associated primary keys. If they don't exist on the target and you can precreate the target tables manually, or you can use a thing called the AWS schema conversion tool, which is called SCT to create some or all of the target tables, indexes, views, triggers, et cetera.</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249"/>
          <p:cNvPicPr preferRelativeResize="0"/>
          <p:nvPr/>
        </p:nvPicPr>
        <p:blipFill>
          <a:blip r:embed="rId3">
            <a:alphaModFix/>
          </a:blip>
          <a:stretch>
            <a:fillRect/>
          </a:stretch>
        </p:blipFill>
        <p:spPr>
          <a:xfrm>
            <a:off x="1122575" y="1035200"/>
            <a:ext cx="6667500" cy="28575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Types of DMS Migrations</a:t>
            </a:r>
            <a:endParaRPr sz="1800">
              <a:solidFill>
                <a:schemeClr val="dk1"/>
              </a:solidFill>
            </a:endParaRPr>
          </a:p>
        </p:txBody>
      </p:sp>
      <p:sp>
        <p:nvSpPr>
          <p:cNvPr id="1496" name="Google Shape;1496;p250"/>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Supports </a:t>
            </a:r>
            <a:r>
              <a:rPr lang="en" sz="1600">
                <a:solidFill>
                  <a:srgbClr val="FF9900"/>
                </a:solidFill>
                <a:latin typeface="Lato"/>
                <a:ea typeface="Lato"/>
                <a:cs typeface="Lato"/>
                <a:sym typeface="Lato"/>
              </a:rPr>
              <a:t>homogeneous migrations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Migration between same database types. For instance, between Oracle database on on-prem to Oracle database on AWS.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Supports </a:t>
            </a:r>
            <a:r>
              <a:rPr lang="en" sz="1600">
                <a:solidFill>
                  <a:srgbClr val="FF9900"/>
                </a:solidFill>
                <a:latin typeface="Lato"/>
                <a:ea typeface="Lato"/>
                <a:cs typeface="Lato"/>
                <a:sym typeface="Lato"/>
              </a:rPr>
              <a:t>heterogeneous migrations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Migration between different database types. For instance, between SQL server on on-prem to Aurora on AWS.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Schema Tool (SCT) is required for heterogeneous migration.</a:t>
            </a:r>
            <a:endParaRPr b="0" sz="1600">
              <a:solidFill>
                <a:srgbClr val="FF9900"/>
              </a:solidFill>
              <a:latin typeface="Lato"/>
              <a:ea typeface="Lato"/>
              <a:cs typeface="Lato"/>
              <a:sym typeface="Lato"/>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1"/>
          <p:cNvSpPr txBox="1"/>
          <p:nvPr/>
        </p:nvSpPr>
        <p:spPr>
          <a:xfrm>
            <a:off x="794325" y="781300"/>
            <a:ext cx="3437700" cy="3216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solidFill>
                  <a:schemeClr val="accent5"/>
                </a:solidFill>
                <a:latin typeface="Lato"/>
                <a:ea typeface="Lato"/>
                <a:cs typeface="Lato"/>
                <a:sym typeface="Lato"/>
              </a:rPr>
              <a:t>Sources</a:t>
            </a:r>
            <a:endParaRPr b="1" sz="1800">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On premise and EC2 instance databases: Oracle, Microsoft SQL server, mySQL, Maria DB, PostgreSQL, SAP, MongoDB, and DB2.</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Azure SQL databases.</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Amazon RDS, (including Aurora) </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S3</a:t>
            </a:r>
            <a:endParaRPr>
              <a:solidFill>
                <a:schemeClr val="accent5"/>
              </a:solidFill>
              <a:latin typeface="Lato"/>
              <a:ea typeface="Lato"/>
              <a:cs typeface="Lato"/>
              <a:sym typeface="Lato"/>
            </a:endParaRPr>
          </a:p>
        </p:txBody>
      </p:sp>
      <p:cxnSp>
        <p:nvCxnSpPr>
          <p:cNvPr id="1502" name="Google Shape;1502;p251"/>
          <p:cNvCxnSpPr/>
          <p:nvPr/>
        </p:nvCxnSpPr>
        <p:spPr>
          <a:xfrm>
            <a:off x="4531500" y="403675"/>
            <a:ext cx="0" cy="3932400"/>
          </a:xfrm>
          <a:prstGeom prst="straightConnector1">
            <a:avLst/>
          </a:prstGeom>
          <a:noFill/>
          <a:ln cap="flat" cmpd="sng" w="28575">
            <a:solidFill>
              <a:schemeClr val="dk1"/>
            </a:solidFill>
            <a:prstDash val="solid"/>
            <a:round/>
            <a:headEnd len="med" w="med" type="none"/>
            <a:tailEnd len="med" w="med" type="none"/>
          </a:ln>
        </p:spPr>
      </p:cxnSp>
      <p:sp>
        <p:nvSpPr>
          <p:cNvPr id="1503" name="Google Shape;1503;p251"/>
          <p:cNvSpPr txBox="1"/>
          <p:nvPr/>
        </p:nvSpPr>
        <p:spPr>
          <a:xfrm>
            <a:off x="4911975" y="781300"/>
            <a:ext cx="3437700" cy="4186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800">
                <a:solidFill>
                  <a:schemeClr val="accent5"/>
                </a:solidFill>
                <a:latin typeface="Lato"/>
                <a:ea typeface="Lato"/>
                <a:cs typeface="Lato"/>
                <a:sym typeface="Lato"/>
              </a:rPr>
              <a:t>Targets</a:t>
            </a:r>
            <a:endParaRPr b="1" sz="1800">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On premise and EC2 instance databases:Oracle, Microsoft SQL server, MySQL, MariaDB, PostgreSQL,and SAP</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RDS</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Redshift</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DynamoDB</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S3</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Elastisearch service</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Kinesis data streams</a:t>
            </a:r>
            <a:endParaRPr>
              <a:solidFill>
                <a:schemeClr val="accent5"/>
              </a:solidFill>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DocumentDB</a:t>
            </a:r>
            <a:endParaRPr>
              <a:solidFill>
                <a:schemeClr val="accent5"/>
              </a:solidFill>
              <a:latin typeface="Lato"/>
              <a:ea typeface="Lato"/>
              <a:cs typeface="Lato"/>
              <a:sym typeface="La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5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Caching strategies on AWS</a:t>
            </a:r>
            <a:endParaRPr sz="1800">
              <a:solidFill>
                <a:schemeClr val="dk1"/>
              </a:solidFill>
            </a:endParaRPr>
          </a:p>
        </p:txBody>
      </p:sp>
      <p:sp>
        <p:nvSpPr>
          <p:cNvPr id="1509" name="Google Shape;1509;p252"/>
          <p:cNvSpPr txBox="1"/>
          <p:nvPr>
            <p:ph idx="4294967295" type="title"/>
          </p:nvPr>
        </p:nvSpPr>
        <p:spPr>
          <a:xfrm>
            <a:off x="742225" y="846400"/>
            <a:ext cx="7851900" cy="3932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Caching services on AWS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CloudFront</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API Gateway</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AWS Elasticache - Redis and Memcached</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DynamoDB Accelerator (DAX)</a:t>
            </a:r>
            <a:endParaRPr sz="1600">
              <a:solidFill>
                <a:srgbClr val="FF9900"/>
              </a:solidFill>
              <a:latin typeface="Lato"/>
              <a:ea typeface="Lato"/>
              <a:cs typeface="Lato"/>
              <a:sym typeface="La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Caching strategies on AWS</a:t>
            </a:r>
            <a:endParaRPr sz="1800">
              <a:solidFill>
                <a:schemeClr val="dk1"/>
              </a:solidFill>
            </a:endParaRPr>
          </a:p>
        </p:txBody>
      </p:sp>
      <p:pic>
        <p:nvPicPr>
          <p:cNvPr id="1515" name="Google Shape;1515;p253"/>
          <p:cNvPicPr preferRelativeResize="0"/>
          <p:nvPr/>
        </p:nvPicPr>
        <p:blipFill>
          <a:blip r:embed="rId3">
            <a:alphaModFix/>
          </a:blip>
          <a:stretch>
            <a:fillRect/>
          </a:stretch>
        </p:blipFill>
        <p:spPr>
          <a:xfrm>
            <a:off x="1357326" y="903325"/>
            <a:ext cx="6494650" cy="374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69" name="Google Shape;269;p47"/>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chemeClr val="dk1"/>
              </a:buClr>
              <a:buSzPts val="2400"/>
              <a:buFont typeface="Lato"/>
              <a:buChar char="●"/>
            </a:pPr>
            <a:r>
              <a:rPr lang="en" sz="2400">
                <a:solidFill>
                  <a:schemeClr val="dk1"/>
                </a:solidFill>
                <a:latin typeface="Lato"/>
                <a:ea typeface="Lato"/>
                <a:cs typeface="Lato"/>
                <a:sym typeface="Lato"/>
              </a:rPr>
              <a:t>Storage</a:t>
            </a:r>
            <a:endParaRPr sz="2400">
              <a:solidFill>
                <a:schemeClr val="dk1"/>
              </a:solidFill>
              <a:latin typeface="Lato"/>
              <a:ea typeface="Lato"/>
              <a:cs typeface="Lato"/>
              <a:sym typeface="Lato"/>
            </a:endParaRPr>
          </a:p>
          <a:p>
            <a:pPr indent="-330200" lvl="0" marL="8001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Understand various storage options and what are the use cases and anti patterns for each.</a:t>
            </a:r>
            <a:endParaRPr b="0" sz="1600">
              <a:solidFill>
                <a:srgbClr val="292929"/>
              </a:solidFill>
              <a:highlight>
                <a:srgbClr val="FFFFFF"/>
              </a:highlight>
              <a:latin typeface="Lato"/>
              <a:ea typeface="Lato"/>
              <a:cs typeface="Lato"/>
              <a:sym typeface="Lato"/>
            </a:endParaRPr>
          </a:p>
          <a:p>
            <a:pPr indent="-330200" lvl="0" marL="8001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On premises back up and Cloud Backup strategies - </a:t>
            </a:r>
            <a:r>
              <a:rPr lang="en" sz="1600">
                <a:solidFill>
                  <a:srgbClr val="292929"/>
                </a:solidFill>
                <a:highlight>
                  <a:srgbClr val="FFFFFF"/>
                </a:highlight>
                <a:latin typeface="Lato"/>
                <a:ea typeface="Lato"/>
                <a:cs typeface="Lato"/>
                <a:sym typeface="Lato"/>
              </a:rPr>
              <a:t>AWS Sync, Storage Gateway.</a:t>
            </a:r>
            <a:endParaRPr sz="1600">
              <a:solidFill>
                <a:srgbClr val="292929"/>
              </a:solidFill>
              <a:highlight>
                <a:srgbClr val="FFFFFF"/>
              </a:highlight>
              <a:latin typeface="Lato"/>
              <a:ea typeface="Lato"/>
              <a:cs typeface="Lato"/>
              <a:sym typeface="Lato"/>
            </a:endParaRPr>
          </a:p>
          <a:p>
            <a:pPr indent="-330200" lvl="0" marL="8001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High level services include </a:t>
            </a:r>
            <a:r>
              <a:rPr lang="en" sz="1600">
                <a:solidFill>
                  <a:srgbClr val="292929"/>
                </a:solidFill>
                <a:highlight>
                  <a:srgbClr val="FFFFFF"/>
                </a:highlight>
                <a:latin typeface="Lato"/>
                <a:ea typeface="Lato"/>
                <a:cs typeface="Lato"/>
                <a:sym typeface="Lato"/>
              </a:rPr>
              <a:t>S3, EBS, Instance store, EFS, Glacier, FSx, AWS</a:t>
            </a:r>
            <a:r>
              <a:rPr b="0" lang="en" sz="1600">
                <a:solidFill>
                  <a:srgbClr val="292929"/>
                </a:solidFill>
                <a:highlight>
                  <a:srgbClr val="FFFFFF"/>
                </a:highlight>
                <a:latin typeface="Lato"/>
                <a:ea typeface="Lato"/>
                <a:cs typeface="Lato"/>
                <a:sym typeface="Lato"/>
              </a:rPr>
              <a:t> </a:t>
            </a:r>
            <a:r>
              <a:rPr lang="en" sz="1600">
                <a:solidFill>
                  <a:srgbClr val="292929"/>
                </a:solidFill>
                <a:highlight>
                  <a:srgbClr val="FFFFFF"/>
                </a:highlight>
                <a:latin typeface="Lato"/>
                <a:ea typeface="Lato"/>
                <a:cs typeface="Lato"/>
                <a:sym typeface="Lato"/>
              </a:rPr>
              <a:t>Snowball and AWS Snowball edge.</a:t>
            </a:r>
            <a:endParaRPr sz="1600">
              <a:solidFill>
                <a:srgbClr val="292929"/>
              </a:solidFill>
              <a:highlight>
                <a:srgbClr val="FFFFFF"/>
              </a:highlight>
              <a:latin typeface="Lato"/>
              <a:ea typeface="Lato"/>
              <a:cs typeface="Lato"/>
              <a:sym typeface="Lat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4"/>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5</a:t>
            </a:r>
            <a:endParaRPr sz="2800"/>
          </a:p>
          <a:p>
            <a:pPr indent="0" lvl="0" marL="0" rtl="0" algn="ctr">
              <a:spcBef>
                <a:spcPts val="0"/>
              </a:spcBef>
              <a:spcAft>
                <a:spcPts val="0"/>
              </a:spcAft>
              <a:buNone/>
            </a:pPr>
            <a:r>
              <a:rPr lang="en"/>
              <a:t>Advanced IAM</a:t>
            </a:r>
            <a:endParaRPr/>
          </a:p>
        </p:txBody>
      </p:sp>
      <p:sp>
        <p:nvSpPr>
          <p:cNvPr id="1521" name="Google Shape;1521;p254"/>
          <p:cNvSpPr txBox="1"/>
          <p:nvPr>
            <p:ph idx="2" type="body"/>
          </p:nvPr>
        </p:nvSpPr>
        <p:spPr>
          <a:xfrm>
            <a:off x="4952500" y="325550"/>
            <a:ext cx="3837000" cy="40626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b="1" lang="en" sz="1900"/>
              <a:t>Advanced IAM</a:t>
            </a:r>
            <a:endParaRPr b="1" sz="1900"/>
          </a:p>
          <a:p>
            <a:pPr indent="-323850" lvl="1" marL="914400" rtl="0" algn="l">
              <a:lnSpc>
                <a:spcPct val="150000"/>
              </a:lnSpc>
              <a:spcBef>
                <a:spcPts val="0"/>
              </a:spcBef>
              <a:spcAft>
                <a:spcPts val="0"/>
              </a:spcAft>
              <a:buSzPts val="1500"/>
              <a:buChar char="○"/>
            </a:pPr>
            <a:r>
              <a:rPr b="1" lang="en" sz="1500"/>
              <a:t>AWS Directory Service</a:t>
            </a:r>
            <a:endParaRPr b="1" sz="1500"/>
          </a:p>
          <a:p>
            <a:pPr indent="-323850" lvl="1" marL="914400" rtl="0" algn="l">
              <a:lnSpc>
                <a:spcPct val="150000"/>
              </a:lnSpc>
              <a:spcBef>
                <a:spcPts val="0"/>
              </a:spcBef>
              <a:spcAft>
                <a:spcPts val="0"/>
              </a:spcAft>
              <a:buSzPts val="1500"/>
              <a:buChar char="○"/>
            </a:pPr>
            <a:r>
              <a:rPr b="1" lang="en" sz="1500"/>
              <a:t>IAM Policies</a:t>
            </a:r>
            <a:endParaRPr b="1" sz="1500"/>
          </a:p>
          <a:p>
            <a:pPr indent="-323850" lvl="1" marL="914400" rtl="0" algn="l">
              <a:lnSpc>
                <a:spcPct val="150000"/>
              </a:lnSpc>
              <a:spcBef>
                <a:spcPts val="0"/>
              </a:spcBef>
              <a:spcAft>
                <a:spcPts val="0"/>
              </a:spcAft>
              <a:buSzPts val="1500"/>
              <a:buChar char="○"/>
            </a:pPr>
            <a:r>
              <a:rPr b="1" lang="en" sz="1500"/>
              <a:t> AWS Resource Access Manager (RAM)</a:t>
            </a:r>
            <a:endParaRPr b="1" sz="1500"/>
          </a:p>
          <a:p>
            <a:pPr indent="-323850" lvl="1" marL="914400" rtl="0" algn="l">
              <a:lnSpc>
                <a:spcPct val="150000"/>
              </a:lnSpc>
              <a:spcBef>
                <a:spcPts val="0"/>
              </a:spcBef>
              <a:spcAft>
                <a:spcPts val="0"/>
              </a:spcAft>
              <a:buSzPts val="1500"/>
              <a:buChar char="○"/>
            </a:pPr>
            <a:r>
              <a:rPr b="1" lang="en" sz="1500"/>
              <a:t> AWS Single Sign-On</a:t>
            </a:r>
            <a:endParaRPr b="1" sz="1500"/>
          </a:p>
          <a:p>
            <a:pPr indent="-323850" lvl="1" marL="914400" rtl="0" algn="l">
              <a:lnSpc>
                <a:spcPct val="150000"/>
              </a:lnSpc>
              <a:spcBef>
                <a:spcPts val="0"/>
              </a:spcBef>
              <a:spcAft>
                <a:spcPts val="0"/>
              </a:spcAft>
              <a:buSzPts val="1500"/>
              <a:buChar char="○"/>
            </a:pPr>
            <a:r>
              <a:rPr b="1" lang="en" sz="1500"/>
              <a:t> Advanced IAM Summary</a:t>
            </a:r>
            <a:endParaRPr b="1" sz="1500"/>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IAM Policies</a:t>
            </a:r>
            <a:endParaRPr sz="1800">
              <a:solidFill>
                <a:schemeClr val="dk1"/>
              </a:solidFill>
            </a:endParaRPr>
          </a:p>
        </p:txBody>
      </p:sp>
      <p:sp>
        <p:nvSpPr>
          <p:cNvPr id="1527" name="Google Shape;1527;p255"/>
          <p:cNvSpPr txBox="1"/>
          <p:nvPr>
            <p:ph idx="4294967295" type="title"/>
          </p:nvPr>
        </p:nvSpPr>
        <p:spPr>
          <a:xfrm>
            <a:off x="755225" y="803025"/>
            <a:ext cx="7851900" cy="2660700"/>
          </a:xfrm>
          <a:prstGeom prst="rect">
            <a:avLst/>
          </a:prstGeom>
        </p:spPr>
        <p:txBody>
          <a:bodyPr anchorCtr="0" anchor="t" bIns="91425" lIns="91425" spcFirstLastPara="1" rIns="91425" wrap="square" tIns="91425">
            <a:noAutofit/>
          </a:bodyPr>
          <a:lstStyle/>
          <a:p>
            <a:pPr indent="-320675" lvl="0" marL="457200" rtl="0" algn="l">
              <a:lnSpc>
                <a:spcPct val="150000"/>
              </a:lnSpc>
              <a:spcBef>
                <a:spcPts val="2000"/>
              </a:spcBef>
              <a:spcAft>
                <a:spcPts val="0"/>
              </a:spcAft>
              <a:buClr>
                <a:srgbClr val="FF9900"/>
              </a:buClr>
              <a:buSzPts val="1450"/>
              <a:buFont typeface="Lato"/>
              <a:buChar char="●"/>
            </a:pPr>
            <a:r>
              <a:rPr b="0" lang="en" sz="1450">
                <a:solidFill>
                  <a:srgbClr val="FF9900"/>
                </a:solidFill>
                <a:latin typeface="Lato"/>
                <a:ea typeface="Lato"/>
                <a:cs typeface="Lato"/>
                <a:sym typeface="Lato"/>
              </a:rPr>
              <a:t>Amazon Resource Name (ARN)</a:t>
            </a:r>
            <a:endParaRPr b="0" sz="1450">
              <a:solidFill>
                <a:srgbClr val="FF9900"/>
              </a:solidFill>
              <a:latin typeface="Lato"/>
              <a:ea typeface="Lato"/>
              <a:cs typeface="Lato"/>
              <a:sym typeface="Lato"/>
            </a:endParaRPr>
          </a:p>
          <a:p>
            <a:pPr indent="-320675" lvl="0" marL="457200" rtl="0" algn="l">
              <a:lnSpc>
                <a:spcPct val="150000"/>
              </a:lnSpc>
              <a:spcBef>
                <a:spcPts val="0"/>
              </a:spcBef>
              <a:spcAft>
                <a:spcPts val="0"/>
              </a:spcAft>
              <a:buClr>
                <a:srgbClr val="FF9900"/>
              </a:buClr>
              <a:buSzPts val="1450"/>
              <a:buFont typeface="Lato"/>
              <a:buChar char="●"/>
            </a:pPr>
            <a:r>
              <a:rPr b="0" lang="en" sz="1450">
                <a:solidFill>
                  <a:srgbClr val="FF9900"/>
                </a:solidFill>
                <a:latin typeface="Lato"/>
                <a:ea typeface="Lato"/>
                <a:cs typeface="Lato"/>
                <a:sym typeface="Lato"/>
              </a:rPr>
              <a:t>The ARN uniquely identifies any resource in AWS.</a:t>
            </a:r>
            <a:endParaRPr b="0" sz="1450">
              <a:solidFill>
                <a:srgbClr val="FF9900"/>
              </a:solidFill>
              <a:latin typeface="Lato"/>
              <a:ea typeface="Lato"/>
              <a:cs typeface="Lato"/>
              <a:sym typeface="Lato"/>
            </a:endParaRPr>
          </a:p>
          <a:p>
            <a:pPr indent="-320675" lvl="0" marL="457200" rtl="0" algn="l">
              <a:lnSpc>
                <a:spcPct val="150000"/>
              </a:lnSpc>
              <a:spcBef>
                <a:spcPts val="0"/>
              </a:spcBef>
              <a:spcAft>
                <a:spcPts val="0"/>
              </a:spcAft>
              <a:buClr>
                <a:srgbClr val="FF9900"/>
              </a:buClr>
              <a:buSzPts val="1450"/>
              <a:buFont typeface="Lato"/>
              <a:buChar char="●"/>
            </a:pPr>
            <a:r>
              <a:rPr b="0" lang="en" sz="1450">
                <a:solidFill>
                  <a:srgbClr val="FF9900"/>
                </a:solidFill>
                <a:latin typeface="Lato"/>
                <a:ea typeface="Lato"/>
                <a:cs typeface="Lato"/>
                <a:sym typeface="Lato"/>
              </a:rPr>
              <a:t>All arns begin with:</a:t>
            </a:r>
            <a:endParaRPr b="0" sz="1450">
              <a:solidFill>
                <a:srgbClr val="FF9900"/>
              </a:solidFill>
              <a:latin typeface="Lato"/>
              <a:ea typeface="Lato"/>
              <a:cs typeface="Lato"/>
              <a:sym typeface="Lato"/>
            </a:endParaRPr>
          </a:p>
          <a:p>
            <a:pPr indent="-317500" lvl="1" marL="914400" rtl="0" algn="l">
              <a:lnSpc>
                <a:spcPct val="150000"/>
              </a:lnSpc>
              <a:spcBef>
                <a:spcPts val="0"/>
              </a:spcBef>
              <a:spcAft>
                <a:spcPts val="0"/>
              </a:spcAft>
              <a:buClr>
                <a:srgbClr val="FF9900"/>
              </a:buClr>
              <a:buSzPts val="1400"/>
              <a:buFont typeface="Lato"/>
              <a:buChar char="○"/>
            </a:pPr>
            <a:r>
              <a:rPr b="0" lang="en" sz="1400">
                <a:solidFill>
                  <a:srgbClr val="FF9900"/>
                </a:solidFill>
                <a:latin typeface="Lato"/>
                <a:ea typeface="Lato"/>
                <a:cs typeface="Lato"/>
                <a:sym typeface="Lato"/>
              </a:rPr>
              <a:t>arn:partition:service:region:account_id:</a:t>
            </a:r>
            <a:endParaRPr b="0" sz="1400">
              <a:solidFill>
                <a:srgbClr val="FF9900"/>
              </a:solidFill>
              <a:latin typeface="Lato"/>
              <a:ea typeface="Lato"/>
              <a:cs typeface="Lato"/>
              <a:sym typeface="Lato"/>
            </a:endParaRPr>
          </a:p>
        </p:txBody>
      </p:sp>
      <p:sp>
        <p:nvSpPr>
          <p:cNvPr id="1528" name="Google Shape;1528;p255"/>
          <p:cNvSpPr txBox="1"/>
          <p:nvPr/>
        </p:nvSpPr>
        <p:spPr>
          <a:xfrm>
            <a:off x="1739075" y="2777425"/>
            <a:ext cx="119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aws|aws-cn</a:t>
            </a:r>
            <a:endParaRPr sz="1200">
              <a:latin typeface="Lato"/>
              <a:ea typeface="Lato"/>
              <a:cs typeface="Lato"/>
              <a:sym typeface="Lato"/>
            </a:endParaRPr>
          </a:p>
        </p:txBody>
      </p:sp>
      <p:sp>
        <p:nvSpPr>
          <p:cNvPr id="1529" name="Google Shape;1529;p255"/>
          <p:cNvSpPr txBox="1"/>
          <p:nvPr/>
        </p:nvSpPr>
        <p:spPr>
          <a:xfrm>
            <a:off x="2626375" y="2777425"/>
            <a:ext cx="119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s3|ec2|rds</a:t>
            </a:r>
            <a:endParaRPr sz="1200">
              <a:latin typeface="Lato"/>
              <a:ea typeface="Lato"/>
              <a:cs typeface="Lato"/>
              <a:sym typeface="Lato"/>
            </a:endParaRPr>
          </a:p>
        </p:txBody>
      </p:sp>
      <p:sp>
        <p:nvSpPr>
          <p:cNvPr id="1530" name="Google Shape;1530;p255"/>
          <p:cNvSpPr txBox="1"/>
          <p:nvPr/>
        </p:nvSpPr>
        <p:spPr>
          <a:xfrm>
            <a:off x="3450300" y="2834825"/>
            <a:ext cx="17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us-west-2| eu-west-1</a:t>
            </a:r>
            <a:endParaRPr sz="1200">
              <a:latin typeface="Lato"/>
              <a:ea typeface="Lato"/>
              <a:cs typeface="Lato"/>
              <a:sym typeface="Lato"/>
            </a:endParaRPr>
          </a:p>
        </p:txBody>
      </p:sp>
      <p:sp>
        <p:nvSpPr>
          <p:cNvPr id="1531" name="Google Shape;1531;p255"/>
          <p:cNvSpPr txBox="1"/>
          <p:nvPr/>
        </p:nvSpPr>
        <p:spPr>
          <a:xfrm>
            <a:off x="5154075" y="2834825"/>
            <a:ext cx="130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123456789123</a:t>
            </a:r>
            <a:endParaRPr sz="1200">
              <a:latin typeface="Lato"/>
              <a:ea typeface="Lato"/>
              <a:cs typeface="Lato"/>
              <a:sym typeface="Lato"/>
            </a:endParaRPr>
          </a:p>
        </p:txBody>
      </p:sp>
      <p:cxnSp>
        <p:nvCxnSpPr>
          <p:cNvPr id="1532" name="Google Shape;1532;p255"/>
          <p:cNvCxnSpPr/>
          <p:nvPr/>
        </p:nvCxnSpPr>
        <p:spPr>
          <a:xfrm flipH="1" rot="10800000">
            <a:off x="2338025" y="2347825"/>
            <a:ext cx="13200" cy="429600"/>
          </a:xfrm>
          <a:prstGeom prst="straightConnector1">
            <a:avLst/>
          </a:prstGeom>
          <a:noFill/>
          <a:ln cap="flat" cmpd="sng" w="9525">
            <a:solidFill>
              <a:schemeClr val="dk2"/>
            </a:solidFill>
            <a:prstDash val="solid"/>
            <a:round/>
            <a:headEnd len="med" w="med" type="none"/>
            <a:tailEnd len="med" w="med" type="triangle"/>
          </a:ln>
        </p:spPr>
      </p:cxnSp>
      <p:cxnSp>
        <p:nvCxnSpPr>
          <p:cNvPr id="1533" name="Google Shape;1533;p255"/>
          <p:cNvCxnSpPr/>
          <p:nvPr/>
        </p:nvCxnSpPr>
        <p:spPr>
          <a:xfrm flipH="1" rot="10800000">
            <a:off x="3149125" y="2371825"/>
            <a:ext cx="300" cy="481800"/>
          </a:xfrm>
          <a:prstGeom prst="straightConnector1">
            <a:avLst/>
          </a:prstGeom>
          <a:noFill/>
          <a:ln cap="flat" cmpd="sng" w="9525">
            <a:solidFill>
              <a:schemeClr val="dk2"/>
            </a:solidFill>
            <a:prstDash val="solid"/>
            <a:round/>
            <a:headEnd len="med" w="med" type="none"/>
            <a:tailEnd len="med" w="med" type="triangle"/>
          </a:ln>
        </p:spPr>
      </p:cxnSp>
      <p:cxnSp>
        <p:nvCxnSpPr>
          <p:cNvPr id="1534" name="Google Shape;1534;p255"/>
          <p:cNvCxnSpPr/>
          <p:nvPr/>
        </p:nvCxnSpPr>
        <p:spPr>
          <a:xfrm rot="10800000">
            <a:off x="3658950" y="2398025"/>
            <a:ext cx="567300" cy="436800"/>
          </a:xfrm>
          <a:prstGeom prst="straightConnector1">
            <a:avLst/>
          </a:prstGeom>
          <a:noFill/>
          <a:ln cap="flat" cmpd="sng" w="9525">
            <a:solidFill>
              <a:schemeClr val="dk2"/>
            </a:solidFill>
            <a:prstDash val="solid"/>
            <a:round/>
            <a:headEnd len="med" w="med" type="none"/>
            <a:tailEnd len="med" w="med" type="triangle"/>
          </a:ln>
        </p:spPr>
      </p:cxnSp>
      <p:cxnSp>
        <p:nvCxnSpPr>
          <p:cNvPr id="1535" name="Google Shape;1535;p255"/>
          <p:cNvCxnSpPr/>
          <p:nvPr/>
        </p:nvCxnSpPr>
        <p:spPr>
          <a:xfrm rot="10800000">
            <a:off x="4566675" y="2332925"/>
            <a:ext cx="1237800" cy="501900"/>
          </a:xfrm>
          <a:prstGeom prst="straightConnector1">
            <a:avLst/>
          </a:prstGeom>
          <a:noFill/>
          <a:ln cap="flat" cmpd="sng" w="9525">
            <a:solidFill>
              <a:schemeClr val="dk2"/>
            </a:solidFill>
            <a:prstDash val="solid"/>
            <a:round/>
            <a:headEnd len="med" w="med" type="none"/>
            <a:tailEnd len="med" w="med" type="triangle"/>
          </a:ln>
        </p:spPr>
      </p:cxnSp>
      <p:sp>
        <p:nvSpPr>
          <p:cNvPr id="1536" name="Google Shape;1536;p255"/>
          <p:cNvSpPr txBox="1"/>
          <p:nvPr/>
        </p:nvSpPr>
        <p:spPr>
          <a:xfrm>
            <a:off x="846400" y="3294425"/>
            <a:ext cx="7083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5"/>
              </a:buClr>
              <a:buSzPts val="1400"/>
              <a:buFont typeface="Lato"/>
              <a:buChar char="●"/>
            </a:pPr>
            <a:r>
              <a:rPr lang="en">
                <a:solidFill>
                  <a:schemeClr val="accent5"/>
                </a:solidFill>
                <a:latin typeface="Lato"/>
                <a:ea typeface="Lato"/>
                <a:cs typeface="Lato"/>
                <a:sym typeface="Lato"/>
              </a:rPr>
              <a:t>And ends with:</a:t>
            </a:r>
            <a:br>
              <a:rPr lang="en">
                <a:solidFill>
                  <a:schemeClr val="accent5"/>
                </a:solidFill>
                <a:latin typeface="Lato"/>
                <a:ea typeface="Lato"/>
                <a:cs typeface="Lato"/>
                <a:sym typeface="Lato"/>
              </a:rPr>
            </a:br>
            <a:r>
              <a:rPr lang="en">
                <a:solidFill>
                  <a:schemeClr val="accent5"/>
                </a:solidFill>
                <a:latin typeface="Lato"/>
                <a:ea typeface="Lato"/>
                <a:cs typeface="Lato"/>
                <a:sym typeface="Lato"/>
              </a:rPr>
              <a:t>	resource</a:t>
            </a:r>
            <a:br>
              <a:rPr lang="en">
                <a:solidFill>
                  <a:schemeClr val="accent5"/>
                </a:solidFill>
                <a:latin typeface="Lato"/>
                <a:ea typeface="Lato"/>
                <a:cs typeface="Lato"/>
                <a:sym typeface="Lato"/>
              </a:rPr>
            </a:br>
            <a:r>
              <a:rPr lang="en">
                <a:solidFill>
                  <a:schemeClr val="accent5"/>
                </a:solidFill>
                <a:latin typeface="Lato"/>
                <a:ea typeface="Lato"/>
                <a:cs typeface="Lato"/>
                <a:sym typeface="Lato"/>
              </a:rPr>
              <a:t>	resource_type/resource</a:t>
            </a:r>
            <a:endParaRPr>
              <a:solidFill>
                <a:schemeClr val="accent5"/>
              </a:solidFill>
              <a:latin typeface="Lato"/>
              <a:ea typeface="Lato"/>
              <a:cs typeface="Lato"/>
              <a:sym typeface="Lato"/>
            </a:endParaRPr>
          </a:p>
          <a:p>
            <a:pPr indent="457200" lvl="0" marL="457200" rtl="0" algn="l">
              <a:spcBef>
                <a:spcPts val="0"/>
              </a:spcBef>
              <a:spcAft>
                <a:spcPts val="0"/>
              </a:spcAft>
              <a:buNone/>
            </a:pPr>
            <a:r>
              <a:rPr lang="en">
                <a:solidFill>
                  <a:schemeClr val="accent5"/>
                </a:solidFill>
                <a:latin typeface="Lato"/>
                <a:ea typeface="Lato"/>
                <a:cs typeface="Lato"/>
                <a:sym typeface="Lato"/>
              </a:rPr>
              <a:t>resource_type/resource/qualifier/</a:t>
            </a:r>
            <a:endParaRPr>
              <a:solidFill>
                <a:schemeClr val="accent5"/>
              </a:solidFill>
              <a:latin typeface="Lato"/>
              <a:ea typeface="Lato"/>
              <a:cs typeface="Lato"/>
              <a:sym typeface="Lato"/>
            </a:endParaRPr>
          </a:p>
          <a:p>
            <a:pPr indent="457200" lvl="0" marL="457200" rtl="0" algn="l">
              <a:spcBef>
                <a:spcPts val="0"/>
              </a:spcBef>
              <a:spcAft>
                <a:spcPts val="0"/>
              </a:spcAft>
              <a:buNone/>
            </a:pPr>
            <a:r>
              <a:rPr lang="en">
                <a:solidFill>
                  <a:schemeClr val="accent5"/>
                </a:solidFill>
                <a:latin typeface="Lato"/>
                <a:ea typeface="Lato"/>
                <a:cs typeface="Lato"/>
                <a:sym typeface="Lato"/>
              </a:rPr>
              <a:t>resource_type:resource</a:t>
            </a:r>
            <a:endParaRPr>
              <a:solidFill>
                <a:schemeClr val="accent5"/>
              </a:solidFill>
              <a:latin typeface="Lato"/>
              <a:ea typeface="Lato"/>
              <a:cs typeface="Lato"/>
              <a:sym typeface="Lato"/>
            </a:endParaRPr>
          </a:p>
          <a:p>
            <a:pPr indent="457200" lvl="0" marL="457200" rtl="0" algn="l">
              <a:spcBef>
                <a:spcPts val="0"/>
              </a:spcBef>
              <a:spcAft>
                <a:spcPts val="0"/>
              </a:spcAft>
              <a:buNone/>
            </a:pPr>
            <a:r>
              <a:rPr lang="en">
                <a:solidFill>
                  <a:schemeClr val="accent5"/>
                </a:solidFill>
                <a:latin typeface="Lato"/>
                <a:ea typeface="Lato"/>
                <a:cs typeface="Lato"/>
                <a:sym typeface="Lato"/>
              </a:rPr>
              <a:t>resource_type:resource:qualifier</a:t>
            </a:r>
            <a:endParaRPr>
              <a:solidFill>
                <a:schemeClr val="accent5"/>
              </a:solidFill>
              <a:latin typeface="Lato"/>
              <a:ea typeface="Lato"/>
              <a:cs typeface="Lato"/>
              <a:sym typeface="Lato"/>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5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IAM Policies - ARN examples</a:t>
            </a:r>
            <a:endParaRPr sz="1800">
              <a:solidFill>
                <a:schemeClr val="dk1"/>
              </a:solidFill>
            </a:endParaRPr>
          </a:p>
        </p:txBody>
      </p:sp>
      <p:sp>
        <p:nvSpPr>
          <p:cNvPr id="1542" name="Google Shape;1542;p256"/>
          <p:cNvSpPr txBox="1"/>
          <p:nvPr>
            <p:ph idx="4294967295" type="title"/>
          </p:nvPr>
        </p:nvSpPr>
        <p:spPr>
          <a:xfrm>
            <a:off x="755225" y="898475"/>
            <a:ext cx="7851900" cy="3502800"/>
          </a:xfrm>
          <a:prstGeom prst="rect">
            <a:avLst/>
          </a:prstGeom>
        </p:spPr>
        <p:txBody>
          <a:bodyPr anchorCtr="0" anchor="t" bIns="91425" lIns="91425" spcFirstLastPara="1" rIns="91425" wrap="square" tIns="91425">
            <a:noAutofit/>
          </a:bodyPr>
          <a:lstStyle/>
          <a:p>
            <a:pPr indent="-327025" lvl="0" marL="457200" rtl="0" algn="l">
              <a:lnSpc>
                <a:spcPct val="150000"/>
              </a:lnSpc>
              <a:spcBef>
                <a:spcPts val="2000"/>
              </a:spcBef>
              <a:spcAft>
                <a:spcPts val="0"/>
              </a:spcAft>
              <a:buClr>
                <a:srgbClr val="FF9900"/>
              </a:buClr>
              <a:buSzPts val="1550"/>
              <a:buFont typeface="Lato"/>
              <a:buChar char="●"/>
            </a:pPr>
            <a:r>
              <a:rPr b="0" lang="en" sz="1500">
                <a:solidFill>
                  <a:srgbClr val="FF9900"/>
                </a:solidFill>
                <a:latin typeface="Lato"/>
                <a:ea typeface="Lato"/>
                <a:cs typeface="Lato"/>
                <a:sym typeface="Lato"/>
              </a:rPr>
              <a:t>arn:aws:iam::982073526756:user/ptiwari</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arn:aws:s3:::cubedsteps/image.png</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arn:aws:ec2:us-west-2:12345678912:instance/* --&gt; * is wildcard and represents all the ec2 instances in a particular account ni a region.</a:t>
            </a:r>
            <a:endParaRPr b="0" sz="1500">
              <a:solidFill>
                <a:srgbClr val="FF9900"/>
              </a:solidFill>
              <a:latin typeface="Lato"/>
              <a:ea typeface="Lato"/>
              <a:cs typeface="Lato"/>
              <a:sym typeface="Lato"/>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5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IAM Policies</a:t>
            </a:r>
            <a:endParaRPr sz="1800">
              <a:solidFill>
                <a:schemeClr val="dk1"/>
              </a:solidFill>
            </a:endParaRPr>
          </a:p>
        </p:txBody>
      </p:sp>
      <p:sp>
        <p:nvSpPr>
          <p:cNvPr id="1548" name="Google Shape;1548;p257"/>
          <p:cNvSpPr txBox="1"/>
          <p:nvPr>
            <p:ph idx="4294967295" type="title"/>
          </p:nvPr>
        </p:nvSpPr>
        <p:spPr>
          <a:xfrm>
            <a:off x="755225" y="898475"/>
            <a:ext cx="7851900" cy="3867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JSON documents that define permissions.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Each statement matches an </a:t>
            </a:r>
            <a:r>
              <a:rPr lang="en" sz="1500">
                <a:solidFill>
                  <a:srgbClr val="FF9900"/>
                </a:solidFill>
                <a:latin typeface="Lato"/>
                <a:ea typeface="Lato"/>
                <a:cs typeface="Lato"/>
                <a:sym typeface="Lato"/>
              </a:rPr>
              <a:t>AWS API request</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Types of policies: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Resource policies</a:t>
            </a:r>
            <a:endParaRPr b="0" sz="1500">
              <a:solidFill>
                <a:srgbClr val="FF9900"/>
              </a:solidFill>
              <a:latin typeface="Lato"/>
              <a:ea typeface="Lato"/>
              <a:cs typeface="Lato"/>
              <a:sym typeface="Lato"/>
            </a:endParaRPr>
          </a:p>
          <a:p>
            <a:pPr indent="-323850" lvl="2" marL="13716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Attached to the resources, such as S3, KMS and SQS queues.</a:t>
            </a:r>
            <a:endParaRPr b="0" sz="1500">
              <a:solidFill>
                <a:srgbClr val="FF9900"/>
              </a:solidFill>
              <a:latin typeface="Lato"/>
              <a:ea typeface="Lato"/>
              <a:cs typeface="Lato"/>
              <a:sym typeface="Lato"/>
            </a:endParaRPr>
          </a:p>
          <a:p>
            <a:pPr indent="-323850" lvl="2" marL="13716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Defines who has permissions to the resources and what they can do with the permissions.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Identity policies</a:t>
            </a:r>
            <a:endParaRPr b="0" sz="1500">
              <a:solidFill>
                <a:srgbClr val="FF9900"/>
              </a:solidFill>
              <a:latin typeface="Lato"/>
              <a:ea typeface="Lato"/>
              <a:cs typeface="Lato"/>
              <a:sym typeface="Lato"/>
            </a:endParaRPr>
          </a:p>
          <a:p>
            <a:pPr indent="-323850" lvl="2" marL="13716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Attached to IAM users, groups and roles.</a:t>
            </a:r>
            <a:endParaRPr b="0" sz="1500">
              <a:solidFill>
                <a:srgbClr val="FF9900"/>
              </a:solidFill>
              <a:latin typeface="Lato"/>
              <a:ea typeface="Lato"/>
              <a:cs typeface="Lato"/>
              <a:sym typeface="Lato"/>
            </a:endParaRPr>
          </a:p>
          <a:p>
            <a:pPr indent="-323850" lvl="2" marL="13716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Defines what an identity can and cannot do.</a:t>
            </a:r>
            <a:endParaRPr b="0" sz="1500">
              <a:solidFill>
                <a:srgbClr val="FF9900"/>
              </a:solidFill>
              <a:latin typeface="Lato"/>
              <a:ea typeface="Lato"/>
              <a:cs typeface="Lato"/>
              <a:sym typeface="La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58"/>
          <p:cNvSpPr txBox="1"/>
          <p:nvPr/>
        </p:nvSpPr>
        <p:spPr>
          <a:xfrm>
            <a:off x="678600" y="106075"/>
            <a:ext cx="3893400" cy="51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"Version": "2012-10-17",</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"Statement":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"Sid": "ConsoleAccess",</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"Effect": "Allow",</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"Action":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"s3:GetAccountPublicAccessBlock",</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"s3:GetBucketAcl",</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"s3:GetBucketLocation",</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"s3:GetBucketPolicyStatus",</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"s3:GetBucketPublicAccessBlock",</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"s3:ListAllMyBuckets"</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"Resource":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"Sid": "ListObjectsInBucket",</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"Effect": "Allow",</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"Action": "s3:ListBucket",</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"Resource": ["arn:aws:s3:::bucket-name"]</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"Sid": "AllObjectActions",</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"Effect": "Allow",</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"Action": "s3:*Object",</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"Resource": ["arn:aws:s3:::bucket-name/*"]</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    ]</a:t>
            </a:r>
            <a:endParaRPr sz="900">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en" sz="900">
                <a:latin typeface="Lato"/>
                <a:ea typeface="Lato"/>
                <a:cs typeface="Lato"/>
                <a:sym typeface="Lato"/>
              </a:rPr>
              <a:t>}</a:t>
            </a:r>
            <a:endParaRPr sz="900">
              <a:latin typeface="Lato"/>
              <a:ea typeface="Lato"/>
              <a:cs typeface="Lato"/>
              <a:sym typeface="Lato"/>
            </a:endParaRPr>
          </a:p>
          <a:p>
            <a:pPr indent="0" lvl="0" marL="0" rtl="0" algn="l">
              <a:lnSpc>
                <a:spcPct val="115000"/>
              </a:lnSpc>
              <a:spcBef>
                <a:spcPts val="0"/>
              </a:spcBef>
              <a:spcAft>
                <a:spcPts val="0"/>
              </a:spcAft>
              <a:buNone/>
            </a:pPr>
            <a:r>
              <a:t/>
            </a:r>
            <a:endParaRPr sz="900">
              <a:latin typeface="Lato"/>
              <a:ea typeface="Lato"/>
              <a:cs typeface="Lato"/>
              <a:sym typeface="Lato"/>
            </a:endParaRPr>
          </a:p>
        </p:txBody>
      </p:sp>
      <p:sp>
        <p:nvSpPr>
          <p:cNvPr id="1554" name="Google Shape;1554;p258"/>
          <p:cNvSpPr txBox="1"/>
          <p:nvPr/>
        </p:nvSpPr>
        <p:spPr>
          <a:xfrm>
            <a:off x="4817950" y="364600"/>
            <a:ext cx="3502800" cy="4017300"/>
          </a:xfrm>
          <a:prstGeom prst="rect">
            <a:avLst/>
          </a:prstGeom>
          <a:noFill/>
          <a:ln>
            <a:noFill/>
          </a:ln>
        </p:spPr>
        <p:txBody>
          <a:bodyPr anchorCtr="0" anchor="t" bIns="91425" lIns="91425" spcFirstLastPara="1" rIns="91425" wrap="square" tIns="91425">
            <a:spAutoFit/>
          </a:bodyPr>
          <a:lstStyle/>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A Policy document is a list of statements.</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Each statement matches an AWS API request.</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SID: Human readable string for the statement heading.</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Effect is either allow or deny.</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Matched based on the actions; servicename: actionname</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Action can use wildcards which allows all the API requests that starts with that string.</a:t>
            </a:r>
            <a:endParaRPr sz="1500">
              <a:solidFill>
                <a:schemeClr val="accent5"/>
              </a:solidFill>
              <a:latin typeface="Lato"/>
              <a:ea typeface="Lato"/>
              <a:cs typeface="Lato"/>
              <a:sym typeface="Lato"/>
            </a:endParaRPr>
          </a:p>
          <a:p>
            <a:pPr indent="-323850" lvl="0" marL="457200" rtl="0" algn="l">
              <a:lnSpc>
                <a:spcPct val="130000"/>
              </a:lnSpc>
              <a:spcBef>
                <a:spcPts val="0"/>
              </a:spcBef>
              <a:spcAft>
                <a:spcPts val="0"/>
              </a:spcAft>
              <a:buClr>
                <a:schemeClr val="accent5"/>
              </a:buClr>
              <a:buSzPts val="1500"/>
              <a:buFont typeface="Lato"/>
              <a:buChar char="●"/>
            </a:pPr>
            <a:r>
              <a:rPr lang="en" sz="1500">
                <a:solidFill>
                  <a:schemeClr val="accent5"/>
                </a:solidFill>
                <a:latin typeface="Lato"/>
                <a:ea typeface="Lato"/>
                <a:cs typeface="Lato"/>
                <a:sym typeface="Lato"/>
              </a:rPr>
              <a:t>Resource Action is against.</a:t>
            </a:r>
            <a:endParaRPr sz="1500">
              <a:solidFill>
                <a:schemeClr val="accent5"/>
              </a:solidFill>
              <a:latin typeface="Lato"/>
              <a:ea typeface="Lato"/>
              <a:cs typeface="Lato"/>
              <a:sym typeface="Lato"/>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5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IAM Policies</a:t>
            </a:r>
            <a:endParaRPr sz="1800">
              <a:solidFill>
                <a:schemeClr val="dk1"/>
              </a:solidFill>
            </a:endParaRPr>
          </a:p>
        </p:txBody>
      </p:sp>
      <p:sp>
        <p:nvSpPr>
          <p:cNvPr id="1560" name="Google Shape;1560;p259"/>
          <p:cNvSpPr txBox="1"/>
          <p:nvPr>
            <p:ph idx="4294967295" type="title"/>
          </p:nvPr>
        </p:nvSpPr>
        <p:spPr>
          <a:xfrm>
            <a:off x="755225" y="898475"/>
            <a:ext cx="7851900" cy="3867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Not explicitly allowed == implicitly denied</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Explicit deny &gt; Everything else</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Only attached policies have effect.</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AWS joins/unions all applicable policies.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AWS managed Vs. Customer Managed Policies</a:t>
            </a:r>
            <a:endParaRPr b="0" sz="1500">
              <a:solidFill>
                <a:srgbClr val="FF9900"/>
              </a:solidFill>
              <a:latin typeface="Lato"/>
              <a:ea typeface="Lato"/>
              <a:cs typeface="Lato"/>
              <a:sym typeface="Lato"/>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Permissions Boundaries</a:t>
            </a:r>
            <a:endParaRPr sz="1800">
              <a:solidFill>
                <a:schemeClr val="dk1"/>
              </a:solidFill>
            </a:endParaRPr>
          </a:p>
        </p:txBody>
      </p:sp>
      <p:sp>
        <p:nvSpPr>
          <p:cNvPr id="1566" name="Google Shape;1566;p260"/>
          <p:cNvSpPr txBox="1"/>
          <p:nvPr>
            <p:ph idx="4294967295" type="title"/>
          </p:nvPr>
        </p:nvSpPr>
        <p:spPr>
          <a:xfrm>
            <a:off x="755225" y="593675"/>
            <a:ext cx="7851900" cy="4146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An advanced feature for using a managed policy to set the maximum permissions that an identity based policy can </a:t>
            </a:r>
            <a:r>
              <a:rPr lang="en" sz="1500">
                <a:solidFill>
                  <a:srgbClr val="FF9900"/>
                </a:solidFill>
                <a:latin typeface="Lato"/>
                <a:ea typeface="Lato"/>
                <a:cs typeface="Lato"/>
                <a:sym typeface="Lato"/>
              </a:rPr>
              <a:t>grant to an IAM</a:t>
            </a:r>
            <a:r>
              <a:rPr b="0" lang="en" sz="1500">
                <a:solidFill>
                  <a:srgbClr val="FF9900"/>
                </a:solidFill>
                <a:latin typeface="Lato"/>
                <a:ea typeface="Lato"/>
                <a:cs typeface="Lato"/>
                <a:sym typeface="Lato"/>
              </a:rPr>
              <a:t> entity.</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Used to </a:t>
            </a:r>
            <a:r>
              <a:rPr lang="en" sz="1500">
                <a:solidFill>
                  <a:srgbClr val="FF9900"/>
                </a:solidFill>
                <a:latin typeface="Lato"/>
                <a:ea typeface="Lato"/>
                <a:cs typeface="Lato"/>
                <a:sym typeface="Lato"/>
              </a:rPr>
              <a:t>prevent privilege escalation</a:t>
            </a:r>
            <a:r>
              <a:rPr b="0" lang="en" sz="1500">
                <a:solidFill>
                  <a:srgbClr val="FF9900"/>
                </a:solidFill>
                <a:latin typeface="Lato"/>
                <a:ea typeface="Lato"/>
                <a:cs typeface="Lato"/>
                <a:sym typeface="Lato"/>
              </a:rPr>
              <a:t> or </a:t>
            </a:r>
            <a:r>
              <a:rPr lang="en" sz="1500">
                <a:solidFill>
                  <a:srgbClr val="FF9900"/>
                </a:solidFill>
                <a:latin typeface="Lato"/>
                <a:ea typeface="Lato"/>
                <a:cs typeface="Lato"/>
                <a:sym typeface="Lato"/>
              </a:rPr>
              <a:t>unnecessarily broad permissions</a:t>
            </a:r>
            <a:r>
              <a:rPr b="0" lang="en" sz="1500">
                <a:solidFill>
                  <a:srgbClr val="FF9900"/>
                </a:solidFill>
                <a:latin typeface="Lato"/>
                <a:ea typeface="Lato"/>
                <a:cs typeface="Lato"/>
                <a:sym typeface="Lato"/>
              </a:rPr>
              <a:t> and entities permissions boundary allows it to perform only the actions that are allowed by both its identity based policies and its permission boundaries. In other words,it </a:t>
            </a:r>
            <a:r>
              <a:rPr lang="en" sz="1500">
                <a:solidFill>
                  <a:srgbClr val="FF9900"/>
                </a:solidFill>
                <a:latin typeface="Lato"/>
                <a:ea typeface="Lato"/>
                <a:cs typeface="Lato"/>
                <a:sym typeface="Lato"/>
              </a:rPr>
              <a:t>controls the maximum permissions an IAM policy can grant</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Use cases: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Developers that create roles for Lambda functions,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Application owners creating roles for EC2 instances or administrators creating ad hoc users</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Admins creating ad hoc users</a:t>
            </a:r>
            <a:endParaRPr b="0" sz="1500">
              <a:solidFill>
                <a:srgbClr val="FF9900"/>
              </a:solidFill>
              <a:latin typeface="Lato"/>
              <a:ea typeface="Lato"/>
              <a:cs typeface="Lato"/>
              <a:sym typeface="Lato"/>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Organizations</a:t>
            </a:r>
            <a:endParaRPr sz="1800">
              <a:solidFill>
                <a:schemeClr val="dk1"/>
              </a:solidFill>
            </a:endParaRPr>
          </a:p>
        </p:txBody>
      </p:sp>
      <p:sp>
        <p:nvSpPr>
          <p:cNvPr id="1572" name="Google Shape;1572;p261"/>
          <p:cNvSpPr txBox="1"/>
          <p:nvPr>
            <p:ph idx="4294967295" type="title"/>
          </p:nvPr>
        </p:nvSpPr>
        <p:spPr>
          <a:xfrm>
            <a:off x="755225" y="937550"/>
            <a:ext cx="7851900" cy="3802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An account management service that enables to consolidate multiple AWS accounts into an organization that can be created and managed centrally.</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Multiple AWS accounts are managed under a </a:t>
            </a:r>
            <a:r>
              <a:rPr lang="en" sz="1500">
                <a:solidFill>
                  <a:srgbClr val="FF9900"/>
                </a:solidFill>
                <a:latin typeface="Lato"/>
                <a:ea typeface="Lato"/>
                <a:cs typeface="Lato"/>
                <a:sym typeface="Lato"/>
              </a:rPr>
              <a:t>Organizational Unit (OU)</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lang="en" sz="1500">
                <a:solidFill>
                  <a:srgbClr val="FF9900"/>
                </a:solidFill>
                <a:latin typeface="Lato"/>
                <a:ea typeface="Lato"/>
                <a:cs typeface="Lato"/>
                <a:sym typeface="Lato"/>
              </a:rPr>
              <a:t>Service Control Policies (SCP)</a:t>
            </a:r>
            <a:r>
              <a:rPr b="0" lang="en" sz="1500">
                <a:solidFill>
                  <a:srgbClr val="FF9900"/>
                </a:solidFill>
                <a:latin typeface="Lato"/>
                <a:ea typeface="Lato"/>
                <a:cs typeface="Lato"/>
                <a:sym typeface="Lato"/>
              </a:rPr>
              <a:t> can be applied to organizational units, or to accounts and restrict access. The policies are inherited by all the child entities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lang="en" sz="1500">
                <a:solidFill>
                  <a:srgbClr val="FF9900"/>
                </a:solidFill>
                <a:latin typeface="Lato"/>
                <a:ea typeface="Lato"/>
                <a:cs typeface="Lato"/>
                <a:sym typeface="Lato"/>
              </a:rPr>
              <a:t>Consolidated billing</a:t>
            </a:r>
            <a:r>
              <a:rPr b="0" lang="en" sz="1500">
                <a:solidFill>
                  <a:srgbClr val="FF9900"/>
                </a:solidFill>
                <a:latin typeface="Lato"/>
                <a:ea typeface="Lato"/>
                <a:cs typeface="Lato"/>
                <a:sym typeface="Lato"/>
              </a:rPr>
              <a:t> can be used for AWS organizations. The fundamental principle behind pricing with AWS is the more that you use, the less that you pay. When you use consolidated billing with AWS Organizations, it takes into account the aggregate of all accounts. The advantages of consolidated billing is it's one bill per AWS account, it's very easy to track charges and allocate costs, and you get volume pricing discount.</a:t>
            </a:r>
            <a:endParaRPr b="0" sz="1500">
              <a:solidFill>
                <a:srgbClr val="FF9900"/>
              </a:solidFill>
              <a:latin typeface="Lato"/>
              <a:ea typeface="Lato"/>
              <a:cs typeface="Lato"/>
              <a:sym typeface="Lato"/>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26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Organizations</a:t>
            </a:r>
            <a:endParaRPr sz="1800">
              <a:solidFill>
                <a:schemeClr val="dk1"/>
              </a:solidFill>
            </a:endParaRPr>
          </a:p>
        </p:txBody>
      </p:sp>
      <p:pic>
        <p:nvPicPr>
          <p:cNvPr id="1578" name="Google Shape;1578;p262"/>
          <p:cNvPicPr preferRelativeResize="0"/>
          <p:nvPr/>
        </p:nvPicPr>
        <p:blipFill>
          <a:blip r:embed="rId3">
            <a:alphaModFix/>
          </a:blip>
          <a:stretch>
            <a:fillRect/>
          </a:stretch>
        </p:blipFill>
        <p:spPr>
          <a:xfrm>
            <a:off x="1239375" y="1037400"/>
            <a:ext cx="6665244" cy="37492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Resource Access Manager (RAM)</a:t>
            </a:r>
            <a:endParaRPr sz="1800">
              <a:solidFill>
                <a:schemeClr val="dk1"/>
              </a:solidFill>
            </a:endParaRPr>
          </a:p>
        </p:txBody>
      </p:sp>
      <p:sp>
        <p:nvSpPr>
          <p:cNvPr id="1584" name="Google Shape;1584;p263"/>
          <p:cNvSpPr txBox="1"/>
          <p:nvPr>
            <p:ph idx="4294967295" type="title"/>
          </p:nvPr>
        </p:nvSpPr>
        <p:spPr>
          <a:xfrm>
            <a:off x="755225" y="703175"/>
            <a:ext cx="7851900" cy="4088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Multi Account strategy</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Segregating resources according to the environment. </a:t>
            </a:r>
            <a:endParaRPr b="0" sz="1500">
              <a:solidFill>
                <a:srgbClr val="FF9900"/>
              </a:solidFill>
              <a:latin typeface="Lato"/>
              <a:ea typeface="Lato"/>
              <a:cs typeface="Lato"/>
              <a:sym typeface="Lato"/>
            </a:endParaRPr>
          </a:p>
          <a:p>
            <a:pPr indent="-323850" lvl="1" marL="9144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Share resources across accounts.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Create resources centrally and use AWS RAM to share the resources with other accounts. This reduces operational overhead because you won't be duplicating resources in each account, and which can be a real pain to manage as well.</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Every type of resource in AWS cannot be shared using RAM. the only sharable services are: App Mesh, Aurora, CodeBuild, EC2, EC2 Image Builder, License Manager, Resource Groups, and Route 53.</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Services inside of Private VPCs require that the accounts are within same Organizational Unit.</a:t>
            </a:r>
            <a:endParaRPr b="0" sz="1500">
              <a:solidFill>
                <a:srgbClr val="FF99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75" name="Google Shape;275;p48"/>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chemeClr val="dk1"/>
              </a:buClr>
              <a:buSzPts val="2100"/>
              <a:buFont typeface="Lato"/>
              <a:buChar char="●"/>
            </a:pPr>
            <a:r>
              <a:rPr lang="en" sz="2100">
                <a:solidFill>
                  <a:schemeClr val="dk1"/>
                </a:solidFill>
                <a:latin typeface="Lato"/>
                <a:ea typeface="Lato"/>
                <a:cs typeface="Lato"/>
                <a:sym typeface="Lato"/>
              </a:rPr>
              <a:t>Ne</a:t>
            </a:r>
            <a:r>
              <a:rPr lang="en" sz="2000">
                <a:solidFill>
                  <a:schemeClr val="dk1"/>
                </a:solidFill>
                <a:latin typeface="Lato"/>
                <a:ea typeface="Lato"/>
                <a:cs typeface="Lato"/>
                <a:sym typeface="Lato"/>
              </a:rPr>
              <a:t>tworking and Content Delivery</a:t>
            </a:r>
            <a:endParaRPr sz="2000">
              <a:solidFill>
                <a:schemeClr val="dk1"/>
              </a:solidFill>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Understand how to create a network within AWS.</a:t>
            </a:r>
            <a:endParaRPr b="0" sz="1600">
              <a:solidFill>
                <a:srgbClr val="292929"/>
              </a:solidFill>
              <a:highlight>
                <a:srgbClr val="FFFFFF"/>
              </a:highlight>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Lato"/>
                <a:ea typeface="Lato"/>
                <a:cs typeface="Lato"/>
                <a:sym typeface="Lato"/>
              </a:rPr>
              <a:t>High level services include </a:t>
            </a:r>
            <a:r>
              <a:rPr lang="en" sz="1600">
                <a:solidFill>
                  <a:srgbClr val="292929"/>
                </a:solidFill>
                <a:highlight>
                  <a:srgbClr val="FFFFFF"/>
                </a:highlight>
                <a:latin typeface="Lato"/>
                <a:ea typeface="Lato"/>
                <a:cs typeface="Lato"/>
                <a:sym typeface="Lato"/>
              </a:rPr>
              <a:t>VPC, VPC endpoints, VPC peering, Security Groups and NACLs, Bastion Hosts, NAT Gateway and NAT Instance, VPN and Direct Connect, AWS Snowball and AWS Snowball edge, Application Load Balancers and Global Accelerators.</a:t>
            </a:r>
            <a:endParaRPr sz="1600">
              <a:solidFill>
                <a:srgbClr val="292929"/>
              </a:solidFill>
              <a:highlight>
                <a:srgbClr val="FFFFFF"/>
              </a:highlight>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Lato"/>
                <a:ea typeface="Lato"/>
                <a:cs typeface="Lato"/>
                <a:sym typeface="Lato"/>
              </a:rPr>
              <a:t>Understand </a:t>
            </a:r>
            <a:r>
              <a:rPr lang="en" sz="1600">
                <a:solidFill>
                  <a:srgbClr val="292929"/>
                </a:solidFill>
                <a:highlight>
                  <a:srgbClr val="FFFFFF"/>
                </a:highlight>
                <a:latin typeface="Lato"/>
                <a:ea typeface="Lato"/>
                <a:cs typeface="Lato"/>
                <a:sym typeface="Lato"/>
              </a:rPr>
              <a:t>CloudFront</a:t>
            </a:r>
            <a:r>
              <a:rPr b="0" lang="en" sz="1600">
                <a:solidFill>
                  <a:srgbClr val="292929"/>
                </a:solidFill>
                <a:highlight>
                  <a:srgbClr val="FFFFFF"/>
                </a:highlight>
                <a:latin typeface="Lato"/>
                <a:ea typeface="Lato"/>
                <a:cs typeface="Lato"/>
                <a:sym typeface="Lato"/>
              </a:rPr>
              <a:t> as CDN and the static and dynamic caching it provides, what can be its origin </a:t>
            </a:r>
            <a:endParaRPr b="0" sz="1600">
              <a:solidFill>
                <a:srgbClr val="292929"/>
              </a:solidFill>
              <a:highlight>
                <a:srgbClr val="FFFFFF"/>
              </a:highlight>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Lato"/>
                <a:ea typeface="Lato"/>
                <a:cs typeface="Lato"/>
                <a:sym typeface="Lato"/>
              </a:rPr>
              <a:t>Understand </a:t>
            </a:r>
            <a:r>
              <a:rPr lang="en" sz="1600">
                <a:solidFill>
                  <a:srgbClr val="292929"/>
                </a:solidFill>
                <a:highlight>
                  <a:srgbClr val="FFFFFF"/>
                </a:highlight>
                <a:latin typeface="Lato"/>
                <a:ea typeface="Lato"/>
                <a:cs typeface="Lato"/>
                <a:sym typeface="Lato"/>
              </a:rPr>
              <a:t>Route 53</a:t>
            </a:r>
            <a:r>
              <a:rPr b="0" lang="en" sz="1600">
                <a:solidFill>
                  <a:srgbClr val="292929"/>
                </a:solidFill>
                <a:highlight>
                  <a:srgbClr val="FFFFFF"/>
                </a:highlight>
                <a:latin typeface="Lato"/>
                <a:ea typeface="Lato"/>
                <a:cs typeface="Lato"/>
                <a:sym typeface="Lato"/>
              </a:rPr>
              <a:t> for routing.</a:t>
            </a:r>
            <a:endParaRPr b="0" sz="1600">
              <a:solidFill>
                <a:srgbClr val="292929"/>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b="0" sz="1700">
              <a:solidFill>
                <a:schemeClr val="accent5"/>
              </a:solidFill>
              <a:highlight>
                <a:srgbClr val="FFFFFF"/>
              </a:highlight>
              <a:latin typeface="Georgia"/>
              <a:ea typeface="Georgia"/>
              <a:cs typeface="Georgia"/>
              <a:sym typeface="Georgia"/>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6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Single Sign-On</a:t>
            </a:r>
            <a:endParaRPr sz="1800">
              <a:solidFill>
                <a:schemeClr val="dk1"/>
              </a:solidFill>
            </a:endParaRPr>
          </a:p>
        </p:txBody>
      </p:sp>
      <p:sp>
        <p:nvSpPr>
          <p:cNvPr id="1590" name="Google Shape;1590;p264"/>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Managing user and permissions for all the individual accounts in a multi account environment might be cumbersome. It can be simplified using AWS </a:t>
            </a:r>
            <a:r>
              <a:rPr lang="en" sz="1500">
                <a:solidFill>
                  <a:srgbClr val="FF9900"/>
                </a:solidFill>
                <a:latin typeface="Lato"/>
                <a:ea typeface="Lato"/>
                <a:cs typeface="Lato"/>
                <a:sym typeface="Lato"/>
              </a:rPr>
              <a:t>Single Sign on</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Single sign on ( SSO) is a service that helps centrally manage access to AWS accounts and business applications like G suite, Office 365, Github, Dropbox, Atlassian and so on.</a:t>
            </a:r>
            <a:endParaRPr b="0" sz="1500">
              <a:solidFill>
                <a:srgbClr val="FF9900"/>
              </a:solidFill>
              <a:latin typeface="Lato"/>
              <a:ea typeface="Lato"/>
              <a:cs typeface="Lato"/>
              <a:sym typeface="Lato"/>
            </a:endParaRPr>
          </a:p>
        </p:txBody>
      </p:sp>
      <p:pic>
        <p:nvPicPr>
          <p:cNvPr id="1591" name="Google Shape;1591;p264"/>
          <p:cNvPicPr preferRelativeResize="0"/>
          <p:nvPr/>
        </p:nvPicPr>
        <p:blipFill>
          <a:blip r:embed="rId3">
            <a:alphaModFix/>
          </a:blip>
          <a:stretch>
            <a:fillRect/>
          </a:stretch>
        </p:blipFill>
        <p:spPr>
          <a:xfrm>
            <a:off x="1496050" y="2510025"/>
            <a:ext cx="1905000" cy="1905000"/>
          </a:xfrm>
          <a:prstGeom prst="rect">
            <a:avLst/>
          </a:prstGeom>
          <a:noFill/>
          <a:ln>
            <a:noFill/>
          </a:ln>
        </p:spPr>
      </p:pic>
      <p:pic>
        <p:nvPicPr>
          <p:cNvPr id="1592" name="Google Shape;1592;p264"/>
          <p:cNvPicPr preferRelativeResize="0"/>
          <p:nvPr/>
        </p:nvPicPr>
        <p:blipFill>
          <a:blip r:embed="rId4">
            <a:alphaModFix/>
          </a:blip>
          <a:stretch>
            <a:fillRect/>
          </a:stretch>
        </p:blipFill>
        <p:spPr>
          <a:xfrm>
            <a:off x="6616975" y="2647025"/>
            <a:ext cx="1905000" cy="1905000"/>
          </a:xfrm>
          <a:prstGeom prst="rect">
            <a:avLst/>
          </a:prstGeom>
          <a:noFill/>
          <a:ln>
            <a:noFill/>
          </a:ln>
        </p:spPr>
      </p:pic>
      <p:pic>
        <p:nvPicPr>
          <p:cNvPr id="1593" name="Google Shape;1593;p264"/>
          <p:cNvPicPr preferRelativeResize="0"/>
          <p:nvPr/>
        </p:nvPicPr>
        <p:blipFill>
          <a:blip r:embed="rId5">
            <a:alphaModFix/>
          </a:blip>
          <a:stretch>
            <a:fillRect/>
          </a:stretch>
        </p:blipFill>
        <p:spPr>
          <a:xfrm>
            <a:off x="4172400" y="2677050"/>
            <a:ext cx="1905000" cy="1905000"/>
          </a:xfrm>
          <a:prstGeom prst="rect">
            <a:avLst/>
          </a:prstGeom>
          <a:noFill/>
          <a:ln>
            <a:noFill/>
          </a:ln>
        </p:spPr>
      </p:pic>
      <p:sp>
        <p:nvSpPr>
          <p:cNvPr id="1594" name="Google Shape;1594;p264"/>
          <p:cNvSpPr txBox="1"/>
          <p:nvPr/>
        </p:nvSpPr>
        <p:spPr>
          <a:xfrm>
            <a:off x="1572250" y="4206825"/>
            <a:ext cx="173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Centrally managed accounts</a:t>
            </a:r>
            <a:endParaRPr>
              <a:latin typeface="Lato"/>
              <a:ea typeface="Lato"/>
              <a:cs typeface="Lato"/>
              <a:sym typeface="Lato"/>
            </a:endParaRPr>
          </a:p>
        </p:txBody>
      </p:sp>
      <p:sp>
        <p:nvSpPr>
          <p:cNvPr id="1595" name="Google Shape;1595;p264"/>
          <p:cNvSpPr txBox="1"/>
          <p:nvPr/>
        </p:nvSpPr>
        <p:spPr>
          <a:xfrm>
            <a:off x="4557525" y="4142775"/>
            <a:ext cx="117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Use existing credentials</a:t>
            </a:r>
            <a:endParaRPr>
              <a:latin typeface="Lato"/>
              <a:ea typeface="Lato"/>
              <a:cs typeface="Lato"/>
              <a:sym typeface="Lato"/>
            </a:endParaRPr>
          </a:p>
        </p:txBody>
      </p:sp>
      <p:sp>
        <p:nvSpPr>
          <p:cNvPr id="1596" name="Google Shape;1596;p264"/>
          <p:cNvSpPr txBox="1"/>
          <p:nvPr/>
        </p:nvSpPr>
        <p:spPr>
          <a:xfrm>
            <a:off x="6745150" y="4284075"/>
            <a:ext cx="190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SSO access to business applications</a:t>
            </a:r>
            <a:endParaRPr>
              <a:latin typeface="Lato"/>
              <a:ea typeface="Lato"/>
              <a:cs typeface="Lato"/>
              <a:sym typeface="Lato"/>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6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Active Directory Domain Service</a:t>
            </a:r>
            <a:endParaRPr sz="1800">
              <a:solidFill>
                <a:schemeClr val="dk1"/>
              </a:solidFill>
            </a:endParaRPr>
          </a:p>
        </p:txBody>
      </p:sp>
      <p:sp>
        <p:nvSpPr>
          <p:cNvPr id="1602" name="Google Shape;1602;p265"/>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20675" lvl="0" marL="457200" rtl="0" algn="l">
              <a:lnSpc>
                <a:spcPct val="150000"/>
              </a:lnSpc>
              <a:spcBef>
                <a:spcPts val="2000"/>
              </a:spcBef>
              <a:spcAft>
                <a:spcPts val="0"/>
              </a:spcAft>
              <a:buClr>
                <a:srgbClr val="FF9900"/>
              </a:buClr>
              <a:buSzPts val="1450"/>
              <a:buFont typeface="Lato"/>
              <a:buChar char="●"/>
            </a:pPr>
            <a:r>
              <a:rPr b="0" lang="en" sz="1450">
                <a:solidFill>
                  <a:srgbClr val="FF9900"/>
                </a:solidFill>
                <a:latin typeface="Lato"/>
                <a:ea typeface="Lato"/>
                <a:cs typeface="Lato"/>
                <a:sym typeface="Lato"/>
              </a:rPr>
              <a:t>Active Directory (AD) is a </a:t>
            </a:r>
            <a:r>
              <a:rPr lang="en" sz="1450">
                <a:solidFill>
                  <a:srgbClr val="FF9900"/>
                </a:solidFill>
                <a:latin typeface="Lato"/>
                <a:ea typeface="Lato"/>
                <a:cs typeface="Lato"/>
                <a:sym typeface="Lato"/>
              </a:rPr>
              <a:t>database</a:t>
            </a:r>
            <a:r>
              <a:rPr b="0" lang="en" sz="1450">
                <a:solidFill>
                  <a:srgbClr val="FF9900"/>
                </a:solidFill>
                <a:latin typeface="Lato"/>
                <a:ea typeface="Lato"/>
                <a:cs typeface="Lato"/>
                <a:sym typeface="Lato"/>
              </a:rPr>
              <a:t> and set of services that connect users with the network resources they need to get their work done.</a:t>
            </a:r>
            <a:endParaRPr b="0" sz="1450">
              <a:solidFill>
                <a:srgbClr val="FF9900"/>
              </a:solidFill>
              <a:latin typeface="Lato"/>
              <a:ea typeface="Lato"/>
              <a:cs typeface="Lato"/>
              <a:sym typeface="Lato"/>
            </a:endParaRPr>
          </a:p>
          <a:p>
            <a:pPr indent="-320675" lvl="0" marL="457200" rtl="0" algn="l">
              <a:lnSpc>
                <a:spcPct val="150000"/>
              </a:lnSpc>
              <a:spcBef>
                <a:spcPts val="0"/>
              </a:spcBef>
              <a:spcAft>
                <a:spcPts val="0"/>
              </a:spcAft>
              <a:buClr>
                <a:srgbClr val="FF9900"/>
              </a:buClr>
              <a:buSzPts val="1450"/>
              <a:buFont typeface="Lato"/>
              <a:buChar char="●"/>
            </a:pPr>
            <a:r>
              <a:rPr b="0" lang="en" sz="1450">
                <a:solidFill>
                  <a:srgbClr val="FF9900"/>
                </a:solidFill>
                <a:latin typeface="Lato"/>
                <a:ea typeface="Lato"/>
                <a:cs typeface="Lato"/>
                <a:sym typeface="Lato"/>
              </a:rPr>
              <a:t>The database (or directory) contains critical information about the environment, including what </a:t>
            </a:r>
            <a:r>
              <a:rPr lang="en" sz="1450">
                <a:solidFill>
                  <a:srgbClr val="FF9900"/>
                </a:solidFill>
                <a:latin typeface="Lato"/>
                <a:ea typeface="Lato"/>
                <a:cs typeface="Lato"/>
                <a:sym typeface="Lato"/>
              </a:rPr>
              <a:t>users and computers</a:t>
            </a:r>
            <a:r>
              <a:rPr b="0" lang="en" sz="1450">
                <a:solidFill>
                  <a:srgbClr val="FF9900"/>
                </a:solidFill>
                <a:latin typeface="Lato"/>
                <a:ea typeface="Lato"/>
                <a:cs typeface="Lato"/>
                <a:sym typeface="Lato"/>
              </a:rPr>
              <a:t> there are and who’s allowed to do what. For example, the database might list 100 user accounts with details like each person’s job title, phone number and password. It will also record their permissions.</a:t>
            </a:r>
            <a:endParaRPr b="0" sz="1450">
              <a:solidFill>
                <a:srgbClr val="FF9900"/>
              </a:solidFill>
              <a:latin typeface="Lato"/>
              <a:ea typeface="Lato"/>
              <a:cs typeface="Lato"/>
              <a:sym typeface="Lato"/>
            </a:endParaRPr>
          </a:p>
          <a:p>
            <a:pPr indent="-320675" lvl="0" marL="457200" rtl="0" algn="l">
              <a:lnSpc>
                <a:spcPct val="150000"/>
              </a:lnSpc>
              <a:spcBef>
                <a:spcPts val="0"/>
              </a:spcBef>
              <a:spcAft>
                <a:spcPts val="0"/>
              </a:spcAft>
              <a:buClr>
                <a:srgbClr val="FF9900"/>
              </a:buClr>
              <a:buSzPts val="1450"/>
              <a:buFont typeface="Lato"/>
              <a:buChar char="●"/>
            </a:pPr>
            <a:r>
              <a:rPr b="0" lang="en" sz="1450">
                <a:solidFill>
                  <a:srgbClr val="FF9900"/>
                </a:solidFill>
                <a:latin typeface="Lato"/>
                <a:ea typeface="Lato"/>
                <a:cs typeface="Lato"/>
                <a:sym typeface="Lato"/>
              </a:rPr>
              <a:t>The services control much of the activity that goes on in an IT environment. In particular, they make sure each person is who they claim to be (</a:t>
            </a:r>
            <a:r>
              <a:rPr lang="en" sz="1450">
                <a:solidFill>
                  <a:srgbClr val="FF9900"/>
                </a:solidFill>
                <a:latin typeface="Lato"/>
                <a:ea typeface="Lato"/>
                <a:cs typeface="Lato"/>
                <a:sym typeface="Lato"/>
              </a:rPr>
              <a:t>authentication</a:t>
            </a:r>
            <a:r>
              <a:rPr b="0" lang="en" sz="1450">
                <a:solidFill>
                  <a:srgbClr val="FF9900"/>
                </a:solidFill>
                <a:latin typeface="Lato"/>
                <a:ea typeface="Lato"/>
                <a:cs typeface="Lato"/>
                <a:sym typeface="Lato"/>
              </a:rPr>
              <a:t>), usually by checking the user ID and password they enter, and allow them to access only the data they’re allowed to use (</a:t>
            </a:r>
            <a:r>
              <a:rPr lang="en" sz="1450">
                <a:solidFill>
                  <a:srgbClr val="FF9900"/>
                </a:solidFill>
                <a:latin typeface="Lato"/>
                <a:ea typeface="Lato"/>
                <a:cs typeface="Lato"/>
                <a:sym typeface="Lato"/>
              </a:rPr>
              <a:t>authorization</a:t>
            </a:r>
            <a:r>
              <a:rPr b="0" lang="en" sz="1450">
                <a:solidFill>
                  <a:srgbClr val="FF9900"/>
                </a:solidFill>
                <a:latin typeface="Lato"/>
                <a:ea typeface="Lato"/>
                <a:cs typeface="Lato"/>
                <a:sym typeface="Lato"/>
              </a:rPr>
              <a:t>).</a:t>
            </a:r>
            <a:endParaRPr b="0" sz="1450">
              <a:solidFill>
                <a:srgbClr val="FF9900"/>
              </a:solidFill>
              <a:latin typeface="Lato"/>
              <a:ea typeface="Lato"/>
              <a:cs typeface="Lato"/>
              <a:sym typeface="Lato"/>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6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Microsoft AD</a:t>
            </a:r>
            <a:endParaRPr sz="1800">
              <a:solidFill>
                <a:schemeClr val="dk1"/>
              </a:solidFill>
            </a:endParaRPr>
          </a:p>
        </p:txBody>
      </p:sp>
      <p:sp>
        <p:nvSpPr>
          <p:cNvPr id="1608" name="Google Shape;1608;p266"/>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server running the Active Directory Domain Service (AD DS) role is called a </a:t>
            </a:r>
            <a:r>
              <a:rPr lang="en" sz="1600">
                <a:solidFill>
                  <a:srgbClr val="FF9900"/>
                </a:solidFill>
                <a:latin typeface="Lato"/>
                <a:ea typeface="Lato"/>
                <a:cs typeface="Lato"/>
                <a:sym typeface="Lato"/>
              </a:rPr>
              <a:t>D</a:t>
            </a:r>
            <a:r>
              <a:rPr lang="en" sz="1600">
                <a:solidFill>
                  <a:srgbClr val="FF9900"/>
                </a:solidFill>
                <a:latin typeface="Lato"/>
                <a:ea typeface="Lato"/>
                <a:cs typeface="Lato"/>
                <a:sym typeface="Lato"/>
              </a:rPr>
              <a:t>omain controller</a:t>
            </a:r>
            <a:r>
              <a:rPr b="0" lang="en" sz="1600">
                <a:solidFill>
                  <a:srgbClr val="FF9900"/>
                </a:solidFill>
                <a:latin typeface="Lato"/>
                <a:ea typeface="Lato"/>
                <a:cs typeface="Lato"/>
                <a:sym typeface="Lato"/>
              </a:rPr>
              <a:t>. It </a:t>
            </a:r>
            <a:r>
              <a:rPr lang="en" sz="1600">
                <a:solidFill>
                  <a:srgbClr val="FF9900"/>
                </a:solidFill>
                <a:latin typeface="Lato"/>
                <a:ea typeface="Lato"/>
                <a:cs typeface="Lato"/>
                <a:sym typeface="Lato"/>
              </a:rPr>
              <a:t>authenticates</a:t>
            </a:r>
            <a:r>
              <a:rPr b="0" lang="en" sz="1600">
                <a:solidFill>
                  <a:srgbClr val="FF9900"/>
                </a:solidFill>
                <a:latin typeface="Lato"/>
                <a:ea typeface="Lato"/>
                <a:cs typeface="Lato"/>
                <a:sym typeface="Lato"/>
              </a:rPr>
              <a:t> and </a:t>
            </a:r>
            <a:r>
              <a:rPr lang="en" sz="1600">
                <a:solidFill>
                  <a:srgbClr val="FF9900"/>
                </a:solidFill>
                <a:latin typeface="Lato"/>
                <a:ea typeface="Lato"/>
                <a:cs typeface="Lato"/>
                <a:sym typeface="Lato"/>
              </a:rPr>
              <a:t>authorizes</a:t>
            </a:r>
            <a:r>
              <a:rPr b="0" lang="en" sz="1600">
                <a:solidFill>
                  <a:srgbClr val="FF9900"/>
                </a:solidFill>
                <a:latin typeface="Lato"/>
                <a:ea typeface="Lato"/>
                <a:cs typeface="Lato"/>
                <a:sym typeface="Lato"/>
              </a:rPr>
              <a:t> all users and computers in a Windows domain type network. Assigning and enforcing security policies for all computers and installing or updating software. </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Active Directory provides sign-on service. With an AD FS infrastructure in place, users may use several network resources using only one set of credentials stored at a central location, as opposed to having to be granted a dedicated set of credentials for each service.</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6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Microsoft AD</a:t>
            </a:r>
            <a:endParaRPr sz="1800">
              <a:solidFill>
                <a:schemeClr val="dk1"/>
              </a:solidFill>
            </a:endParaRPr>
          </a:p>
        </p:txBody>
      </p:sp>
      <p:sp>
        <p:nvSpPr>
          <p:cNvPr id="1614" name="Google Shape;1614;p267"/>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AD has three main tiers: </a:t>
            </a:r>
            <a:r>
              <a:rPr lang="en" sz="1600">
                <a:solidFill>
                  <a:srgbClr val="FF9900"/>
                </a:solidFill>
                <a:latin typeface="Lato"/>
                <a:ea typeface="Lato"/>
                <a:cs typeface="Lato"/>
                <a:sym typeface="Lato"/>
              </a:rPr>
              <a:t>domains, trees</a:t>
            </a:r>
            <a:r>
              <a:rPr b="0" lang="en" sz="1600">
                <a:solidFill>
                  <a:srgbClr val="FF9900"/>
                </a:solidFill>
                <a:latin typeface="Lato"/>
                <a:ea typeface="Lato"/>
                <a:cs typeface="Lato"/>
                <a:sym typeface="Lato"/>
              </a:rPr>
              <a:t> and </a:t>
            </a:r>
            <a:r>
              <a:rPr lang="en" sz="1600">
                <a:solidFill>
                  <a:srgbClr val="FF9900"/>
                </a:solidFill>
                <a:latin typeface="Lato"/>
                <a:ea typeface="Lato"/>
                <a:cs typeface="Lato"/>
                <a:sym typeface="Lato"/>
              </a:rPr>
              <a:t>forests</a:t>
            </a:r>
            <a:r>
              <a:rPr b="0" lang="en" sz="1600">
                <a:solidFill>
                  <a:srgbClr val="FF9900"/>
                </a:solidFill>
                <a:latin typeface="Lato"/>
                <a:ea typeface="Lato"/>
                <a:cs typeface="Lato"/>
                <a:sym typeface="Lato"/>
              </a:rPr>
              <a:t>. A domain is a group of related users, computers and other AD objects. Multiple domains can be combined into a tree, and multiple trees can be grouped into a forest.</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Domain is a management boundary. The objects for a given domain are stored in a single database and can be managed together. A forest is a security boundary. Objects in different forests are not able to interact with each other unless the administrators of each forest create a trust between them. For instance, if you have multiple disjointed business units, you probably want to create multiple forests.</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6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Directory Service</a:t>
            </a:r>
            <a:endParaRPr sz="1800">
              <a:solidFill>
                <a:schemeClr val="dk1"/>
              </a:solidFill>
            </a:endParaRPr>
          </a:p>
        </p:txBody>
      </p:sp>
      <p:sp>
        <p:nvSpPr>
          <p:cNvPr id="1620" name="Google Shape;1620;p268"/>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Family of managed services,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Connect AWS resources with existing on premises, Microsoft AD. </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Standalone directory in the cloud,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Use existing corporate credentials. User can also log into the AWS management console using those same existing corporate credentials.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SSO across any domain joined EC2 instance. </a:t>
            </a:r>
            <a:endParaRPr b="0" sz="1600">
              <a:solidFill>
                <a:srgbClr val="FF9900"/>
              </a:solidFill>
              <a:latin typeface="Lato"/>
              <a:ea typeface="Lato"/>
              <a:cs typeface="Lato"/>
              <a:sym typeface="Lato"/>
            </a:endParaRPr>
          </a:p>
          <a:p>
            <a:pPr indent="0" lvl="0" marL="0" rtl="0" algn="l">
              <a:lnSpc>
                <a:spcPct val="150000"/>
              </a:lnSpc>
              <a:spcBef>
                <a:spcPts val="2000"/>
              </a:spcBef>
              <a:spcAft>
                <a:spcPts val="0"/>
              </a:spcAft>
              <a:buNone/>
            </a:pPr>
            <a:r>
              <a:t/>
            </a:r>
            <a:endParaRPr b="0" sz="1600">
              <a:solidFill>
                <a:srgbClr val="FF9900"/>
              </a:solidFill>
              <a:latin typeface="Lato"/>
              <a:ea typeface="Lato"/>
              <a:cs typeface="Lato"/>
              <a:sym typeface="Lato"/>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6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Managed Microsoft AD</a:t>
            </a:r>
            <a:endParaRPr sz="1800">
              <a:solidFill>
                <a:schemeClr val="dk1"/>
              </a:solidFill>
            </a:endParaRPr>
          </a:p>
        </p:txBody>
      </p:sp>
      <p:sp>
        <p:nvSpPr>
          <p:cNvPr id="1626" name="Google Shape;1626;p269"/>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AD Domain controllers (DCs) running Windows Server.</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Two Domain controllers in different AZs, so highly available by default.</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Reachable by applications inside of  the VPC.</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Exclusive access to DCs.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Extend existing AD to on-premises using </a:t>
            </a:r>
            <a:r>
              <a:rPr lang="en" sz="1600">
                <a:solidFill>
                  <a:srgbClr val="FF9900"/>
                </a:solidFill>
                <a:latin typeface="Lato"/>
                <a:ea typeface="Lato"/>
                <a:cs typeface="Lato"/>
                <a:sym typeface="Lato"/>
              </a:rPr>
              <a:t>AD Trust</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pic>
        <p:nvPicPr>
          <p:cNvPr id="1631" name="Google Shape;1631;p270"/>
          <p:cNvPicPr preferRelativeResize="0"/>
          <p:nvPr/>
        </p:nvPicPr>
        <p:blipFill>
          <a:blip r:embed="rId3">
            <a:alphaModFix/>
          </a:blip>
          <a:stretch>
            <a:fillRect/>
          </a:stretch>
        </p:blipFill>
        <p:spPr>
          <a:xfrm>
            <a:off x="2246925" y="282525"/>
            <a:ext cx="4588700" cy="450677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Responsibility sharing </a:t>
            </a:r>
            <a:endParaRPr sz="1800">
              <a:solidFill>
                <a:schemeClr val="dk1"/>
              </a:solidFill>
            </a:endParaRPr>
          </a:p>
        </p:txBody>
      </p:sp>
      <p:sp>
        <p:nvSpPr>
          <p:cNvPr id="1637" name="Google Shape;1637;p271"/>
          <p:cNvSpPr txBox="1"/>
          <p:nvPr/>
        </p:nvSpPr>
        <p:spPr>
          <a:xfrm>
            <a:off x="481800" y="1132875"/>
            <a:ext cx="39324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5"/>
                </a:solidFill>
                <a:latin typeface="Lato"/>
                <a:ea typeface="Lato"/>
                <a:cs typeface="Lato"/>
                <a:sym typeface="Lato"/>
              </a:rPr>
              <a:t>AWS</a:t>
            </a:r>
            <a:r>
              <a:rPr lang="en">
                <a:solidFill>
                  <a:schemeClr val="accent5"/>
                </a:solidFill>
                <a:latin typeface="Lato"/>
                <a:ea typeface="Lato"/>
                <a:cs typeface="Lato"/>
                <a:sym typeface="Lato"/>
              </a:rPr>
              <a:t> </a:t>
            </a:r>
            <a:endParaRPr>
              <a:solidFill>
                <a:schemeClr val="accent5"/>
              </a:solidFill>
              <a:latin typeface="Lato"/>
              <a:ea typeface="Lato"/>
              <a:cs typeface="Lato"/>
              <a:sym typeface="Lato"/>
            </a:endParaRPr>
          </a:p>
          <a:p>
            <a:pPr indent="0" lvl="0" marL="0" rtl="0" algn="l">
              <a:spcBef>
                <a:spcPts val="0"/>
              </a:spcBef>
              <a:spcAft>
                <a:spcPts val="0"/>
              </a:spcAft>
              <a:buNone/>
            </a:pPr>
            <a:r>
              <a:t/>
            </a:r>
            <a:endParaRPr>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Multi AZ deployment</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Patch, Monitor, Recover</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Instance Rotation</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Snapshot and restore</a:t>
            </a:r>
            <a:endParaRPr sz="1600">
              <a:solidFill>
                <a:schemeClr val="accent5"/>
              </a:solidFill>
              <a:latin typeface="Lato"/>
              <a:ea typeface="Lato"/>
              <a:cs typeface="Lato"/>
              <a:sym typeface="Lato"/>
            </a:endParaRPr>
          </a:p>
        </p:txBody>
      </p:sp>
      <p:sp>
        <p:nvSpPr>
          <p:cNvPr id="1638" name="Google Shape;1638;p271"/>
          <p:cNvSpPr txBox="1"/>
          <p:nvPr/>
        </p:nvSpPr>
        <p:spPr>
          <a:xfrm>
            <a:off x="4788075" y="1119850"/>
            <a:ext cx="3932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a:ea typeface="Lato"/>
                <a:cs typeface="Lato"/>
                <a:sym typeface="Lato"/>
              </a:rPr>
              <a:t>Customer</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Users, Groups, GPOs</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Scale out DCs.</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Trusts (Resource Forest)</a:t>
            </a:r>
            <a:endParaRPr sz="1600">
              <a:solidFill>
                <a:schemeClr val="accent5"/>
              </a:solidFill>
              <a:latin typeface="Lato"/>
              <a:ea typeface="Lato"/>
              <a:cs typeface="Lato"/>
              <a:sym typeface="Lato"/>
            </a:endParaRPr>
          </a:p>
          <a:p>
            <a:pPr indent="-330200" lvl="0" marL="457200" rtl="0" algn="l">
              <a:lnSpc>
                <a:spcPct val="20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Certificate authorities</a:t>
            </a:r>
            <a:endParaRPr sz="1600">
              <a:solidFill>
                <a:schemeClr val="accent5"/>
              </a:solidFill>
              <a:latin typeface="Lato"/>
              <a:ea typeface="Lato"/>
              <a:cs typeface="Lato"/>
              <a:sym typeface="Lato"/>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27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Simple AD</a:t>
            </a:r>
            <a:endParaRPr sz="1800">
              <a:solidFill>
                <a:schemeClr val="dk1"/>
              </a:solidFill>
            </a:endParaRPr>
          </a:p>
        </p:txBody>
      </p:sp>
      <p:sp>
        <p:nvSpPr>
          <p:cNvPr id="1644" name="Google Shape;1644;p272"/>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Standalone directory in the cloud.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Supports Basic AD features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Available sizes: Small: &lt;=500; Large &lt;=5000 users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Easier to manage: Allows SSO on EC2 machines, using Business applications as well.</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Linux workloads that need LDAP.</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Doesn’t support Trusts (cannot join on-premises AD)</a:t>
            </a:r>
            <a:endParaRPr b="0" sz="1600">
              <a:solidFill>
                <a:srgbClr val="FF9900"/>
              </a:solidFill>
              <a:latin typeface="Lato"/>
              <a:ea typeface="Lato"/>
              <a:cs typeface="Lato"/>
              <a:sym typeface="Lato"/>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7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AD Connector</a:t>
            </a:r>
            <a:endParaRPr sz="1800">
              <a:solidFill>
                <a:schemeClr val="dk1"/>
              </a:solidFill>
            </a:endParaRPr>
          </a:p>
        </p:txBody>
      </p:sp>
      <p:sp>
        <p:nvSpPr>
          <p:cNvPr id="1650" name="Google Shape;1650;p273"/>
          <p:cNvSpPr txBox="1"/>
          <p:nvPr>
            <p:ph idx="4294967295" type="title"/>
          </p:nvPr>
        </p:nvSpPr>
        <p:spPr>
          <a:xfrm>
            <a:off x="742225" y="1089500"/>
            <a:ext cx="7851900" cy="3689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Directory gateway for on-premises AD.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Allows on-premises users to log into AWS using AD.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Join EC2 instances to existing AD domain in on-premises.</a:t>
            </a:r>
            <a:endParaRPr b="0" sz="1600">
              <a:solidFill>
                <a:srgbClr val="FF99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81" name="Google Shape;281;p49"/>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Security</a:t>
            </a:r>
            <a:endParaRPr sz="2500">
              <a:solidFill>
                <a:schemeClr val="dk1"/>
              </a:solidFill>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Lato"/>
              <a:buChar char="●"/>
            </a:pPr>
            <a:r>
              <a:rPr b="0" lang="en" sz="1700">
                <a:solidFill>
                  <a:srgbClr val="292929"/>
                </a:solidFill>
                <a:highlight>
                  <a:srgbClr val="FFFFFF"/>
                </a:highlight>
                <a:latin typeface="Lato"/>
                <a:ea typeface="Lato"/>
                <a:cs typeface="Lato"/>
                <a:sym typeface="Lato"/>
              </a:rPr>
              <a:t>Understand how to securely build and secure resources on AWS.</a:t>
            </a:r>
            <a:endParaRPr b="0" sz="1700">
              <a:solidFill>
                <a:srgbClr val="292929"/>
              </a:solidFill>
              <a:highlight>
                <a:srgbClr val="FFFFFF"/>
              </a:highlight>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Lato"/>
              <a:buChar char="●"/>
            </a:pPr>
            <a:r>
              <a:rPr b="0" lang="en" sz="1700">
                <a:solidFill>
                  <a:srgbClr val="292929"/>
                </a:solidFill>
                <a:highlight>
                  <a:srgbClr val="FFFFFF"/>
                </a:highlight>
                <a:latin typeface="Lato"/>
                <a:ea typeface="Lato"/>
                <a:cs typeface="Lato"/>
                <a:sym typeface="Lato"/>
              </a:rPr>
              <a:t>Access management, Federation access providers on AWS.</a:t>
            </a:r>
            <a:endParaRPr b="0" sz="1700">
              <a:solidFill>
                <a:srgbClr val="292929"/>
              </a:solidFill>
              <a:highlight>
                <a:srgbClr val="FFFFFF"/>
              </a:highlight>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Lato"/>
              <a:buChar char="●"/>
            </a:pPr>
            <a:r>
              <a:rPr b="0" lang="en" sz="1700">
                <a:solidFill>
                  <a:srgbClr val="292929"/>
                </a:solidFill>
                <a:highlight>
                  <a:srgbClr val="FFFFFF"/>
                </a:highlight>
                <a:latin typeface="Lato"/>
                <a:ea typeface="Lato"/>
                <a:cs typeface="Lato"/>
                <a:sym typeface="Lato"/>
              </a:rPr>
              <a:t>Encryption and secrets management on AWS.</a:t>
            </a:r>
            <a:endParaRPr b="0" sz="1700">
              <a:solidFill>
                <a:srgbClr val="292929"/>
              </a:solidFill>
              <a:highlight>
                <a:srgbClr val="FFFFFF"/>
              </a:highlight>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Georgia"/>
              <a:buChar char="●"/>
            </a:pPr>
            <a:r>
              <a:rPr b="0" lang="en" sz="1700">
                <a:solidFill>
                  <a:srgbClr val="292929"/>
                </a:solidFill>
                <a:highlight>
                  <a:srgbClr val="FFFFFF"/>
                </a:highlight>
                <a:latin typeface="Lato"/>
                <a:ea typeface="Lato"/>
                <a:cs typeface="Lato"/>
                <a:sym typeface="Lato"/>
              </a:rPr>
              <a:t>High level services include </a:t>
            </a:r>
            <a:r>
              <a:rPr lang="en" sz="1700">
                <a:solidFill>
                  <a:srgbClr val="292929"/>
                </a:solidFill>
                <a:highlight>
                  <a:srgbClr val="FFFFFF"/>
                </a:highlight>
                <a:latin typeface="Lato"/>
                <a:ea typeface="Lato"/>
                <a:cs typeface="Lato"/>
                <a:sym typeface="Lato"/>
              </a:rPr>
              <a:t>IAM, KMS, Parameter store and Secrets Manager, WAF and Shield.</a:t>
            </a:r>
            <a:endParaRPr sz="1700">
              <a:solidFill>
                <a:srgbClr val="292929"/>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b="0" sz="1700">
              <a:solidFill>
                <a:schemeClr val="accent5"/>
              </a:solidFill>
              <a:highlight>
                <a:srgbClr val="FFFFFF"/>
              </a:highlight>
              <a:latin typeface="Georgia"/>
              <a:ea typeface="Georgia"/>
              <a:cs typeface="Georgia"/>
              <a:sym typeface="Georgia"/>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74"/>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6</a:t>
            </a:r>
            <a:endParaRPr sz="2800"/>
          </a:p>
          <a:p>
            <a:pPr indent="0" lvl="0" marL="0" rtl="0" algn="ctr">
              <a:spcBef>
                <a:spcPts val="0"/>
              </a:spcBef>
              <a:spcAft>
                <a:spcPts val="0"/>
              </a:spcAft>
              <a:buNone/>
            </a:pPr>
            <a:r>
              <a:rPr lang="en"/>
              <a:t>AWS</a:t>
            </a:r>
            <a:r>
              <a:rPr lang="en"/>
              <a:t> VPC</a:t>
            </a:r>
            <a:endParaRPr/>
          </a:p>
        </p:txBody>
      </p:sp>
      <p:sp>
        <p:nvSpPr>
          <p:cNvPr id="1656" name="Google Shape;1656;p274"/>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17500" lvl="0" marL="457200" rtl="0" algn="l">
              <a:lnSpc>
                <a:spcPct val="110000"/>
              </a:lnSpc>
              <a:spcBef>
                <a:spcPts val="0"/>
              </a:spcBef>
              <a:spcAft>
                <a:spcPts val="0"/>
              </a:spcAft>
              <a:buSzPts val="1400"/>
              <a:buChar char="●"/>
            </a:pPr>
            <a:r>
              <a:rPr b="1" lang="en" sz="1400"/>
              <a:t>VPC Overview</a:t>
            </a:r>
            <a:endParaRPr b="1" sz="1400"/>
          </a:p>
          <a:p>
            <a:pPr indent="-317500" lvl="0" marL="457200" rtl="0" algn="l">
              <a:lnSpc>
                <a:spcPct val="110000"/>
              </a:lnSpc>
              <a:spcBef>
                <a:spcPts val="0"/>
              </a:spcBef>
              <a:spcAft>
                <a:spcPts val="0"/>
              </a:spcAft>
              <a:buSzPts val="1400"/>
              <a:buChar char="●"/>
            </a:pPr>
            <a:r>
              <a:rPr b="1" lang="en" sz="1400"/>
              <a:t>Public and Private Subnets</a:t>
            </a:r>
            <a:endParaRPr b="1" sz="1400"/>
          </a:p>
          <a:p>
            <a:pPr indent="-317500" lvl="0" marL="457200" rtl="0" algn="l">
              <a:lnSpc>
                <a:spcPct val="110000"/>
              </a:lnSpc>
              <a:spcBef>
                <a:spcPts val="0"/>
              </a:spcBef>
              <a:spcAft>
                <a:spcPts val="0"/>
              </a:spcAft>
              <a:buSzPts val="1400"/>
              <a:buChar char="●"/>
            </a:pPr>
            <a:r>
              <a:rPr b="1" lang="en" sz="1400"/>
              <a:t>Internet Gateways</a:t>
            </a:r>
            <a:endParaRPr b="1" sz="1400"/>
          </a:p>
          <a:p>
            <a:pPr indent="-317500" lvl="0" marL="457200" rtl="0" algn="l">
              <a:lnSpc>
                <a:spcPct val="110000"/>
              </a:lnSpc>
              <a:spcBef>
                <a:spcPts val="0"/>
              </a:spcBef>
              <a:spcAft>
                <a:spcPts val="0"/>
              </a:spcAft>
              <a:buSzPts val="1400"/>
              <a:buChar char="●"/>
            </a:pPr>
            <a:r>
              <a:rPr b="1" lang="en" sz="1400"/>
              <a:t>NAT Instances and NAT Gateways</a:t>
            </a:r>
            <a:endParaRPr b="1" sz="1400"/>
          </a:p>
          <a:p>
            <a:pPr indent="-317500" lvl="0" marL="457200" rtl="0" algn="l">
              <a:lnSpc>
                <a:spcPct val="110000"/>
              </a:lnSpc>
              <a:spcBef>
                <a:spcPts val="0"/>
              </a:spcBef>
              <a:spcAft>
                <a:spcPts val="0"/>
              </a:spcAft>
              <a:buSzPts val="1400"/>
              <a:buChar char="●"/>
            </a:pPr>
            <a:r>
              <a:rPr b="1" lang="en" sz="1400"/>
              <a:t>NACL vs. Security Groups </a:t>
            </a:r>
            <a:endParaRPr b="1" sz="1400"/>
          </a:p>
          <a:p>
            <a:pPr indent="-317500" lvl="0" marL="457200" rtl="0" algn="l">
              <a:lnSpc>
                <a:spcPct val="110000"/>
              </a:lnSpc>
              <a:spcBef>
                <a:spcPts val="0"/>
              </a:spcBef>
              <a:spcAft>
                <a:spcPts val="0"/>
              </a:spcAft>
              <a:buSzPts val="1400"/>
              <a:buChar char="●"/>
            </a:pPr>
            <a:r>
              <a:rPr b="1" lang="en" sz="1400"/>
              <a:t>VPC Flow Logs</a:t>
            </a:r>
            <a:endParaRPr b="1" sz="1400"/>
          </a:p>
          <a:p>
            <a:pPr indent="-317500" lvl="0" marL="457200" rtl="0" algn="l">
              <a:lnSpc>
                <a:spcPct val="110000"/>
              </a:lnSpc>
              <a:spcBef>
                <a:spcPts val="0"/>
              </a:spcBef>
              <a:spcAft>
                <a:spcPts val="0"/>
              </a:spcAft>
              <a:buSzPts val="1400"/>
              <a:buChar char="●"/>
            </a:pPr>
            <a:r>
              <a:rPr b="1" lang="en" sz="1400"/>
              <a:t>Bastions </a:t>
            </a:r>
            <a:endParaRPr b="1" sz="1400"/>
          </a:p>
          <a:p>
            <a:pPr indent="-317500" lvl="0" marL="457200" rtl="0" algn="l">
              <a:lnSpc>
                <a:spcPct val="110000"/>
              </a:lnSpc>
              <a:spcBef>
                <a:spcPts val="0"/>
              </a:spcBef>
              <a:spcAft>
                <a:spcPts val="0"/>
              </a:spcAft>
              <a:buSzPts val="1400"/>
              <a:buChar char="●"/>
            </a:pPr>
            <a:r>
              <a:rPr b="1" lang="en" sz="1400"/>
              <a:t>Direct Connect</a:t>
            </a:r>
            <a:endParaRPr b="1" sz="1400"/>
          </a:p>
          <a:p>
            <a:pPr indent="-317500" lvl="0" marL="457200" rtl="0" algn="l">
              <a:lnSpc>
                <a:spcPct val="110000"/>
              </a:lnSpc>
              <a:spcBef>
                <a:spcPts val="0"/>
              </a:spcBef>
              <a:spcAft>
                <a:spcPts val="0"/>
              </a:spcAft>
              <a:buSzPts val="1400"/>
              <a:buChar char="●"/>
            </a:pPr>
            <a:r>
              <a:rPr b="1" lang="en" sz="1400"/>
              <a:t>Global Accelerator </a:t>
            </a:r>
            <a:endParaRPr b="1" sz="1400"/>
          </a:p>
          <a:p>
            <a:pPr indent="-317500" lvl="0" marL="457200" rtl="0" algn="l">
              <a:lnSpc>
                <a:spcPct val="110000"/>
              </a:lnSpc>
              <a:spcBef>
                <a:spcPts val="0"/>
              </a:spcBef>
              <a:spcAft>
                <a:spcPts val="0"/>
              </a:spcAft>
              <a:buSzPts val="1400"/>
              <a:buChar char="●"/>
            </a:pPr>
            <a:r>
              <a:rPr b="1" lang="en" sz="1400"/>
              <a:t>VPC Endpoints</a:t>
            </a:r>
            <a:endParaRPr b="1" sz="1400"/>
          </a:p>
          <a:p>
            <a:pPr indent="-317500" lvl="0" marL="457200" rtl="0" algn="l">
              <a:lnSpc>
                <a:spcPct val="110000"/>
              </a:lnSpc>
              <a:spcBef>
                <a:spcPts val="0"/>
              </a:spcBef>
              <a:spcAft>
                <a:spcPts val="0"/>
              </a:spcAft>
              <a:buSzPts val="1400"/>
              <a:buChar char="●"/>
            </a:pPr>
            <a:r>
              <a:rPr b="1" lang="en" sz="1400"/>
              <a:t>AWS PrivateLink </a:t>
            </a:r>
            <a:endParaRPr b="1" sz="1400"/>
          </a:p>
          <a:p>
            <a:pPr indent="-317500" lvl="0" marL="457200" rtl="0" algn="l">
              <a:lnSpc>
                <a:spcPct val="110000"/>
              </a:lnSpc>
              <a:spcBef>
                <a:spcPts val="0"/>
              </a:spcBef>
              <a:spcAft>
                <a:spcPts val="0"/>
              </a:spcAft>
              <a:buSzPts val="1400"/>
              <a:buChar char="●"/>
            </a:pPr>
            <a:r>
              <a:rPr b="1" lang="en" sz="1400"/>
              <a:t>AWS Transit Gateway</a:t>
            </a:r>
            <a:endParaRPr b="1" sz="1400"/>
          </a:p>
          <a:p>
            <a:pPr indent="-317500" lvl="0" marL="457200" rtl="0" algn="l">
              <a:lnSpc>
                <a:spcPct val="110000"/>
              </a:lnSpc>
              <a:spcBef>
                <a:spcPts val="0"/>
              </a:spcBef>
              <a:spcAft>
                <a:spcPts val="0"/>
              </a:spcAft>
              <a:buSzPts val="1400"/>
              <a:buChar char="●"/>
            </a:pPr>
            <a:r>
              <a:rPr b="1" lang="en" sz="1400"/>
              <a:t>AWS VPN CloudHub</a:t>
            </a:r>
            <a:endParaRPr b="1" sz="1400"/>
          </a:p>
          <a:p>
            <a:pPr indent="-317500" lvl="0" marL="457200" rtl="0" algn="l">
              <a:lnSpc>
                <a:spcPct val="110000"/>
              </a:lnSpc>
              <a:spcBef>
                <a:spcPts val="0"/>
              </a:spcBef>
              <a:spcAft>
                <a:spcPts val="0"/>
              </a:spcAft>
              <a:buSzPts val="1400"/>
              <a:buChar char="●"/>
            </a:pPr>
            <a:r>
              <a:rPr b="1" lang="en" sz="1400"/>
              <a:t>AWS Network Costs</a:t>
            </a:r>
            <a:endParaRPr b="1" sz="1400"/>
          </a:p>
          <a:p>
            <a:pPr indent="-317500" lvl="0" marL="457200" rtl="0" algn="l">
              <a:lnSpc>
                <a:spcPct val="110000"/>
              </a:lnSpc>
              <a:spcBef>
                <a:spcPts val="0"/>
              </a:spcBef>
              <a:spcAft>
                <a:spcPts val="0"/>
              </a:spcAft>
              <a:buSzPts val="1400"/>
              <a:buChar char="●"/>
            </a:pPr>
            <a:r>
              <a:rPr b="1" lang="en" sz="1400"/>
              <a:t>Sharing applications across VPCs</a:t>
            </a:r>
            <a:endParaRPr b="1" sz="1400"/>
          </a:p>
          <a:p>
            <a:pPr indent="-317500" lvl="0" marL="457200" rtl="0" algn="l">
              <a:lnSpc>
                <a:spcPct val="110000"/>
              </a:lnSpc>
              <a:spcBef>
                <a:spcPts val="0"/>
              </a:spcBef>
              <a:spcAft>
                <a:spcPts val="0"/>
              </a:spcAft>
              <a:buSzPts val="1400"/>
              <a:buChar char="●"/>
            </a:pPr>
            <a:r>
              <a:rPr b="1" lang="en" sz="1400"/>
              <a:t>Transit Gateway</a:t>
            </a:r>
            <a:endParaRPr b="1" sz="140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7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VPC Overview</a:t>
            </a:r>
            <a:endParaRPr sz="1800">
              <a:solidFill>
                <a:schemeClr val="dk1"/>
              </a:solidFill>
            </a:endParaRPr>
          </a:p>
        </p:txBody>
      </p:sp>
      <p:sp>
        <p:nvSpPr>
          <p:cNvPr id="1662" name="Google Shape;1662;p275"/>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Amazon's Virtual Private Cloud, Amazon VPC, lets to provision a logically isolated section of the AWS Cloud where the users can launch AWS resources in a virtual network that they define. </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Users  have complete control over the virtual networking environment, including selecting own IP address ranges, creation of subnets and configuration of route tables, as well as network gateways.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Users can easily customize the network configuration for a VPC. like creating a public-facing subnet for the web servers that has access to the internet, and then placing the backend systems such as databases,  application servers in a private-facing subnet with no direct  internet access.</a:t>
            </a:r>
            <a:endParaRPr b="0" sz="1500">
              <a:solidFill>
                <a:srgbClr val="FF9900"/>
              </a:solidFill>
              <a:latin typeface="Lato"/>
              <a:ea typeface="Lato"/>
              <a:cs typeface="Lato"/>
              <a:sym typeface="Lato"/>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7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VPC Overview</a:t>
            </a:r>
            <a:endParaRPr sz="1800">
              <a:solidFill>
                <a:schemeClr val="dk1"/>
              </a:solidFill>
            </a:endParaRPr>
          </a:p>
        </p:txBody>
      </p:sp>
      <p:sp>
        <p:nvSpPr>
          <p:cNvPr id="1668" name="Google Shape;1668;p276"/>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In doing that, web servers are exposed to the internet but the sensitive application and database servers are not exposed to the internet. </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The user can leverage multiple layers of security, including </a:t>
            </a:r>
            <a:r>
              <a:rPr lang="en" sz="1500">
                <a:solidFill>
                  <a:srgbClr val="FF9900"/>
                </a:solidFill>
                <a:latin typeface="Lato"/>
                <a:ea typeface="Lato"/>
                <a:cs typeface="Lato"/>
                <a:sym typeface="Lato"/>
              </a:rPr>
              <a:t>security groups</a:t>
            </a:r>
            <a:r>
              <a:rPr b="0" lang="en" sz="1500">
                <a:solidFill>
                  <a:srgbClr val="FF9900"/>
                </a:solidFill>
                <a:latin typeface="Lato"/>
                <a:ea typeface="Lato"/>
                <a:cs typeface="Lato"/>
                <a:sym typeface="Lato"/>
              </a:rPr>
              <a:t> as well as </a:t>
            </a:r>
            <a:r>
              <a:rPr lang="en" sz="1500">
                <a:solidFill>
                  <a:srgbClr val="FF9900"/>
                </a:solidFill>
                <a:latin typeface="Lato"/>
                <a:ea typeface="Lato"/>
                <a:cs typeface="Lato"/>
                <a:sym typeface="Lato"/>
              </a:rPr>
              <a:t>network access control lists </a:t>
            </a:r>
            <a:r>
              <a:rPr b="0" lang="en" sz="1500">
                <a:solidFill>
                  <a:srgbClr val="FF9900"/>
                </a:solidFill>
                <a:latin typeface="Lato"/>
                <a:ea typeface="Lato"/>
                <a:cs typeface="Lato"/>
                <a:sym typeface="Lato"/>
              </a:rPr>
              <a:t>to help control access to Amazon EC2 instances in each</a:t>
            </a:r>
            <a:r>
              <a:rPr lang="en" sz="1500">
                <a:solidFill>
                  <a:srgbClr val="FF9900"/>
                </a:solidFill>
                <a:latin typeface="Lato"/>
                <a:ea typeface="Lato"/>
                <a:cs typeface="Lato"/>
                <a:sym typeface="Lato"/>
              </a:rPr>
              <a:t> subnet</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a:p>
            <a:pPr indent="-330200" lvl="0" marL="457200" rtl="0" algn="l">
              <a:lnSpc>
                <a:spcPct val="115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VPC is region bound.</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1 subnet = 1 Availability Zone. Subnets cannot span AZs but one AZ can have multiple subnets.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The maximum number of VPCs allowed in a region is </a:t>
            </a:r>
            <a:r>
              <a:rPr lang="en" sz="1500">
                <a:solidFill>
                  <a:srgbClr val="FF9900"/>
                </a:solidFill>
                <a:latin typeface="Lato"/>
                <a:ea typeface="Lato"/>
                <a:cs typeface="Lato"/>
                <a:sym typeface="Lato"/>
              </a:rPr>
              <a:t>5</a:t>
            </a:r>
            <a:r>
              <a:rPr b="0" lang="en" sz="1500">
                <a:solidFill>
                  <a:srgbClr val="FF9900"/>
                </a:solidFill>
                <a:latin typeface="Lato"/>
                <a:ea typeface="Lato"/>
                <a:cs typeface="Lato"/>
                <a:sym typeface="Lato"/>
              </a:rPr>
              <a:t>.</a:t>
            </a:r>
            <a:endParaRPr b="0" sz="1500">
              <a:solidFill>
                <a:srgbClr val="FF9900"/>
              </a:solidFill>
              <a:latin typeface="Lato"/>
              <a:ea typeface="Lato"/>
              <a:cs typeface="Lato"/>
              <a:sym typeface="Lato"/>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27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Default VPC vs Custom VPC</a:t>
            </a:r>
            <a:endParaRPr sz="1800">
              <a:solidFill>
                <a:schemeClr val="dk1"/>
              </a:solidFill>
            </a:endParaRPr>
          </a:p>
        </p:txBody>
      </p:sp>
      <p:sp>
        <p:nvSpPr>
          <p:cNvPr id="1674" name="Google Shape;1674;p277"/>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Ease of access, allows to immediately deploy instances.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All subnets in a default VPC have a route out to the internet; they're all internet accessible.</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Each EC2 instance has both a public and private IP address.</a:t>
            </a:r>
            <a:endParaRPr b="0" sz="1500">
              <a:solidFill>
                <a:srgbClr val="FF9900"/>
              </a:solidFill>
              <a:latin typeface="Lato"/>
              <a:ea typeface="Lato"/>
              <a:cs typeface="Lato"/>
              <a:sym typeface="Lato"/>
            </a:endParaRPr>
          </a:p>
          <a:p>
            <a:pPr indent="-323850" lvl="0" marL="4572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A VPC is completely isolated with another. The resources within a VPC cannot access resources inside of the other.</a:t>
            </a:r>
            <a:endParaRPr b="0" sz="1500">
              <a:solidFill>
                <a:srgbClr val="FF9900"/>
              </a:solidFill>
              <a:latin typeface="Lato"/>
              <a:ea typeface="Lato"/>
              <a:cs typeface="Lato"/>
              <a:sym typeface="Lato"/>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7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VPC</a:t>
            </a:r>
            <a:endParaRPr sz="1800">
              <a:solidFill>
                <a:schemeClr val="dk1"/>
              </a:solidFill>
            </a:endParaRPr>
          </a:p>
        </p:txBody>
      </p:sp>
      <p:pic>
        <p:nvPicPr>
          <p:cNvPr id="1680" name="Google Shape;1680;p278"/>
          <p:cNvPicPr preferRelativeResize="0"/>
          <p:nvPr/>
        </p:nvPicPr>
        <p:blipFill>
          <a:blip r:embed="rId3">
            <a:alphaModFix/>
          </a:blip>
          <a:stretch>
            <a:fillRect/>
          </a:stretch>
        </p:blipFill>
        <p:spPr>
          <a:xfrm>
            <a:off x="3322263" y="800800"/>
            <a:ext cx="2499467" cy="374920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7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VPC and Subnet Relationship</a:t>
            </a:r>
            <a:endParaRPr sz="1800">
              <a:solidFill>
                <a:schemeClr val="dk1"/>
              </a:solidFill>
            </a:endParaRPr>
          </a:p>
        </p:txBody>
      </p:sp>
      <p:sp>
        <p:nvSpPr>
          <p:cNvPr id="1686" name="Google Shape;1686;p279"/>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Public subnet</a:t>
            </a:r>
            <a:endParaRPr sz="1600">
              <a:solidFill>
                <a:srgbClr val="FF9900"/>
              </a:solidFill>
              <a:latin typeface="Lato"/>
              <a:ea typeface="Lato"/>
              <a:cs typeface="Lato"/>
              <a:sym typeface="Lato"/>
            </a:endParaRPr>
          </a:p>
          <a:p>
            <a:pPr indent="-330200" lvl="1" marL="914400" rtl="0" algn="l">
              <a:lnSpc>
                <a:spcPct val="130000"/>
              </a:lnSpc>
              <a:spcBef>
                <a:spcPts val="0"/>
              </a:spcBef>
              <a:spcAft>
                <a:spcPts val="0"/>
              </a:spcAft>
              <a:buClr>
                <a:schemeClr val="accent5"/>
              </a:buClr>
              <a:buSzPts val="1600"/>
              <a:buFont typeface="Lato"/>
              <a:buChar char="○"/>
            </a:pPr>
            <a:r>
              <a:rPr b="0" lang="en" sz="1500">
                <a:solidFill>
                  <a:schemeClr val="accent5"/>
                </a:solidFill>
                <a:latin typeface="Lato"/>
                <a:ea typeface="Lato"/>
                <a:cs typeface="Lato"/>
                <a:sym typeface="Lato"/>
              </a:rPr>
              <a:t>A subnet that's associated with a route table that has a route to an Internet gateway.</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Private subnet</a:t>
            </a:r>
            <a:endParaRPr sz="1600">
              <a:solidFill>
                <a:srgbClr val="FF9900"/>
              </a:solidFill>
              <a:latin typeface="Lato"/>
              <a:ea typeface="Lato"/>
              <a:cs typeface="Lato"/>
              <a:sym typeface="Lato"/>
            </a:endParaRPr>
          </a:p>
          <a:p>
            <a:pPr indent="-336550" lvl="1" marL="914400" rtl="0" algn="l">
              <a:lnSpc>
                <a:spcPct val="130000"/>
              </a:lnSpc>
              <a:spcBef>
                <a:spcPts val="0"/>
              </a:spcBef>
              <a:spcAft>
                <a:spcPts val="0"/>
              </a:spcAft>
              <a:buClr>
                <a:schemeClr val="accent5"/>
              </a:buClr>
              <a:buSzPts val="1700"/>
              <a:buFont typeface="Lato"/>
              <a:buChar char="○"/>
            </a:pPr>
            <a:r>
              <a:rPr b="0" lang="en" sz="1600">
                <a:solidFill>
                  <a:schemeClr val="accent5"/>
                </a:solidFill>
                <a:latin typeface="Lato"/>
                <a:ea typeface="Lato"/>
                <a:cs typeface="Lato"/>
                <a:sym typeface="Lato"/>
              </a:rPr>
              <a:t>Instances in private subnet doesn't have direct access to the internet.</a:t>
            </a:r>
            <a:endParaRPr b="0" sz="1700">
              <a:solidFill>
                <a:schemeClr val="accent5"/>
              </a:solidFill>
              <a:latin typeface="Lato"/>
              <a:ea typeface="Lato"/>
              <a:cs typeface="Lato"/>
              <a:sym typeface="Lato"/>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8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VPC and Subnet Relationship</a:t>
            </a:r>
            <a:endParaRPr sz="1800">
              <a:solidFill>
                <a:schemeClr val="dk1"/>
              </a:solidFill>
            </a:endParaRPr>
          </a:p>
        </p:txBody>
      </p:sp>
      <p:pic>
        <p:nvPicPr>
          <p:cNvPr id="1692" name="Google Shape;1692;p280"/>
          <p:cNvPicPr preferRelativeResize="0"/>
          <p:nvPr/>
        </p:nvPicPr>
        <p:blipFill>
          <a:blip r:embed="rId3">
            <a:alphaModFix/>
          </a:blip>
          <a:stretch>
            <a:fillRect/>
          </a:stretch>
        </p:blipFill>
        <p:spPr>
          <a:xfrm>
            <a:off x="3041650" y="962775"/>
            <a:ext cx="3859471" cy="374920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8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Internet access to a Subnet</a:t>
            </a:r>
            <a:endParaRPr sz="1800">
              <a:solidFill>
                <a:schemeClr val="dk1"/>
              </a:solidFill>
            </a:endParaRPr>
          </a:p>
        </p:txBody>
      </p:sp>
      <p:sp>
        <p:nvSpPr>
          <p:cNvPr id="1698" name="Google Shape;1698;p281"/>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For a subnet to access internet, following are required.</a:t>
            </a:r>
            <a:endParaRPr b="0" sz="16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Public IP address</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Internet gateway attached to a VPC</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Route to internet gateway</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Network Access Control list (NACL) allow rule</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Security group allow rule</a:t>
            </a:r>
            <a:endParaRPr sz="1800">
              <a:solidFill>
                <a:srgbClr val="FF9900"/>
              </a:solidFill>
              <a:latin typeface="Lato"/>
              <a:ea typeface="Lato"/>
              <a:cs typeface="Lato"/>
              <a:sym typeface="Lato"/>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28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Internet access to a subnet</a:t>
            </a:r>
            <a:endParaRPr sz="1800">
              <a:solidFill>
                <a:schemeClr val="dk1"/>
              </a:solidFill>
            </a:endParaRPr>
          </a:p>
        </p:txBody>
      </p:sp>
      <p:sp>
        <p:nvSpPr>
          <p:cNvPr id="1704" name="Google Shape;1704;p282"/>
          <p:cNvSpPr txBox="1"/>
          <p:nvPr>
            <p:ph idx="4294967295" type="title"/>
          </p:nvPr>
        </p:nvSpPr>
        <p:spPr>
          <a:xfrm>
            <a:off x="755225" y="807325"/>
            <a:ext cx="7851900" cy="393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Public IP</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500">
                <a:solidFill>
                  <a:schemeClr val="accent5"/>
                </a:solidFill>
                <a:latin typeface="Lato"/>
                <a:ea typeface="Lato"/>
                <a:cs typeface="Lato"/>
                <a:sym typeface="Lato"/>
              </a:rPr>
              <a:t>An IP address that can be accessed over the Internet. </a:t>
            </a:r>
            <a:endParaRPr b="0" sz="15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500">
                <a:solidFill>
                  <a:schemeClr val="accent5"/>
                </a:solidFill>
                <a:latin typeface="Lato"/>
                <a:ea typeface="Lato"/>
                <a:cs typeface="Lato"/>
                <a:sym typeface="Lato"/>
              </a:rPr>
              <a:t>A public IP address is globally unique, and can only be assigned to a unique device.</a:t>
            </a:r>
            <a:endParaRPr b="0" sz="15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Private IP</a:t>
            </a:r>
            <a:endParaRPr sz="1600">
              <a:solidFill>
                <a:srgbClr val="FF9900"/>
              </a:solidFill>
              <a:latin typeface="Lato"/>
              <a:ea typeface="Lato"/>
              <a:cs typeface="Lato"/>
              <a:sym typeface="Lato"/>
            </a:endParaRPr>
          </a:p>
          <a:p>
            <a:pPr indent="-336550" lvl="1" marL="914400" rtl="0" algn="l">
              <a:lnSpc>
                <a:spcPct val="150000"/>
              </a:lnSpc>
              <a:spcBef>
                <a:spcPts val="0"/>
              </a:spcBef>
              <a:spcAft>
                <a:spcPts val="0"/>
              </a:spcAft>
              <a:buClr>
                <a:schemeClr val="accent5"/>
              </a:buClr>
              <a:buSzPts val="1700"/>
              <a:buFont typeface="Lato"/>
              <a:buChar char="○"/>
            </a:pPr>
            <a:r>
              <a:rPr b="0" lang="en" sz="1500">
                <a:solidFill>
                  <a:schemeClr val="accent5"/>
                </a:solidFill>
                <a:latin typeface="Lato"/>
                <a:ea typeface="Lato"/>
                <a:cs typeface="Lato"/>
                <a:sym typeface="Lato"/>
              </a:rPr>
              <a:t>IP assigned to resources within a private network without letting them directly expose to the Internet. </a:t>
            </a:r>
            <a:endParaRPr b="0" sz="1500">
              <a:solidFill>
                <a:schemeClr val="accent5"/>
              </a:solidFill>
              <a:latin typeface="Lato"/>
              <a:ea typeface="Lato"/>
              <a:cs typeface="Lato"/>
              <a:sym typeface="Lato"/>
            </a:endParaRPr>
          </a:p>
          <a:p>
            <a:pPr indent="-336550" lvl="1" marL="914400" rtl="0" algn="l">
              <a:lnSpc>
                <a:spcPct val="150000"/>
              </a:lnSpc>
              <a:spcBef>
                <a:spcPts val="0"/>
              </a:spcBef>
              <a:spcAft>
                <a:spcPts val="0"/>
              </a:spcAft>
              <a:buClr>
                <a:schemeClr val="accent5"/>
              </a:buClr>
              <a:buSzPts val="1700"/>
              <a:buFont typeface="Lato"/>
              <a:buChar char="○"/>
            </a:pPr>
            <a:r>
              <a:rPr b="0" lang="en" sz="1500">
                <a:solidFill>
                  <a:schemeClr val="accent5"/>
                </a:solidFill>
                <a:latin typeface="Lato"/>
                <a:ea typeface="Lato"/>
                <a:cs typeface="Lato"/>
                <a:sym typeface="Lato"/>
              </a:rPr>
              <a:t>When an instance is launched in a VPC, the instance gets a private IP, belonging to the network it is launched on. The instances on the same network communicate via the private IP address assigned to them.</a:t>
            </a:r>
            <a:endParaRPr b="0" sz="1600">
              <a:solidFill>
                <a:schemeClr val="accent5"/>
              </a:solidFill>
              <a:latin typeface="Lato"/>
              <a:ea typeface="Lato"/>
              <a:cs typeface="Lato"/>
              <a:sym typeface="Lato"/>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Internet access to a subnet</a:t>
            </a:r>
            <a:endParaRPr sz="1800">
              <a:solidFill>
                <a:schemeClr val="dk1"/>
              </a:solidFill>
            </a:endParaRPr>
          </a:p>
        </p:txBody>
      </p:sp>
      <p:sp>
        <p:nvSpPr>
          <p:cNvPr id="1710" name="Google Shape;1710;p283"/>
          <p:cNvSpPr txBox="1"/>
          <p:nvPr>
            <p:ph idx="4294967295" type="title"/>
          </p:nvPr>
        </p:nvSpPr>
        <p:spPr>
          <a:xfrm>
            <a:off x="755225" y="898475"/>
            <a:ext cx="7851900" cy="3841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Elastic IP</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An elastic IP is a public IP that is allocated to an AWS account.</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Internet Gateway</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An internet gateway is a </a:t>
            </a:r>
            <a:r>
              <a:rPr lang="en" sz="1600">
                <a:solidFill>
                  <a:srgbClr val="FF9900"/>
                </a:solidFill>
                <a:latin typeface="Lato"/>
                <a:ea typeface="Lato"/>
                <a:cs typeface="Lato"/>
                <a:sym typeface="Lato"/>
              </a:rPr>
              <a:t>horizontally scaled</a:t>
            </a:r>
            <a:r>
              <a:rPr b="0" lang="en" sz="1600">
                <a:solidFill>
                  <a:srgbClr val="FF9900"/>
                </a:solidFill>
                <a:latin typeface="Lato"/>
                <a:ea typeface="Lato"/>
                <a:cs typeface="Lato"/>
                <a:sym typeface="Lato"/>
              </a:rPr>
              <a:t>, redundant, and highly available VPC component that allows communication between your VPC and the internet.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There's no additional charge for having an internet gateway in your account.</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have only one internet gateway per VPC.</a:t>
            </a:r>
            <a:endParaRPr b="0" sz="1600">
              <a:solidFill>
                <a:srgbClr val="FF99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87" name="Google Shape;287;p50"/>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Integration tools</a:t>
            </a:r>
            <a:endParaRPr sz="2500">
              <a:solidFill>
                <a:schemeClr val="dk1"/>
              </a:solidFill>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Lato"/>
              <a:buChar char="●"/>
            </a:pPr>
            <a:r>
              <a:rPr b="0" lang="en" sz="1700">
                <a:solidFill>
                  <a:srgbClr val="292929"/>
                </a:solidFill>
                <a:highlight>
                  <a:srgbClr val="FFFFFF"/>
                </a:highlight>
                <a:latin typeface="Lato"/>
                <a:ea typeface="Lato"/>
                <a:cs typeface="Lato"/>
                <a:sym typeface="Lato"/>
              </a:rPr>
              <a:t>Understand how to decouple resources on AWS.</a:t>
            </a:r>
            <a:endParaRPr b="0" sz="1700">
              <a:solidFill>
                <a:srgbClr val="292929"/>
              </a:solidFill>
              <a:highlight>
                <a:srgbClr val="FFFFFF"/>
              </a:highlight>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Georgia"/>
              <a:buChar char="●"/>
            </a:pPr>
            <a:r>
              <a:rPr b="0" lang="en" sz="1700">
                <a:solidFill>
                  <a:srgbClr val="292929"/>
                </a:solidFill>
                <a:highlight>
                  <a:srgbClr val="FFFFFF"/>
                </a:highlight>
                <a:latin typeface="Lato"/>
                <a:ea typeface="Lato"/>
                <a:cs typeface="Lato"/>
                <a:sym typeface="Lato"/>
              </a:rPr>
              <a:t>High level services include </a:t>
            </a:r>
            <a:r>
              <a:rPr lang="en" sz="1700">
                <a:solidFill>
                  <a:srgbClr val="292929"/>
                </a:solidFill>
                <a:highlight>
                  <a:srgbClr val="FFFFFF"/>
                </a:highlight>
                <a:latin typeface="Lato"/>
                <a:ea typeface="Lato"/>
                <a:cs typeface="Lato"/>
                <a:sym typeface="Lato"/>
              </a:rPr>
              <a:t>SQS, SQF, SNS, Kinesis</a:t>
            </a:r>
            <a:r>
              <a:rPr b="0" lang="en" sz="1700">
                <a:solidFill>
                  <a:srgbClr val="292929"/>
                </a:solidFill>
                <a:highlight>
                  <a:srgbClr val="FFFFFF"/>
                </a:highlight>
                <a:latin typeface="Lato"/>
                <a:ea typeface="Lato"/>
                <a:cs typeface="Lato"/>
                <a:sym typeface="Lato"/>
              </a:rPr>
              <a:t> and </a:t>
            </a:r>
            <a:r>
              <a:rPr lang="en" sz="1700">
                <a:solidFill>
                  <a:srgbClr val="292929"/>
                </a:solidFill>
                <a:highlight>
                  <a:srgbClr val="FFFFFF"/>
                </a:highlight>
                <a:latin typeface="Lato"/>
                <a:ea typeface="Lato"/>
                <a:cs typeface="Lato"/>
                <a:sym typeface="Lato"/>
              </a:rPr>
              <a:t>API Gateway</a:t>
            </a:r>
            <a:r>
              <a:rPr b="0" lang="en" sz="1700">
                <a:solidFill>
                  <a:srgbClr val="292929"/>
                </a:solidFill>
                <a:highlight>
                  <a:srgbClr val="FFFFFF"/>
                </a:highlight>
                <a:latin typeface="Lato"/>
                <a:ea typeface="Lato"/>
                <a:cs typeface="Lato"/>
                <a:sym typeface="Lato"/>
              </a:rPr>
              <a:t>.</a:t>
            </a:r>
            <a:endParaRPr b="0" sz="1700">
              <a:solidFill>
                <a:srgbClr val="292929"/>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b="0" sz="1700">
              <a:solidFill>
                <a:schemeClr val="accent5"/>
              </a:solidFill>
              <a:highlight>
                <a:srgbClr val="FFFFFF"/>
              </a:highlight>
              <a:latin typeface="Georgia"/>
              <a:ea typeface="Georgia"/>
              <a:cs typeface="Georgia"/>
              <a:sym typeface="Georgia"/>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Internet access to a subnet</a:t>
            </a:r>
            <a:endParaRPr sz="1800">
              <a:solidFill>
                <a:schemeClr val="dk1"/>
              </a:solidFill>
            </a:endParaRPr>
          </a:p>
        </p:txBody>
      </p:sp>
      <p:pic>
        <p:nvPicPr>
          <p:cNvPr id="1716" name="Google Shape;1716;p284"/>
          <p:cNvPicPr preferRelativeResize="0"/>
          <p:nvPr/>
        </p:nvPicPr>
        <p:blipFill>
          <a:blip r:embed="rId3">
            <a:alphaModFix/>
          </a:blip>
          <a:stretch>
            <a:fillRect/>
          </a:stretch>
        </p:blipFill>
        <p:spPr>
          <a:xfrm>
            <a:off x="2487100" y="856900"/>
            <a:ext cx="4392651" cy="40998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5"/>
          <p:cNvSpPr txBox="1"/>
          <p:nvPr>
            <p:ph idx="4294967295" type="title"/>
          </p:nvPr>
        </p:nvSpPr>
        <p:spPr>
          <a:xfrm>
            <a:off x="626925" y="321500"/>
            <a:ext cx="7459500" cy="57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and Security Group Relationship</a:t>
            </a:r>
            <a:endParaRPr sz="1800">
              <a:solidFill>
                <a:schemeClr val="dk1"/>
              </a:solidFill>
            </a:endParaRPr>
          </a:p>
        </p:txBody>
      </p:sp>
      <p:pic>
        <p:nvPicPr>
          <p:cNvPr id="1722" name="Google Shape;1722;p285"/>
          <p:cNvPicPr preferRelativeResize="0"/>
          <p:nvPr/>
        </p:nvPicPr>
        <p:blipFill>
          <a:blip r:embed="rId3">
            <a:alphaModFix/>
          </a:blip>
          <a:stretch>
            <a:fillRect/>
          </a:stretch>
        </p:blipFill>
        <p:spPr>
          <a:xfrm>
            <a:off x="2308725" y="896000"/>
            <a:ext cx="4221750" cy="394030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28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NAT Instances and NAT Gateways</a:t>
            </a:r>
            <a:endParaRPr sz="1800">
              <a:solidFill>
                <a:schemeClr val="dk1"/>
              </a:solidFill>
            </a:endParaRPr>
          </a:p>
        </p:txBody>
      </p:sp>
      <p:sp>
        <p:nvSpPr>
          <p:cNvPr id="1728" name="Google Shape;1728;p286"/>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rgbClr val="FF9900"/>
                </a:solidFill>
                <a:latin typeface="Lato"/>
                <a:ea typeface="Lato"/>
                <a:cs typeface="Lato"/>
                <a:sym typeface="Lato"/>
              </a:rPr>
              <a:t>The resources on the private subnet </a:t>
            </a:r>
            <a:r>
              <a:rPr lang="en" sz="1600">
                <a:solidFill>
                  <a:srgbClr val="FF9900"/>
                </a:solidFill>
                <a:latin typeface="Lato"/>
                <a:ea typeface="Lato"/>
                <a:cs typeface="Lato"/>
                <a:sym typeface="Lato"/>
              </a:rPr>
              <a:t>access internet</a:t>
            </a:r>
            <a:r>
              <a:rPr b="0" lang="en" sz="1600">
                <a:solidFill>
                  <a:srgbClr val="FF9900"/>
                </a:solidFill>
                <a:latin typeface="Lato"/>
                <a:ea typeface="Lato"/>
                <a:cs typeface="Lato"/>
                <a:sym typeface="Lato"/>
              </a:rPr>
              <a:t> by using </a:t>
            </a:r>
            <a:r>
              <a:rPr lang="en" sz="1600">
                <a:solidFill>
                  <a:srgbClr val="FF9900"/>
                </a:solidFill>
                <a:latin typeface="Lato"/>
                <a:ea typeface="Lato"/>
                <a:cs typeface="Lato"/>
                <a:sym typeface="Lato"/>
              </a:rPr>
              <a:t>NAT instance/Gateways</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30200" lvl="0" marL="457200" rtl="0" algn="l">
              <a:lnSpc>
                <a:spcPct val="115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In addition to this, the gateway makes sure that the internet doesn’t initiate a connection with the instances.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NAT instances are individual EC2 instances that are configured to allow the resources on the private subnet to access the internet. You can choose pre-configured AMI from AWS AMI marketplace to serve as NAT instance. .</a:t>
            </a:r>
            <a:endParaRPr b="0" sz="1800">
              <a:solidFill>
                <a:schemeClr val="accent5"/>
              </a:solidFill>
              <a:latin typeface="Lato"/>
              <a:ea typeface="Lato"/>
              <a:cs typeface="Lato"/>
              <a:sym typeface="Lato"/>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8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NAT Instances and NAT Gateways</a:t>
            </a:r>
            <a:endParaRPr sz="1800">
              <a:solidFill>
                <a:schemeClr val="dk1"/>
              </a:solidFill>
            </a:endParaRPr>
          </a:p>
        </p:txBody>
      </p:sp>
      <p:sp>
        <p:nvSpPr>
          <p:cNvPr id="1734" name="Google Shape;1734;p287"/>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For NAT instance, </a:t>
            </a:r>
            <a:r>
              <a:rPr lang="en" sz="1600">
                <a:solidFill>
                  <a:srgbClr val="FF9900"/>
                </a:solidFill>
                <a:latin typeface="Lato"/>
                <a:ea typeface="Lato"/>
                <a:cs typeface="Lato"/>
                <a:sym typeface="Lato"/>
              </a:rPr>
              <a:t>Source/Destination checks</a:t>
            </a:r>
            <a:r>
              <a:rPr b="0" lang="en" sz="1600">
                <a:solidFill>
                  <a:srgbClr val="FF9900"/>
                </a:solidFill>
                <a:latin typeface="Lato"/>
                <a:ea typeface="Lato"/>
                <a:cs typeface="Lato"/>
                <a:sym typeface="Lato"/>
              </a:rPr>
              <a:t> on instance must be </a:t>
            </a:r>
            <a:r>
              <a:rPr lang="en" sz="1600">
                <a:solidFill>
                  <a:srgbClr val="FF9900"/>
                </a:solidFill>
                <a:latin typeface="Lato"/>
                <a:ea typeface="Lato"/>
                <a:cs typeface="Lato"/>
                <a:sym typeface="Lato"/>
              </a:rPr>
              <a:t>disabled</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36550" lvl="1" marL="914400" rtl="0" algn="l">
              <a:lnSpc>
                <a:spcPct val="150000"/>
              </a:lnSpc>
              <a:spcBef>
                <a:spcPts val="0"/>
              </a:spcBef>
              <a:spcAft>
                <a:spcPts val="0"/>
              </a:spcAft>
              <a:buClr>
                <a:srgbClr val="FF9900"/>
              </a:buClr>
              <a:buSzPts val="1700"/>
              <a:buFont typeface="Lato"/>
              <a:buChar char="○"/>
            </a:pPr>
            <a:r>
              <a:rPr b="0" lang="en" sz="1500">
                <a:solidFill>
                  <a:schemeClr val="accent5"/>
                </a:solidFill>
                <a:highlight>
                  <a:srgbClr val="FFFFFF"/>
                </a:highlight>
                <a:latin typeface="Lato"/>
                <a:ea typeface="Lato"/>
                <a:cs typeface="Lato"/>
                <a:sym typeface="Lato"/>
              </a:rPr>
              <a:t>Each EC2 instance performs source/destination checks by default; the instance must be the source or destination of any traffic it sends or receives. However, a NAT instance must be able to send and receive traffic when the source or destination is not itself. Therefore, source/destination checks should be disabled on the NAT instance.</a:t>
            </a:r>
            <a:endParaRPr b="0" sz="15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NAT instances are not highly available and not scalable. The amount of traffic that NAT instance supports depends on size of the EC2 instance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NAT Gateways are highly, highly scalable gateway that scales according to the load.</a:t>
            </a:r>
            <a:endParaRPr b="0" sz="1600">
              <a:solidFill>
                <a:srgbClr val="FF9900"/>
              </a:solidFill>
              <a:latin typeface="Lato"/>
              <a:ea typeface="Lato"/>
              <a:cs typeface="Lato"/>
              <a:sym typeface="Lato"/>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8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NAT Instances and NAT Gateways</a:t>
            </a:r>
            <a:endParaRPr sz="1800">
              <a:solidFill>
                <a:schemeClr val="dk1"/>
              </a:solidFill>
            </a:endParaRPr>
          </a:p>
        </p:txBody>
      </p:sp>
      <p:sp>
        <p:nvSpPr>
          <p:cNvPr id="1740" name="Google Shape;1740;p288"/>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If resources in multiple AZ share NAT, and the AZ containing NAT goes down, the other AZs lose connectivity to the internet as well. To prevent this, NAT AZs could be set on Multiple AZs and configured accordingly.</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NAT Gateways are always preferred over NAT instances.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Both NAT Instances and NAT Gateways are launched on Public Subnets.</a:t>
            </a:r>
            <a:endParaRPr b="0" sz="1600">
              <a:solidFill>
                <a:srgbClr val="FF9900"/>
              </a:solidFill>
              <a:latin typeface="Lato"/>
              <a:ea typeface="Lato"/>
              <a:cs typeface="Lato"/>
              <a:sym typeface="Lato"/>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8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NAT Gateways and Private Subnets</a:t>
            </a:r>
            <a:endParaRPr sz="1800">
              <a:solidFill>
                <a:schemeClr val="dk1"/>
              </a:solidFill>
            </a:endParaRPr>
          </a:p>
        </p:txBody>
      </p:sp>
      <p:pic>
        <p:nvPicPr>
          <p:cNvPr id="1746" name="Google Shape;1746;p289"/>
          <p:cNvPicPr preferRelativeResize="0"/>
          <p:nvPr/>
        </p:nvPicPr>
        <p:blipFill>
          <a:blip r:embed="rId3">
            <a:alphaModFix/>
          </a:blip>
          <a:stretch>
            <a:fillRect/>
          </a:stretch>
        </p:blipFill>
        <p:spPr>
          <a:xfrm>
            <a:off x="2803525" y="979300"/>
            <a:ext cx="3999146" cy="3749199"/>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9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Network Access Control Lists (NACL)</a:t>
            </a:r>
            <a:endParaRPr sz="1800">
              <a:solidFill>
                <a:schemeClr val="dk1"/>
              </a:solidFill>
            </a:endParaRPr>
          </a:p>
        </p:txBody>
      </p:sp>
      <p:sp>
        <p:nvSpPr>
          <p:cNvPr id="1752" name="Google Shape;1752;p290"/>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accent5"/>
              </a:buClr>
              <a:buSzPts val="1900"/>
              <a:buFont typeface="Lato"/>
              <a:buChar char="●"/>
            </a:pPr>
            <a:r>
              <a:rPr b="0" lang="en" sz="1500">
                <a:solidFill>
                  <a:schemeClr val="accent5"/>
                </a:solidFill>
                <a:highlight>
                  <a:srgbClr val="FFFFFF"/>
                </a:highlight>
                <a:latin typeface="Lato"/>
                <a:ea typeface="Lato"/>
                <a:cs typeface="Lato"/>
                <a:sym typeface="Lato"/>
              </a:rPr>
              <a:t>A network access control list (ACL) is an </a:t>
            </a:r>
            <a:r>
              <a:rPr lang="en" sz="1500">
                <a:solidFill>
                  <a:schemeClr val="accent5"/>
                </a:solidFill>
                <a:highlight>
                  <a:srgbClr val="FFFFFF"/>
                </a:highlight>
                <a:latin typeface="Lato"/>
                <a:ea typeface="Lato"/>
                <a:cs typeface="Lato"/>
                <a:sym typeface="Lato"/>
              </a:rPr>
              <a:t>optional layer</a:t>
            </a:r>
            <a:r>
              <a:rPr b="0" lang="en" sz="1500">
                <a:solidFill>
                  <a:schemeClr val="accent5"/>
                </a:solidFill>
                <a:highlight>
                  <a:srgbClr val="FFFFFF"/>
                </a:highlight>
                <a:latin typeface="Lato"/>
                <a:ea typeface="Lato"/>
                <a:cs typeface="Lato"/>
                <a:sym typeface="Lato"/>
              </a:rPr>
              <a:t> of security for your VPC that acts as a firewall for controlling traffic in and out of one or more subnets, i.e at </a:t>
            </a:r>
            <a:r>
              <a:rPr lang="en" sz="1500">
                <a:solidFill>
                  <a:schemeClr val="accent5"/>
                </a:solidFill>
                <a:highlight>
                  <a:srgbClr val="FFFFFF"/>
                </a:highlight>
                <a:latin typeface="Lato"/>
                <a:ea typeface="Lato"/>
                <a:cs typeface="Lato"/>
                <a:sym typeface="Lato"/>
              </a:rPr>
              <a:t>Network Level</a:t>
            </a:r>
            <a:r>
              <a:rPr b="0" lang="en" sz="1500">
                <a:solidFill>
                  <a:schemeClr val="accent5"/>
                </a:solidFill>
                <a:highlight>
                  <a:srgbClr val="FFFFFF"/>
                </a:highlight>
                <a:latin typeface="Lato"/>
                <a:ea typeface="Lato"/>
                <a:cs typeface="Lato"/>
                <a:sym typeface="Lato"/>
              </a:rPr>
              <a: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Each VPC automatically comes with a modifiable default network ACL. By default, it allows all inbound and outbound traffic.</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Custom network ACL can be created and associated with a subnet. By default, each custom network ACL denies all inbound and outbound traffic until rules are added.</a:t>
            </a:r>
            <a:endParaRPr b="0" sz="1500">
              <a:solidFill>
                <a:schemeClr val="accent5"/>
              </a:solidFill>
              <a:highlight>
                <a:srgbClr val="FFFFFF"/>
              </a:highlight>
              <a:latin typeface="Lato"/>
              <a:ea typeface="Lato"/>
              <a:cs typeface="Lato"/>
              <a:sym typeface="Lato"/>
            </a:endParaRPr>
          </a:p>
          <a:p>
            <a:pPr indent="-317500" lvl="0" marL="457200" rtl="0" algn="l">
              <a:lnSpc>
                <a:spcPct val="150000"/>
              </a:lnSpc>
              <a:spcBef>
                <a:spcPts val="0"/>
              </a:spcBef>
              <a:spcAft>
                <a:spcPts val="0"/>
              </a:spcAft>
              <a:buClr>
                <a:schemeClr val="accent5"/>
              </a:buClr>
              <a:buSzPts val="1400"/>
              <a:buFont typeface="Lato"/>
              <a:buChar char="●"/>
            </a:pPr>
            <a:r>
              <a:rPr b="0" lang="en" sz="1500">
                <a:solidFill>
                  <a:schemeClr val="accent5"/>
                </a:solidFill>
                <a:highlight>
                  <a:srgbClr val="FFFFFF"/>
                </a:highlight>
                <a:latin typeface="Lato"/>
                <a:ea typeface="Lato"/>
                <a:cs typeface="Lato"/>
                <a:sym typeface="Lato"/>
              </a:rPr>
              <a:t>Each subnet in your VPC must be associated with a network ACL. Unless a subnet is explicitly associated with a network ACL, the subnet is automatically associated with the default network ACL.</a:t>
            </a:r>
            <a:endParaRPr b="0" sz="1400">
              <a:solidFill>
                <a:schemeClr val="accent5"/>
              </a:solidFill>
              <a:highlight>
                <a:srgbClr val="FFFFFF"/>
              </a:highlight>
              <a:latin typeface="Lato"/>
              <a:ea typeface="Lato"/>
              <a:cs typeface="Lato"/>
              <a:sym typeface="Lato"/>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9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Network Access Control Lists (NACL)</a:t>
            </a:r>
            <a:endParaRPr sz="1800">
              <a:solidFill>
                <a:schemeClr val="dk1"/>
              </a:solidFill>
            </a:endParaRPr>
          </a:p>
        </p:txBody>
      </p:sp>
      <p:sp>
        <p:nvSpPr>
          <p:cNvPr id="1758" name="Google Shape;1758;p291"/>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N</a:t>
            </a:r>
            <a:r>
              <a:rPr b="0" lang="en" sz="1500">
                <a:solidFill>
                  <a:schemeClr val="accent5"/>
                </a:solidFill>
                <a:highlight>
                  <a:srgbClr val="FFFFFF"/>
                </a:highlight>
                <a:latin typeface="Lato"/>
                <a:ea typeface="Lato"/>
                <a:cs typeface="Lato"/>
                <a:sym typeface="Lato"/>
              </a:rPr>
              <a:t>etwork ACL can be associated with multiple subnets. However, a subnet can be associated with only one network ACL at a time. When you associate a network ACL with a subnet, the previous association is removed.</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network ACL contains a numbered list of rules. The rules are evaluated in order, starting with the lowest numbered rule, to determine whether traffic is allowed in or out of any subnet associated with the network ACL. The highest number allowed for a rule is 32766.</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network ACL has separate inbound and outbound rules; Network ACLs are stateless, which means that responses to allowed inbound traffic are subject to the rules for outbound traffic (and vice versa).</a:t>
            </a:r>
            <a:endParaRPr b="0" sz="1500">
              <a:solidFill>
                <a:schemeClr val="accent5"/>
              </a:solidFill>
              <a:highlight>
                <a:srgbClr val="FFFFFF"/>
              </a:highlight>
              <a:latin typeface="Lato"/>
              <a:ea typeface="Lato"/>
              <a:cs typeface="Lato"/>
              <a:sym typeface="Lato"/>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292"/>
          <p:cNvPicPr preferRelativeResize="0"/>
          <p:nvPr/>
        </p:nvPicPr>
        <p:blipFill>
          <a:blip r:embed="rId3">
            <a:alphaModFix/>
          </a:blip>
          <a:stretch>
            <a:fillRect/>
          </a:stretch>
        </p:blipFill>
        <p:spPr>
          <a:xfrm>
            <a:off x="2189900" y="186150"/>
            <a:ext cx="5125300" cy="480495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pic>
        <p:nvPicPr>
          <p:cNvPr id="1768" name="Google Shape;1768;p293"/>
          <p:cNvPicPr preferRelativeResize="0"/>
          <p:nvPr/>
        </p:nvPicPr>
        <p:blipFill>
          <a:blip r:embed="rId3">
            <a:alphaModFix/>
          </a:blip>
          <a:stretch>
            <a:fillRect/>
          </a:stretch>
        </p:blipFill>
        <p:spPr>
          <a:xfrm>
            <a:off x="2914400" y="152400"/>
            <a:ext cx="3338421" cy="4838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High level services</a:t>
            </a:r>
            <a:endParaRPr sz="1800"/>
          </a:p>
        </p:txBody>
      </p:sp>
      <p:sp>
        <p:nvSpPr>
          <p:cNvPr id="293" name="Google Shape;293;p51"/>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Management and Monitoring Tools</a:t>
            </a:r>
            <a:endParaRPr sz="2500">
              <a:solidFill>
                <a:schemeClr val="dk1"/>
              </a:solidFill>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Lato"/>
              <a:buChar char="●"/>
            </a:pPr>
            <a:r>
              <a:rPr b="0" lang="en" sz="1700">
                <a:solidFill>
                  <a:srgbClr val="292929"/>
                </a:solidFill>
                <a:highlight>
                  <a:srgbClr val="FFFFFF"/>
                </a:highlight>
                <a:latin typeface="Lato"/>
                <a:ea typeface="Lato"/>
                <a:cs typeface="Lato"/>
                <a:sym typeface="Lato"/>
              </a:rPr>
              <a:t>Managing and Monitoring tools within AWS.</a:t>
            </a:r>
            <a:endParaRPr b="0" sz="1700">
              <a:solidFill>
                <a:srgbClr val="292929"/>
              </a:solidFill>
              <a:highlight>
                <a:srgbClr val="FFFFFF"/>
              </a:highlight>
              <a:latin typeface="Lato"/>
              <a:ea typeface="Lato"/>
              <a:cs typeface="Lato"/>
              <a:sym typeface="Lato"/>
            </a:endParaRPr>
          </a:p>
          <a:p>
            <a:pPr indent="-336550" lvl="0" marL="971550" rtl="0" algn="l">
              <a:lnSpc>
                <a:spcPct val="150000"/>
              </a:lnSpc>
              <a:spcBef>
                <a:spcPts val="0"/>
              </a:spcBef>
              <a:spcAft>
                <a:spcPts val="0"/>
              </a:spcAft>
              <a:buClr>
                <a:srgbClr val="292929"/>
              </a:buClr>
              <a:buSzPts val="1700"/>
              <a:buFont typeface="Georgia"/>
              <a:buChar char="●"/>
            </a:pPr>
            <a:r>
              <a:rPr b="0" lang="en" sz="1700">
                <a:solidFill>
                  <a:srgbClr val="292929"/>
                </a:solidFill>
                <a:highlight>
                  <a:srgbClr val="FFFFFF"/>
                </a:highlight>
                <a:latin typeface="Lato"/>
                <a:ea typeface="Lato"/>
                <a:cs typeface="Lato"/>
                <a:sym typeface="Lato"/>
              </a:rPr>
              <a:t>High level services include </a:t>
            </a:r>
            <a:r>
              <a:rPr lang="en" sz="1700">
                <a:solidFill>
                  <a:srgbClr val="292929"/>
                </a:solidFill>
                <a:highlight>
                  <a:srgbClr val="FFFFFF"/>
                </a:highlight>
                <a:latin typeface="Lato"/>
                <a:ea typeface="Lato"/>
                <a:cs typeface="Lato"/>
                <a:sym typeface="Lato"/>
              </a:rPr>
              <a:t>CloudWatch, EC2 metrics, CloudTrail, CloudFormation, OpsWorks, AWS Codebuild, AWS CodeDeploy</a:t>
            </a:r>
            <a:r>
              <a:rPr b="0" lang="en" sz="1700">
                <a:solidFill>
                  <a:srgbClr val="292929"/>
                </a:solidFill>
                <a:highlight>
                  <a:srgbClr val="FFFFFF"/>
                </a:highlight>
                <a:latin typeface="Lato"/>
                <a:ea typeface="Lato"/>
                <a:cs typeface="Lato"/>
                <a:sym typeface="Lato"/>
              </a:rPr>
              <a:t> and </a:t>
            </a:r>
            <a:r>
              <a:rPr lang="en" sz="1700">
                <a:solidFill>
                  <a:srgbClr val="292929"/>
                </a:solidFill>
                <a:highlight>
                  <a:srgbClr val="FFFFFF"/>
                </a:highlight>
                <a:latin typeface="Lato"/>
                <a:ea typeface="Lato"/>
                <a:cs typeface="Lato"/>
                <a:sym typeface="Lato"/>
              </a:rPr>
              <a:t>AWS Codecommit</a:t>
            </a:r>
            <a:r>
              <a:rPr b="0" lang="en" sz="1700">
                <a:solidFill>
                  <a:srgbClr val="292929"/>
                </a:solidFill>
                <a:highlight>
                  <a:srgbClr val="FFFFFF"/>
                </a:highlight>
                <a:latin typeface="Lato"/>
                <a:ea typeface="Lato"/>
                <a:cs typeface="Lato"/>
                <a:sym typeface="Lato"/>
              </a:rPr>
              <a:t>.</a:t>
            </a:r>
            <a:endParaRPr b="0" sz="1700">
              <a:solidFill>
                <a:srgbClr val="292929"/>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t/>
            </a:r>
            <a:endParaRPr b="0" sz="1700">
              <a:solidFill>
                <a:schemeClr val="accent5"/>
              </a:solidFill>
              <a:highlight>
                <a:srgbClr val="FFFFFF"/>
              </a:highlight>
              <a:latin typeface="Georgia"/>
              <a:ea typeface="Georgia"/>
              <a:cs typeface="Georgia"/>
              <a:sym typeface="Georgia"/>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9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Flow Logs</a:t>
            </a:r>
            <a:endParaRPr sz="1800">
              <a:solidFill>
                <a:schemeClr val="dk1"/>
              </a:solidFill>
            </a:endParaRPr>
          </a:p>
        </p:txBody>
      </p:sp>
      <p:sp>
        <p:nvSpPr>
          <p:cNvPr id="1774" name="Google Shape;1774;p294"/>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VPC flow logs is a feature that enables to capture information about the IP traffic going to and from </a:t>
            </a:r>
            <a:r>
              <a:rPr lang="en" sz="1500">
                <a:solidFill>
                  <a:schemeClr val="accent5"/>
                </a:solidFill>
                <a:highlight>
                  <a:srgbClr val="FFFFFF"/>
                </a:highlight>
                <a:latin typeface="Lato"/>
                <a:ea typeface="Lato"/>
                <a:cs typeface="Lato"/>
                <a:sym typeface="Lato"/>
              </a:rPr>
              <a:t>network interfaces</a:t>
            </a:r>
            <a:r>
              <a:rPr b="0" lang="en" sz="1500">
                <a:solidFill>
                  <a:schemeClr val="accent5"/>
                </a:solidFill>
                <a:highlight>
                  <a:srgbClr val="FFFFFF"/>
                </a:highlight>
                <a:latin typeface="Lato"/>
                <a:ea typeface="Lato"/>
                <a:cs typeface="Lato"/>
                <a:sym typeface="Lato"/>
              </a:rPr>
              <a:t> within a VPC. Flow log data is stored using Amazon CloudWatch logs and can be viewed and retrieved data in Amazon CloudWatch logs.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Flow logs can be created at three different levels: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VPC</a:t>
            </a:r>
            <a:endParaRPr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Subnet</a:t>
            </a:r>
            <a:endParaRPr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Network Interface Level</a:t>
            </a:r>
            <a:endParaRPr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VPC Flow logs cannot be enabled for VPCs that are peered unless all of them lies on the same AWS account.</a:t>
            </a:r>
            <a:endParaRPr b="0" sz="1500">
              <a:solidFill>
                <a:schemeClr val="accent5"/>
              </a:solidFill>
              <a:highlight>
                <a:srgbClr val="FFFFFF"/>
              </a:highlight>
              <a:latin typeface="Lato"/>
              <a:ea typeface="Lato"/>
              <a:cs typeface="Lato"/>
              <a:sym typeface="Lato"/>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29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Peering</a:t>
            </a:r>
            <a:endParaRPr sz="1800">
              <a:solidFill>
                <a:schemeClr val="dk1"/>
              </a:solidFill>
            </a:endParaRPr>
          </a:p>
        </p:txBody>
      </p:sp>
      <p:sp>
        <p:nvSpPr>
          <p:cNvPr id="1780" name="Google Shape;1780;p295"/>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 VPC peering connection is a networking connection between two VPCs that enables you to route traffic between them using private IPv4 addresses or IPv6 addresses. </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Resources in either VPC can communicate with each other as if they are within the same network. </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You can create a VPC peering connection between your own VPCs, or with a VPC in another AWS account. </a:t>
            </a:r>
            <a:r>
              <a:rPr b="0" lang="en" sz="1600">
                <a:solidFill>
                  <a:schemeClr val="accent5"/>
                </a:solidFill>
                <a:highlight>
                  <a:srgbClr val="FFFFFF"/>
                </a:highlight>
                <a:latin typeface="Lato"/>
                <a:ea typeface="Lato"/>
                <a:cs typeface="Lato"/>
                <a:sym typeface="Lato"/>
              </a:rPr>
              <a:t>This allows VPC resources including EC2 instances, Amazon RDS databases and Lambda functions that run in different AWS Regions to communicate with each other using </a:t>
            </a:r>
            <a:r>
              <a:rPr lang="en" sz="1600">
                <a:solidFill>
                  <a:schemeClr val="accent5"/>
                </a:solidFill>
                <a:highlight>
                  <a:srgbClr val="FFFFFF"/>
                </a:highlight>
                <a:latin typeface="Lato"/>
                <a:ea typeface="Lato"/>
                <a:cs typeface="Lato"/>
                <a:sym typeface="Lato"/>
              </a:rPr>
              <a:t>private IP</a:t>
            </a:r>
            <a:r>
              <a:rPr b="0" lang="en" sz="1600">
                <a:solidFill>
                  <a:schemeClr val="accent5"/>
                </a:solidFill>
                <a:highlight>
                  <a:srgbClr val="FFFFFF"/>
                </a:highlight>
                <a:latin typeface="Lato"/>
                <a:ea typeface="Lato"/>
                <a:cs typeface="Lato"/>
                <a:sym typeface="Lato"/>
              </a:rPr>
              <a:t> addresses, without requiring gateways, VPN connections, or separate network appliances.</a:t>
            </a:r>
            <a:endParaRPr b="0" sz="1700">
              <a:solidFill>
                <a:schemeClr val="accent5"/>
              </a:solidFill>
              <a:highlight>
                <a:srgbClr val="FFFFFF"/>
              </a:highlight>
              <a:latin typeface="Lato"/>
              <a:ea typeface="Lato"/>
              <a:cs typeface="Lato"/>
              <a:sym typeface="Lato"/>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9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Peering</a:t>
            </a:r>
            <a:endParaRPr sz="1800">
              <a:solidFill>
                <a:schemeClr val="dk1"/>
              </a:solidFill>
            </a:endParaRPr>
          </a:p>
        </p:txBody>
      </p:sp>
      <p:pic>
        <p:nvPicPr>
          <p:cNvPr id="1786" name="Google Shape;1786;p296"/>
          <p:cNvPicPr preferRelativeResize="0"/>
          <p:nvPr/>
        </p:nvPicPr>
        <p:blipFill>
          <a:blip r:embed="rId3">
            <a:alphaModFix/>
          </a:blip>
          <a:stretch>
            <a:fillRect/>
          </a:stretch>
        </p:blipFill>
        <p:spPr>
          <a:xfrm>
            <a:off x="2285513" y="1509700"/>
            <a:ext cx="4295775" cy="21240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29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Peering</a:t>
            </a:r>
            <a:endParaRPr sz="1800">
              <a:solidFill>
                <a:schemeClr val="dk1"/>
              </a:solidFill>
            </a:endParaRPr>
          </a:p>
        </p:txBody>
      </p:sp>
      <p:sp>
        <p:nvSpPr>
          <p:cNvPr id="1792" name="Google Shape;1792;p297"/>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traffic remains in the private IP space. All inter-region traffic is encrypted with no single point of failure, or bandwidth bottleneck. </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Traffic always stays on the </a:t>
            </a:r>
            <a:r>
              <a:rPr lang="en" sz="1600">
                <a:solidFill>
                  <a:schemeClr val="accent5"/>
                </a:solidFill>
                <a:highlight>
                  <a:srgbClr val="FFFFFF"/>
                </a:highlight>
                <a:latin typeface="Lato"/>
                <a:ea typeface="Lato"/>
                <a:cs typeface="Lato"/>
                <a:sym typeface="Lato"/>
              </a:rPr>
              <a:t>global AWS backbone</a:t>
            </a:r>
            <a:r>
              <a:rPr b="0" lang="en" sz="1600">
                <a:solidFill>
                  <a:schemeClr val="accent5"/>
                </a:solidFill>
                <a:highlight>
                  <a:srgbClr val="FFFFFF"/>
                </a:highlight>
                <a:latin typeface="Lato"/>
                <a:ea typeface="Lato"/>
                <a:cs typeface="Lato"/>
                <a:sym typeface="Lato"/>
              </a:rPr>
              <a:t>, and </a:t>
            </a:r>
            <a:r>
              <a:rPr lang="en" sz="1600">
                <a:solidFill>
                  <a:schemeClr val="accent5"/>
                </a:solidFill>
                <a:highlight>
                  <a:srgbClr val="FFFFFF"/>
                </a:highlight>
                <a:latin typeface="Lato"/>
                <a:ea typeface="Lato"/>
                <a:cs typeface="Lato"/>
                <a:sym typeface="Lato"/>
              </a:rPr>
              <a:t>never traverses the public internet</a:t>
            </a:r>
            <a:r>
              <a:rPr b="0" lang="en" sz="1600">
                <a:solidFill>
                  <a:schemeClr val="accent5"/>
                </a:solidFill>
                <a:highlight>
                  <a:srgbClr val="FFFFFF"/>
                </a:highlight>
                <a:latin typeface="Lato"/>
                <a:ea typeface="Lato"/>
                <a:cs typeface="Lato"/>
                <a:sym typeface="Lato"/>
              </a:rPr>
              <a:t>, which reduces threats, such as common exploits, and DDoS attacks.</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29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Peering - Rules and Limitations</a:t>
            </a:r>
            <a:endParaRPr sz="1800">
              <a:solidFill>
                <a:schemeClr val="dk1"/>
              </a:solidFill>
            </a:endParaRPr>
          </a:p>
        </p:txBody>
      </p:sp>
      <p:sp>
        <p:nvSpPr>
          <p:cNvPr id="1798" name="Google Shape;1798;p298"/>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VPC peering connection cannot be created between VPCs that have matching or overlapping CIDR blocks.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VPC peering does not support transitive peering relationships. In a VPC peering connection, the VPC does not have access to any other VPCs that the peer VPC may be peered with even if established entirely within your own AWS account</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Only one VPC peering connection can be established between the same two VPCs at the same time.</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9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Bastion Hosts</a:t>
            </a:r>
            <a:endParaRPr sz="1800">
              <a:solidFill>
                <a:schemeClr val="dk1"/>
              </a:solidFill>
            </a:endParaRPr>
          </a:p>
        </p:txBody>
      </p:sp>
      <p:sp>
        <p:nvSpPr>
          <p:cNvPr id="1804" name="Google Shape;1804;p299"/>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Wikipedia definition:</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“It's a special purpose computer on the network, specifically designed an</a:t>
            </a:r>
            <a:r>
              <a:rPr b="0" lang="en" sz="1600">
                <a:solidFill>
                  <a:schemeClr val="accent5"/>
                </a:solidFill>
                <a:highlight>
                  <a:srgbClr val="FFFFFF"/>
                </a:highlight>
                <a:latin typeface="Lato"/>
                <a:ea typeface="Lato"/>
                <a:cs typeface="Lato"/>
                <a:sym typeface="Lato"/>
              </a:rPr>
              <a:t>d </a:t>
            </a:r>
            <a:r>
              <a:rPr b="0" lang="en" sz="1600">
                <a:solidFill>
                  <a:schemeClr val="accent5"/>
                </a:solidFill>
                <a:highlight>
                  <a:srgbClr val="FFFFFF"/>
                </a:highlight>
                <a:latin typeface="Lato"/>
                <a:ea typeface="Lato"/>
                <a:cs typeface="Lato"/>
                <a:sym typeface="Lato"/>
              </a:rPr>
              <a:t>configured to withstand attacks and the computer generally hosts a single application. For example, a proxy server, and all other services are removed or limited to reduce the threat to this computer. It is hardened in this manner, primarily due to its location and purpose, which is either on the </a:t>
            </a:r>
            <a:r>
              <a:rPr lang="en" sz="1600">
                <a:solidFill>
                  <a:schemeClr val="accent5"/>
                </a:solidFill>
                <a:highlight>
                  <a:srgbClr val="FFFFFF"/>
                </a:highlight>
                <a:latin typeface="Lato"/>
                <a:ea typeface="Lato"/>
                <a:cs typeface="Lato"/>
                <a:sym typeface="Lato"/>
              </a:rPr>
              <a:t>outside of a firewall</a:t>
            </a:r>
            <a:r>
              <a:rPr b="0" lang="en" sz="1600">
                <a:solidFill>
                  <a:schemeClr val="accent5"/>
                </a:solidFill>
                <a:highlight>
                  <a:srgbClr val="FFFFFF"/>
                </a:highlight>
                <a:latin typeface="Lato"/>
                <a:ea typeface="Lato"/>
                <a:cs typeface="Lato"/>
                <a:sym typeface="Lato"/>
              </a:rPr>
              <a:t> or inside a </a:t>
            </a:r>
            <a:r>
              <a:rPr lang="en" sz="1600">
                <a:solidFill>
                  <a:schemeClr val="accent5"/>
                </a:solidFill>
                <a:highlight>
                  <a:srgbClr val="FFFFFF"/>
                </a:highlight>
                <a:latin typeface="Lato"/>
                <a:ea typeface="Lato"/>
                <a:cs typeface="Lato"/>
                <a:sym typeface="Lato"/>
              </a:rPr>
              <a:t>demilitarized zone (</a:t>
            </a:r>
            <a:r>
              <a:rPr b="0" lang="en" sz="1600">
                <a:solidFill>
                  <a:schemeClr val="accent5"/>
                </a:solidFill>
                <a:highlight>
                  <a:srgbClr val="FFFFFF"/>
                </a:highlight>
                <a:latin typeface="Lato"/>
                <a:ea typeface="Lato"/>
                <a:cs typeface="Lato"/>
                <a:sym typeface="Lato"/>
              </a:rPr>
              <a:t>Basically Public Subnets</a:t>
            </a:r>
            <a:r>
              <a:rPr lang="en" sz="1600">
                <a:solidFill>
                  <a:schemeClr val="accent5"/>
                </a:solidFill>
                <a:highlight>
                  <a:srgbClr val="FFFFFF"/>
                </a:highlight>
                <a:latin typeface="Lato"/>
                <a:ea typeface="Lato"/>
                <a:cs typeface="Lato"/>
                <a:sym typeface="Lato"/>
              </a:rPr>
              <a:t>)</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Bastion Hosts</a:t>
            </a:r>
            <a:endParaRPr sz="1800">
              <a:solidFill>
                <a:schemeClr val="dk1"/>
              </a:solidFill>
            </a:endParaRPr>
          </a:p>
        </p:txBody>
      </p:sp>
      <p:sp>
        <p:nvSpPr>
          <p:cNvPr id="1810" name="Google Shape;1810;p300"/>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Bastion is a way of </a:t>
            </a:r>
            <a:r>
              <a:rPr lang="en" sz="1600">
                <a:solidFill>
                  <a:schemeClr val="accent5"/>
                </a:solidFill>
                <a:highlight>
                  <a:srgbClr val="FFFFFF"/>
                </a:highlight>
                <a:latin typeface="Lato"/>
                <a:ea typeface="Lato"/>
                <a:cs typeface="Lato"/>
                <a:sym typeface="Lato"/>
              </a:rPr>
              <a:t>SSHing</a:t>
            </a:r>
            <a:r>
              <a:rPr b="0" lang="en" sz="1600">
                <a:solidFill>
                  <a:schemeClr val="accent5"/>
                </a:solidFill>
                <a:highlight>
                  <a:srgbClr val="FFFFFF"/>
                </a:highlight>
                <a:latin typeface="Lato"/>
                <a:ea typeface="Lato"/>
                <a:cs typeface="Lato"/>
                <a:sym typeface="Lato"/>
              </a:rPr>
              <a:t> or </a:t>
            </a:r>
            <a:r>
              <a:rPr lang="en" sz="1600">
                <a:solidFill>
                  <a:schemeClr val="accent5"/>
                </a:solidFill>
                <a:highlight>
                  <a:srgbClr val="FFFFFF"/>
                </a:highlight>
                <a:latin typeface="Lato"/>
                <a:ea typeface="Lato"/>
                <a:cs typeface="Lato"/>
                <a:sym typeface="Lato"/>
              </a:rPr>
              <a:t>RDPing</a:t>
            </a:r>
            <a:r>
              <a:rPr b="0" lang="en" sz="1600">
                <a:solidFill>
                  <a:schemeClr val="accent5"/>
                </a:solidFill>
                <a:highlight>
                  <a:srgbClr val="FFFFFF"/>
                </a:highlight>
                <a:latin typeface="Lato"/>
                <a:ea typeface="Lato"/>
                <a:cs typeface="Lato"/>
                <a:sym typeface="Lato"/>
              </a:rPr>
              <a:t> in to </a:t>
            </a:r>
            <a:r>
              <a:rPr lang="en" sz="1600">
                <a:solidFill>
                  <a:schemeClr val="accent5"/>
                </a:solidFill>
                <a:highlight>
                  <a:srgbClr val="FFFFFF"/>
                </a:highlight>
                <a:latin typeface="Lato"/>
                <a:ea typeface="Lato"/>
                <a:cs typeface="Lato"/>
                <a:sym typeface="Lato"/>
              </a:rPr>
              <a:t>private instances</a:t>
            </a:r>
            <a:r>
              <a:rPr b="0" lang="en" sz="1600">
                <a:solidFill>
                  <a:schemeClr val="accent5"/>
                </a:solidFill>
                <a:highlight>
                  <a:srgbClr val="FFFFFF"/>
                </a:highlight>
                <a:latin typeface="Lato"/>
                <a:ea typeface="Lato"/>
                <a:cs typeface="Lato"/>
                <a:sym typeface="Lato"/>
              </a:rPr>
              <a:t> in the </a:t>
            </a:r>
            <a:r>
              <a:rPr lang="en" sz="1600">
                <a:solidFill>
                  <a:schemeClr val="accent5"/>
                </a:solidFill>
                <a:highlight>
                  <a:srgbClr val="FFFFFF"/>
                </a:highlight>
                <a:latin typeface="Lato"/>
                <a:ea typeface="Lato"/>
                <a:cs typeface="Lato"/>
                <a:sym typeface="Lato"/>
              </a:rPr>
              <a:t>private subnets.</a:t>
            </a:r>
            <a:r>
              <a:rPr b="0" lang="en" sz="1600">
                <a:solidFill>
                  <a:schemeClr val="accent5"/>
                </a:solidFill>
                <a:highlight>
                  <a:srgbClr val="FFFFFF"/>
                </a:highlight>
                <a:latin typeface="Lato"/>
                <a:ea typeface="Lato"/>
                <a:cs typeface="Lato"/>
                <a:sym typeface="Lato"/>
              </a:rPr>
              <a:t> You essentially just focus on hardening this Bastion host.</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NAT Gateway or NAT instance is used to provide internet traffic to EC2 instances in private subnets.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 Bastion is used to securely administer EC2 instances, i.e using SSH or RDP.</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NAT gateways cannot be used as a Bastion host.</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Endpoints</a:t>
            </a:r>
            <a:endParaRPr sz="1800">
              <a:solidFill>
                <a:schemeClr val="dk1"/>
              </a:solidFill>
            </a:endParaRPr>
          </a:p>
        </p:txBody>
      </p:sp>
      <p:sp>
        <p:nvSpPr>
          <p:cNvPr id="1816" name="Google Shape;1816;p301"/>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VPC endpoint enables creation of a private connection between VPC to supported AWS services and VPC endpoint services powered by </a:t>
            </a:r>
            <a:r>
              <a:rPr lang="en" sz="1600">
                <a:solidFill>
                  <a:schemeClr val="accent5"/>
                </a:solidFill>
                <a:highlight>
                  <a:srgbClr val="FFFFFF"/>
                </a:highlight>
                <a:latin typeface="Lato"/>
                <a:ea typeface="Lato"/>
                <a:cs typeface="Lato"/>
                <a:sym typeface="Lato"/>
              </a:rPr>
              <a:t>PrivateLink</a:t>
            </a:r>
            <a:r>
              <a:rPr b="0" lang="en" sz="1600">
                <a:solidFill>
                  <a:schemeClr val="accent5"/>
                </a:solidFill>
                <a:highlight>
                  <a:srgbClr val="FFFFFF"/>
                </a:highlight>
                <a:latin typeface="Lato"/>
                <a:ea typeface="Lato"/>
                <a:cs typeface="Lato"/>
                <a:sym typeface="Lato"/>
              </a:rPr>
              <a:t> using its private IP address.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communication doesn’t require an internet gateway and Nat device, a VPN connection, or an AWS Direct Connect connection.</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Instances in the VPC do not require public IP addresses to communicate with resources in the service. So </a:t>
            </a:r>
            <a:r>
              <a:rPr lang="en" sz="1600">
                <a:solidFill>
                  <a:schemeClr val="accent5"/>
                </a:solidFill>
                <a:highlight>
                  <a:srgbClr val="FFFFFF"/>
                </a:highlight>
                <a:latin typeface="Lato"/>
                <a:ea typeface="Lato"/>
                <a:cs typeface="Lato"/>
                <a:sym typeface="Lato"/>
              </a:rPr>
              <a:t>traffic between the VPC and other services does not leave the Amazon network</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Endpoints are virtual devices, and they are </a:t>
            </a:r>
            <a:r>
              <a:rPr lang="en" sz="1600">
                <a:solidFill>
                  <a:schemeClr val="accent5"/>
                </a:solidFill>
                <a:highlight>
                  <a:srgbClr val="FFFFFF"/>
                </a:highlight>
                <a:latin typeface="Lato"/>
                <a:ea typeface="Lato"/>
                <a:cs typeface="Lato"/>
                <a:sym typeface="Lato"/>
              </a:rPr>
              <a:t>horizontally scaled</a:t>
            </a:r>
            <a:r>
              <a:rPr b="0" lang="en" sz="1600">
                <a:solidFill>
                  <a:schemeClr val="accent5"/>
                </a:solidFill>
                <a:highlight>
                  <a:srgbClr val="FFFFFF"/>
                </a:highlight>
                <a:latin typeface="Lato"/>
                <a:ea typeface="Lato"/>
                <a:cs typeface="Lato"/>
                <a:sym typeface="Lato"/>
              </a:rPr>
              <a:t>, redundant, and highly available.</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0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Endpoints - Types</a:t>
            </a:r>
            <a:endParaRPr sz="1800">
              <a:solidFill>
                <a:schemeClr val="dk1"/>
              </a:solidFill>
            </a:endParaRPr>
          </a:p>
        </p:txBody>
      </p:sp>
      <p:sp>
        <p:nvSpPr>
          <p:cNvPr id="1822" name="Google Shape;1822;p302"/>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Types of VPC Endpoints</a:t>
            </a:r>
            <a:endParaRPr b="0" sz="1600">
              <a:solidFill>
                <a:schemeClr val="accent5"/>
              </a:solidFill>
              <a:highlight>
                <a:srgbClr val="FFFFFF"/>
              </a:highlight>
              <a:latin typeface="Lato"/>
              <a:ea typeface="Lato"/>
              <a:cs typeface="Lato"/>
              <a:sym typeface="Lato"/>
            </a:endParaRPr>
          </a:p>
          <a:p>
            <a:pPr indent="-342900" lvl="1" marL="914400" rtl="0" algn="l">
              <a:lnSpc>
                <a:spcPct val="150000"/>
              </a:lnSpc>
              <a:spcBef>
                <a:spcPts val="0"/>
              </a:spcBef>
              <a:spcAft>
                <a:spcPts val="0"/>
              </a:spcAft>
              <a:buClr>
                <a:schemeClr val="accent5"/>
              </a:buClr>
              <a:buSzPts val="1800"/>
              <a:buFont typeface="Lato"/>
              <a:buChar char="○"/>
            </a:pPr>
            <a:r>
              <a:rPr lang="en" sz="1800">
                <a:solidFill>
                  <a:schemeClr val="accent5"/>
                </a:solidFill>
                <a:highlight>
                  <a:srgbClr val="FFFFFF"/>
                </a:highlight>
                <a:latin typeface="Lato"/>
                <a:ea typeface="Lato"/>
                <a:cs typeface="Lato"/>
                <a:sym typeface="Lato"/>
              </a:rPr>
              <a:t>Interface endpoints</a:t>
            </a:r>
            <a:endParaRPr sz="18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An elastic network interface or an ENI with a private IP address that serves as an entry point for traffic destined to a supported service. </a:t>
            </a:r>
            <a:endParaRPr b="0"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You basically attach an ENI to an EC2 instance, and that will essentially allow you to communicate to these services using the Amazon internal network. They don't need to traverse the internet.</a:t>
            </a:r>
            <a:endParaRPr b="0"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services supported are: </a:t>
            </a:r>
            <a:r>
              <a:rPr b="0" i="1" lang="en" sz="1600">
                <a:solidFill>
                  <a:schemeClr val="accent5"/>
                </a:solidFill>
                <a:highlight>
                  <a:srgbClr val="FFFFFF"/>
                </a:highlight>
                <a:latin typeface="Lato"/>
                <a:ea typeface="Lato"/>
                <a:cs typeface="Lato"/>
                <a:sym typeface="Lato"/>
              </a:rPr>
              <a:t>https://docs.aws.amazon.com/vpc/latest/userguide/integrated-services-vpce-list.html</a:t>
            </a:r>
            <a:endParaRPr i="1"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0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VPC Endpoints - Types</a:t>
            </a:r>
            <a:endParaRPr sz="1800">
              <a:solidFill>
                <a:schemeClr val="dk1"/>
              </a:solidFill>
            </a:endParaRPr>
          </a:p>
        </p:txBody>
      </p:sp>
      <p:sp>
        <p:nvSpPr>
          <p:cNvPr id="1828" name="Google Shape;1828;p303"/>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Types of VPC Endpoints</a:t>
            </a:r>
            <a:endParaRPr b="0" sz="1600">
              <a:solidFill>
                <a:schemeClr val="accent5"/>
              </a:solidFill>
              <a:highlight>
                <a:srgbClr val="FFFFFF"/>
              </a:highlight>
              <a:latin typeface="Lato"/>
              <a:ea typeface="Lato"/>
              <a:cs typeface="Lato"/>
              <a:sym typeface="Lato"/>
            </a:endParaRPr>
          </a:p>
          <a:p>
            <a:pPr indent="-342900" lvl="1" marL="914400" rtl="0" algn="l">
              <a:lnSpc>
                <a:spcPct val="150000"/>
              </a:lnSpc>
              <a:spcBef>
                <a:spcPts val="0"/>
              </a:spcBef>
              <a:spcAft>
                <a:spcPts val="0"/>
              </a:spcAft>
              <a:buClr>
                <a:schemeClr val="accent5"/>
              </a:buClr>
              <a:buSzPts val="1800"/>
              <a:buFont typeface="Lato"/>
              <a:buChar char="○"/>
            </a:pPr>
            <a:r>
              <a:rPr lang="en" sz="1800">
                <a:solidFill>
                  <a:schemeClr val="accent5"/>
                </a:solidFill>
                <a:highlight>
                  <a:srgbClr val="FFFFFF"/>
                </a:highlight>
                <a:latin typeface="Lato"/>
                <a:ea typeface="Lato"/>
                <a:cs typeface="Lato"/>
                <a:sym typeface="Lato"/>
              </a:rPr>
              <a:t>Gateway</a:t>
            </a:r>
            <a:r>
              <a:rPr lang="en" sz="1800">
                <a:solidFill>
                  <a:schemeClr val="accent5"/>
                </a:solidFill>
                <a:highlight>
                  <a:srgbClr val="FFFFFF"/>
                </a:highlight>
                <a:latin typeface="Lato"/>
                <a:ea typeface="Lato"/>
                <a:cs typeface="Lato"/>
                <a:sym typeface="Lato"/>
              </a:rPr>
              <a:t> endpoints</a:t>
            </a:r>
            <a:endParaRPr sz="1800">
              <a:solidFill>
                <a:schemeClr val="accent5"/>
              </a:solidFill>
              <a:highlight>
                <a:srgbClr val="FFFFFF"/>
              </a:highlight>
              <a:latin typeface="Lato"/>
              <a:ea typeface="Lato"/>
              <a:cs typeface="Lato"/>
              <a:sym typeface="Lato"/>
            </a:endParaRPr>
          </a:p>
          <a:p>
            <a:pPr indent="-355600" lvl="2" marL="1371600" rtl="0" algn="l">
              <a:lnSpc>
                <a:spcPct val="150000"/>
              </a:lnSpc>
              <a:spcBef>
                <a:spcPts val="0"/>
              </a:spcBef>
              <a:spcAft>
                <a:spcPts val="0"/>
              </a:spcAft>
              <a:buClr>
                <a:schemeClr val="accent5"/>
              </a:buClr>
              <a:buSzPts val="2000"/>
              <a:buFont typeface="Lato"/>
              <a:buChar char="■"/>
            </a:pPr>
            <a:r>
              <a:rPr b="0" lang="en" sz="1600">
                <a:solidFill>
                  <a:schemeClr val="accent5"/>
                </a:solidFill>
                <a:highlight>
                  <a:srgbClr val="FFFFFF"/>
                </a:highlight>
                <a:latin typeface="Lato"/>
                <a:ea typeface="Lato"/>
                <a:cs typeface="Lato"/>
                <a:sym typeface="Lato"/>
              </a:rPr>
              <a:t>An elastic network interface with a private IP address from the IP address range of your subnet, powered by AWS </a:t>
            </a:r>
            <a:r>
              <a:rPr lang="en" sz="1600">
                <a:solidFill>
                  <a:schemeClr val="accent5"/>
                </a:solidFill>
                <a:highlight>
                  <a:srgbClr val="FFFFFF"/>
                </a:highlight>
                <a:latin typeface="Lato"/>
                <a:ea typeface="Lato"/>
                <a:cs typeface="Lato"/>
                <a:sym typeface="Lato"/>
              </a:rPr>
              <a:t>PrivateLink</a:t>
            </a:r>
            <a:r>
              <a:rPr b="0" lang="en" sz="1600">
                <a:solidFill>
                  <a:schemeClr val="accent5"/>
                </a:solidFill>
                <a:highlight>
                  <a:srgbClr val="FFFFFF"/>
                </a:highlight>
                <a:latin typeface="Lato"/>
                <a:ea typeface="Lato"/>
                <a:cs typeface="Lato"/>
                <a:sym typeface="Lato"/>
              </a:rPr>
              <a:t>.</a:t>
            </a:r>
            <a:endParaRPr sz="20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Gateway endpoints support:</a:t>
            </a:r>
            <a:endParaRPr b="0" sz="1600">
              <a:solidFill>
                <a:schemeClr val="accent5"/>
              </a:solidFill>
              <a:highlight>
                <a:srgbClr val="FFFFFF"/>
              </a:highlight>
              <a:latin typeface="Lato"/>
              <a:ea typeface="Lato"/>
              <a:cs typeface="Lato"/>
              <a:sym typeface="Lato"/>
            </a:endParaRPr>
          </a:p>
          <a:p>
            <a:pPr indent="-330200" lvl="3" marL="18288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S3</a:t>
            </a:r>
            <a:endParaRPr sz="1600">
              <a:solidFill>
                <a:schemeClr val="accent5"/>
              </a:solidFill>
              <a:highlight>
                <a:srgbClr val="FFFFFF"/>
              </a:highlight>
              <a:latin typeface="Lato"/>
              <a:ea typeface="Lato"/>
              <a:cs typeface="Lato"/>
              <a:sym typeface="Lato"/>
            </a:endParaRPr>
          </a:p>
          <a:p>
            <a:pPr indent="-330200" lvl="3" marL="18288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DynamoDB</a:t>
            </a:r>
            <a:endParaRPr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Chapter 1</a:t>
            </a:r>
            <a:endParaRPr sz="3200"/>
          </a:p>
          <a:p>
            <a:pPr indent="0" lvl="0" marL="0" rtl="0" algn="ctr">
              <a:spcBef>
                <a:spcPts val="0"/>
              </a:spcBef>
              <a:spcAft>
                <a:spcPts val="0"/>
              </a:spcAft>
              <a:buNone/>
            </a:pPr>
            <a:r>
              <a:rPr lang="en"/>
              <a:t>AWS IAM and S3</a:t>
            </a:r>
            <a:endParaRPr/>
          </a:p>
        </p:txBody>
      </p:sp>
      <p:sp>
        <p:nvSpPr>
          <p:cNvPr id="299" name="Google Shape;299;p52"/>
          <p:cNvSpPr txBox="1"/>
          <p:nvPr>
            <p:ph idx="2" type="body"/>
          </p:nvPr>
        </p:nvSpPr>
        <p:spPr>
          <a:xfrm>
            <a:off x="4952500" y="325550"/>
            <a:ext cx="3837000" cy="4062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AWS IAM</a:t>
            </a:r>
            <a:endParaRPr b="1"/>
          </a:p>
          <a:p>
            <a:pPr indent="-311150" lvl="1" marL="914400" rtl="0" algn="l">
              <a:spcBef>
                <a:spcPts val="0"/>
              </a:spcBef>
              <a:spcAft>
                <a:spcPts val="0"/>
              </a:spcAft>
              <a:buSzPts val="1300"/>
              <a:buChar char="○"/>
            </a:pPr>
            <a:r>
              <a:rPr b="1" lang="en" sz="1300"/>
              <a:t>Introduction</a:t>
            </a:r>
            <a:endParaRPr b="1" sz="1300"/>
          </a:p>
          <a:p>
            <a:pPr indent="-311150" lvl="1" marL="914400" rtl="0" algn="l">
              <a:spcBef>
                <a:spcPts val="0"/>
              </a:spcBef>
              <a:spcAft>
                <a:spcPts val="0"/>
              </a:spcAft>
              <a:buSzPts val="1300"/>
              <a:buChar char="○"/>
            </a:pPr>
            <a:r>
              <a:rPr b="1" lang="en" sz="1300"/>
              <a:t>Features</a:t>
            </a:r>
            <a:endParaRPr b="1" sz="1300"/>
          </a:p>
          <a:p>
            <a:pPr indent="-311150" lvl="1" marL="914400" rtl="0" algn="l">
              <a:spcBef>
                <a:spcPts val="0"/>
              </a:spcBef>
              <a:spcAft>
                <a:spcPts val="0"/>
              </a:spcAft>
              <a:buSzPts val="1300"/>
              <a:buChar char="○"/>
            </a:pPr>
            <a:r>
              <a:rPr b="1" lang="en" sz="1300"/>
              <a:t>Key terminologies: Users, Groups, Policies and Roles</a:t>
            </a:r>
            <a:endParaRPr b="1" sz="1300"/>
          </a:p>
          <a:p>
            <a:pPr indent="0" lvl="0" marL="914400" rtl="0" algn="l">
              <a:spcBef>
                <a:spcPts val="0"/>
              </a:spcBef>
              <a:spcAft>
                <a:spcPts val="0"/>
              </a:spcAft>
              <a:buNone/>
            </a:pPr>
            <a:r>
              <a:t/>
            </a:r>
            <a:endParaRPr b="1" sz="1300"/>
          </a:p>
          <a:p>
            <a:pPr indent="-342900" lvl="0" marL="457200" rtl="0" algn="l">
              <a:spcBef>
                <a:spcPts val="0"/>
              </a:spcBef>
              <a:spcAft>
                <a:spcPts val="0"/>
              </a:spcAft>
              <a:buSzPts val="1800"/>
              <a:buChar char="●"/>
            </a:pPr>
            <a:r>
              <a:rPr b="1" lang="en"/>
              <a:t>AWS S3</a:t>
            </a:r>
            <a:endParaRPr b="1"/>
          </a:p>
          <a:p>
            <a:pPr indent="-311150" lvl="1" marL="914400" rtl="0" algn="l">
              <a:spcBef>
                <a:spcPts val="0"/>
              </a:spcBef>
              <a:spcAft>
                <a:spcPts val="0"/>
              </a:spcAft>
              <a:buSzPts val="1300"/>
              <a:buChar char="○"/>
            </a:pPr>
            <a:r>
              <a:rPr b="1" lang="en" sz="1300"/>
              <a:t>Introduction</a:t>
            </a:r>
            <a:endParaRPr b="1" sz="1300"/>
          </a:p>
          <a:p>
            <a:pPr indent="-311150" lvl="1" marL="914400" rtl="0" algn="l">
              <a:spcBef>
                <a:spcPts val="0"/>
              </a:spcBef>
              <a:spcAft>
                <a:spcPts val="0"/>
              </a:spcAft>
              <a:buSzPts val="1300"/>
              <a:buChar char="○"/>
            </a:pPr>
            <a:r>
              <a:rPr b="1" lang="en" sz="1300"/>
              <a:t>S3 pricing tiers</a:t>
            </a:r>
            <a:endParaRPr b="1" sz="1300"/>
          </a:p>
          <a:p>
            <a:pPr indent="-311150" lvl="1" marL="914400" rtl="0" algn="l">
              <a:spcBef>
                <a:spcPts val="0"/>
              </a:spcBef>
              <a:spcAft>
                <a:spcPts val="0"/>
              </a:spcAft>
              <a:buSzPts val="1300"/>
              <a:buChar char="○"/>
            </a:pPr>
            <a:r>
              <a:rPr b="1" lang="en" sz="1300"/>
              <a:t>S3 versioning</a:t>
            </a:r>
            <a:endParaRPr b="1" sz="1300"/>
          </a:p>
          <a:p>
            <a:pPr indent="-311150" lvl="1" marL="914400" rtl="0" algn="l">
              <a:spcBef>
                <a:spcPts val="0"/>
              </a:spcBef>
              <a:spcAft>
                <a:spcPts val="0"/>
              </a:spcAft>
              <a:buSzPts val="1300"/>
              <a:buChar char="○"/>
            </a:pPr>
            <a:r>
              <a:rPr b="1" lang="en" sz="1300"/>
              <a:t>Lifecycle Management with S3</a:t>
            </a:r>
            <a:endParaRPr b="1" sz="1300"/>
          </a:p>
          <a:p>
            <a:pPr indent="-311150" lvl="1" marL="914400" rtl="0" algn="l">
              <a:spcBef>
                <a:spcPts val="0"/>
              </a:spcBef>
              <a:spcAft>
                <a:spcPts val="0"/>
              </a:spcAft>
              <a:buSzPts val="1300"/>
              <a:buChar char="○"/>
            </a:pPr>
            <a:r>
              <a:rPr b="1" lang="en" sz="1300"/>
              <a:t>S3 security and Encryption</a:t>
            </a:r>
            <a:endParaRPr b="1" sz="1300"/>
          </a:p>
          <a:p>
            <a:pPr indent="-311150" lvl="1" marL="914400" rtl="0" algn="l">
              <a:spcBef>
                <a:spcPts val="0"/>
              </a:spcBef>
              <a:spcAft>
                <a:spcPts val="0"/>
              </a:spcAft>
              <a:buSzPts val="1300"/>
              <a:buChar char="○"/>
            </a:pPr>
            <a:r>
              <a:rPr b="1" lang="en" sz="1300"/>
              <a:t>Transfer Acceleration</a:t>
            </a:r>
            <a:endParaRPr b="1" sz="1300"/>
          </a:p>
          <a:p>
            <a:pPr indent="-311150" lvl="1" marL="914400" rtl="0" algn="l">
              <a:spcBef>
                <a:spcPts val="0"/>
              </a:spcBef>
              <a:spcAft>
                <a:spcPts val="0"/>
              </a:spcAft>
              <a:buSzPts val="1300"/>
              <a:buChar char="○"/>
            </a:pPr>
            <a:r>
              <a:rPr b="1" lang="en" sz="1300"/>
              <a:t>AWS DataSync</a:t>
            </a:r>
            <a:endParaRPr b="1" sz="1300"/>
          </a:p>
          <a:p>
            <a:pPr indent="-311150" lvl="1" marL="914400" rtl="0" algn="l">
              <a:spcBef>
                <a:spcPts val="0"/>
              </a:spcBef>
              <a:spcAft>
                <a:spcPts val="0"/>
              </a:spcAft>
              <a:buSzPts val="1300"/>
              <a:buChar char="○"/>
            </a:pPr>
            <a:r>
              <a:rPr b="1" lang="en" sz="1300"/>
              <a:t>CloudFront</a:t>
            </a:r>
            <a:endParaRPr b="1" sz="1300"/>
          </a:p>
          <a:p>
            <a:pPr indent="-311150" lvl="1" marL="914400" rtl="0" algn="l">
              <a:spcBef>
                <a:spcPts val="0"/>
              </a:spcBef>
              <a:spcAft>
                <a:spcPts val="0"/>
              </a:spcAft>
              <a:buSzPts val="1300"/>
              <a:buChar char="○"/>
            </a:pPr>
            <a:r>
              <a:rPr b="1" lang="en" sz="1300"/>
              <a:t>Snowball</a:t>
            </a:r>
            <a:endParaRPr b="1" sz="1300"/>
          </a:p>
          <a:p>
            <a:pPr indent="-311150" lvl="1" marL="914400" rtl="0" algn="l">
              <a:spcBef>
                <a:spcPts val="0"/>
              </a:spcBef>
              <a:spcAft>
                <a:spcPts val="0"/>
              </a:spcAft>
              <a:buSzPts val="1300"/>
              <a:buChar char="○"/>
            </a:pPr>
            <a:r>
              <a:rPr b="1" lang="en" sz="1300"/>
              <a:t>Storage Gateway</a:t>
            </a:r>
            <a:endParaRPr b="1" sz="1300"/>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0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Sharing Applications across VPCs</a:t>
            </a:r>
            <a:endParaRPr sz="1800">
              <a:solidFill>
                <a:schemeClr val="dk1"/>
              </a:solidFill>
            </a:endParaRPr>
          </a:p>
        </p:txBody>
      </p:sp>
      <p:sp>
        <p:nvSpPr>
          <p:cNvPr id="1834" name="Google Shape;1834;p304"/>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Open up the VPC to the internet.</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Security considerations; everything in the public subnet is public.</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VPC Peering</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Have to create and manage peering relationship with each one of the VPC.</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whole network will be accessible. This isn’t the best practice if there are multiple critical applications inside of the VPC.</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VPC Peering is a viable option if the numbers of VPC is limited and can be managed without a lot of efforts.</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Managing tens, hundreds, or thousands VPCs with VPC peering is not feasible.</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30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Sharing Applications across VPCs</a:t>
            </a:r>
            <a:endParaRPr sz="1800">
              <a:solidFill>
                <a:schemeClr val="dk1"/>
              </a:solidFill>
            </a:endParaRPr>
          </a:p>
        </p:txBody>
      </p:sp>
      <p:sp>
        <p:nvSpPr>
          <p:cNvPr id="1840" name="Google Shape;1840;p305"/>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AWS PrivateLink</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best way to ex</a:t>
            </a:r>
            <a:r>
              <a:rPr b="0" lang="en" sz="1600">
                <a:solidFill>
                  <a:schemeClr val="accent5"/>
                </a:solidFill>
                <a:highlight>
                  <a:srgbClr val="FFFFFF"/>
                </a:highlight>
                <a:latin typeface="Lato"/>
                <a:ea typeface="Lato"/>
                <a:cs typeface="Lato"/>
                <a:sym typeface="Lato"/>
              </a:rPr>
              <a:t>pose a service VPC to tens, hundreds, or thousand of customer VPCs.</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Doesn’t require VPC Peering,  no route tables, NAT, IGWs, etc.</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Requires a Network Load Balancer on the service VPC and an ENI on the customer VPC.</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30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Sharing Applications across VPCs</a:t>
            </a:r>
            <a:endParaRPr sz="1800">
              <a:solidFill>
                <a:schemeClr val="dk1"/>
              </a:solidFill>
            </a:endParaRPr>
          </a:p>
        </p:txBody>
      </p:sp>
      <p:sp>
        <p:nvSpPr>
          <p:cNvPr id="1846" name="Google Shape;1846;p306"/>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N</a:t>
            </a:r>
            <a:r>
              <a:rPr b="0" lang="en" sz="1500">
                <a:solidFill>
                  <a:schemeClr val="accent5"/>
                </a:solidFill>
                <a:highlight>
                  <a:srgbClr val="FFFFFF"/>
                </a:highlight>
                <a:latin typeface="Lato"/>
                <a:ea typeface="Lato"/>
                <a:cs typeface="Lato"/>
                <a:sym typeface="Lato"/>
              </a:rPr>
              <a:t>etwork load balancer is configured on Service VPC. In customer's VPC, and elastic network interface is configured, that is dedicated to the application or service. The static IP address of the network load balancer is then opened  in elastic network interface by creating an AWS Private Link.</a:t>
            </a:r>
            <a:endParaRPr b="0" sz="1500">
              <a:solidFill>
                <a:schemeClr val="accent5"/>
              </a:solidFill>
              <a:highlight>
                <a:srgbClr val="FFFFFF"/>
              </a:highlight>
              <a:latin typeface="Lato"/>
              <a:ea typeface="Lato"/>
              <a:cs typeface="Lato"/>
              <a:sym typeface="Lato"/>
            </a:endParaRPr>
          </a:p>
        </p:txBody>
      </p:sp>
      <p:pic>
        <p:nvPicPr>
          <p:cNvPr id="1847" name="Google Shape;1847;p306"/>
          <p:cNvPicPr preferRelativeResize="0"/>
          <p:nvPr/>
        </p:nvPicPr>
        <p:blipFill>
          <a:blip r:embed="rId3">
            <a:alphaModFix/>
          </a:blip>
          <a:stretch>
            <a:fillRect/>
          </a:stretch>
        </p:blipFill>
        <p:spPr>
          <a:xfrm>
            <a:off x="2628425" y="2548850"/>
            <a:ext cx="4218975" cy="2153575"/>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30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a:t>
            </a:r>
            <a:endParaRPr sz="1800">
              <a:solidFill>
                <a:schemeClr val="dk1"/>
              </a:solidFill>
            </a:endParaRPr>
          </a:p>
        </p:txBody>
      </p:sp>
      <p:sp>
        <p:nvSpPr>
          <p:cNvPr id="1853" name="Google Shape;1853;p307"/>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accent5"/>
              </a:buClr>
              <a:buSzPts val="1900"/>
              <a:buFont typeface="Lato"/>
              <a:buChar char="●"/>
            </a:pPr>
            <a:r>
              <a:rPr b="0" lang="en" sz="1500">
                <a:solidFill>
                  <a:schemeClr val="accent5"/>
                </a:solidFill>
                <a:latin typeface="Lato"/>
                <a:ea typeface="Lato"/>
                <a:cs typeface="Lato"/>
                <a:sym typeface="Lato"/>
              </a:rPr>
              <a:t>AWS Global Accelerator is a networking service that sends </a:t>
            </a:r>
            <a:r>
              <a:rPr lang="en" sz="1500">
                <a:solidFill>
                  <a:schemeClr val="accent5"/>
                </a:solidFill>
                <a:latin typeface="Lato"/>
                <a:ea typeface="Lato"/>
                <a:cs typeface="Lato"/>
                <a:sym typeface="Lato"/>
              </a:rPr>
              <a:t>user’s traffic</a:t>
            </a:r>
            <a:r>
              <a:rPr b="0" lang="en" sz="1500">
                <a:solidFill>
                  <a:schemeClr val="accent5"/>
                </a:solidFill>
                <a:latin typeface="Lato"/>
                <a:ea typeface="Lato"/>
                <a:cs typeface="Lato"/>
                <a:sym typeface="Lato"/>
              </a:rPr>
              <a:t> through Amazon Web Service’s global network infrastructure, improving the internet user performance by up to 60%. When the internet is congested, Global Accelerator’s automatic routing optimizations will help keep packet loss, jitter, and latency consistently low.</a:t>
            </a:r>
            <a:endParaRPr b="0" sz="1500">
              <a:solidFill>
                <a:schemeClr val="accent5"/>
              </a:solidFill>
              <a:latin typeface="Lato"/>
              <a:ea typeface="Lato"/>
              <a:cs typeface="Lato"/>
              <a:sym typeface="Lato"/>
            </a:endParaRPr>
          </a:p>
          <a:p>
            <a:pPr indent="-349250" lvl="0" marL="457200" rtl="0" algn="l">
              <a:lnSpc>
                <a:spcPct val="150000"/>
              </a:lnSpc>
              <a:spcBef>
                <a:spcPts val="0"/>
              </a:spcBef>
              <a:spcAft>
                <a:spcPts val="0"/>
              </a:spcAft>
              <a:buClr>
                <a:schemeClr val="accent5"/>
              </a:buClr>
              <a:buSzPts val="1900"/>
              <a:buFont typeface="Lato"/>
              <a:buChar char="●"/>
            </a:pPr>
            <a:r>
              <a:rPr b="0" lang="en" sz="1500">
                <a:solidFill>
                  <a:schemeClr val="accent5"/>
                </a:solidFill>
                <a:latin typeface="Lato"/>
                <a:ea typeface="Lato"/>
                <a:cs typeface="Lato"/>
                <a:sym typeface="Lato"/>
              </a:rPr>
              <a:t>With Global Accelerator, you are provided two global static IPs that acts as a fixed entry point to your application. On the backend, add or remove AWS application origins, such as Network Load Balancers, Application Load Balancers, Elastic IPs, and EC2 Instances, without making user facing changes. To mitigate endpoint failure, Global Accelerator automatically re-routes your traffic to your nearest healthy available endpoint.</a:t>
            </a:r>
            <a:endParaRPr b="0" sz="1900">
              <a:solidFill>
                <a:schemeClr val="accent5"/>
              </a:solidFill>
              <a:latin typeface="Lato"/>
              <a:ea typeface="Lato"/>
              <a:cs typeface="Lato"/>
              <a:sym typeface="Lato"/>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a:t>
            </a:r>
            <a:endParaRPr sz="1800">
              <a:solidFill>
                <a:schemeClr val="dk1"/>
              </a:solidFill>
            </a:endParaRPr>
          </a:p>
        </p:txBody>
      </p:sp>
      <p:pic>
        <p:nvPicPr>
          <p:cNvPr id="1859" name="Google Shape;1859;p308"/>
          <p:cNvPicPr preferRelativeResize="0"/>
          <p:nvPr/>
        </p:nvPicPr>
        <p:blipFill>
          <a:blip r:embed="rId3">
            <a:alphaModFix/>
          </a:blip>
          <a:stretch>
            <a:fillRect/>
          </a:stretch>
        </p:blipFill>
        <p:spPr>
          <a:xfrm>
            <a:off x="87275" y="1683175"/>
            <a:ext cx="5186426" cy="1535950"/>
          </a:xfrm>
          <a:prstGeom prst="rect">
            <a:avLst/>
          </a:prstGeom>
          <a:noFill/>
          <a:ln>
            <a:noFill/>
          </a:ln>
        </p:spPr>
      </p:pic>
      <p:pic>
        <p:nvPicPr>
          <p:cNvPr id="1860" name="Google Shape;1860;p308"/>
          <p:cNvPicPr preferRelativeResize="0"/>
          <p:nvPr/>
        </p:nvPicPr>
        <p:blipFill>
          <a:blip r:embed="rId4">
            <a:alphaModFix/>
          </a:blip>
          <a:stretch>
            <a:fillRect/>
          </a:stretch>
        </p:blipFill>
        <p:spPr>
          <a:xfrm>
            <a:off x="5288050" y="1967112"/>
            <a:ext cx="3779749" cy="1120475"/>
          </a:xfrm>
          <a:prstGeom prst="rect">
            <a:avLst/>
          </a:prstGeom>
          <a:noFill/>
          <a:ln>
            <a:noFill/>
          </a:ln>
        </p:spPr>
      </p:pic>
      <p:sp>
        <p:nvSpPr>
          <p:cNvPr id="1861" name="Google Shape;1861;p308"/>
          <p:cNvSpPr txBox="1"/>
          <p:nvPr/>
        </p:nvSpPr>
        <p:spPr>
          <a:xfrm>
            <a:off x="5732525" y="1089500"/>
            <a:ext cx="289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5"/>
                </a:solidFill>
                <a:latin typeface="Lato"/>
                <a:ea typeface="Lato"/>
                <a:cs typeface="Lato"/>
                <a:sym typeface="Lato"/>
              </a:rPr>
              <a:t>With Global Accelerator</a:t>
            </a:r>
            <a:endParaRPr b="1" sz="1600">
              <a:solidFill>
                <a:schemeClr val="accent5"/>
              </a:solidFill>
              <a:latin typeface="Lato"/>
              <a:ea typeface="Lato"/>
              <a:cs typeface="Lato"/>
              <a:sym typeface="Lato"/>
            </a:endParaRPr>
          </a:p>
        </p:txBody>
      </p:sp>
      <p:sp>
        <p:nvSpPr>
          <p:cNvPr id="1862" name="Google Shape;1862;p308"/>
          <p:cNvSpPr txBox="1"/>
          <p:nvPr/>
        </p:nvSpPr>
        <p:spPr>
          <a:xfrm>
            <a:off x="1082688" y="1089500"/>
            <a:ext cx="289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5"/>
                </a:solidFill>
                <a:latin typeface="Lato"/>
                <a:ea typeface="Lato"/>
                <a:cs typeface="Lato"/>
                <a:sym typeface="Lato"/>
              </a:rPr>
              <a:t>Without Global Accelerator</a:t>
            </a:r>
            <a:endParaRPr b="1" sz="1600">
              <a:solidFill>
                <a:schemeClr val="accent5"/>
              </a:solidFill>
              <a:latin typeface="Lato"/>
              <a:ea typeface="Lato"/>
              <a:cs typeface="Lato"/>
              <a:sym typeface="Lato"/>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30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Components</a:t>
            </a:r>
            <a:endParaRPr sz="1800">
              <a:solidFill>
                <a:schemeClr val="dk1"/>
              </a:solidFill>
            </a:endParaRPr>
          </a:p>
        </p:txBody>
      </p:sp>
      <p:sp>
        <p:nvSpPr>
          <p:cNvPr id="1868" name="Google Shape;1868;p309"/>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Static IP address</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Listener</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Endpoint Group</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Endpoints</a:t>
            </a:r>
            <a:endParaRPr sz="1600">
              <a:solidFill>
                <a:schemeClr val="accent5"/>
              </a:solidFill>
              <a:latin typeface="Lato"/>
              <a:ea typeface="Lato"/>
              <a:cs typeface="Lato"/>
              <a:sym typeface="Lato"/>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31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Components</a:t>
            </a:r>
            <a:endParaRPr sz="1800">
              <a:solidFill>
                <a:schemeClr val="dk1"/>
              </a:solidFill>
            </a:endParaRPr>
          </a:p>
        </p:txBody>
      </p:sp>
      <p:sp>
        <p:nvSpPr>
          <p:cNvPr id="1874" name="Google Shape;1874;p310"/>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Static IP address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Global Accelerator provides you with two static IP addresses that you can associate with your accelerator or you can bring your own.</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Listener</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 listener processes inbound connections from the clients to Global Accelerator, based on the </a:t>
            </a:r>
            <a:r>
              <a:rPr lang="en" sz="1600">
                <a:solidFill>
                  <a:schemeClr val="accent5"/>
                </a:solidFill>
                <a:latin typeface="Lato"/>
                <a:ea typeface="Lato"/>
                <a:cs typeface="Lato"/>
                <a:sym typeface="Lato"/>
              </a:rPr>
              <a:t>port or port ranges</a:t>
            </a:r>
            <a:r>
              <a:rPr b="0" lang="en" sz="1600">
                <a:solidFill>
                  <a:schemeClr val="accent5"/>
                </a:solidFill>
                <a:latin typeface="Lato"/>
                <a:ea typeface="Lato"/>
                <a:cs typeface="Lato"/>
                <a:sym typeface="Lato"/>
              </a:rPr>
              <a:t> and </a:t>
            </a:r>
            <a:r>
              <a:rPr lang="en" sz="1600">
                <a:solidFill>
                  <a:schemeClr val="accent5"/>
                </a:solidFill>
                <a:latin typeface="Lato"/>
                <a:ea typeface="Lato"/>
                <a:cs typeface="Lato"/>
                <a:sym typeface="Lato"/>
              </a:rPr>
              <a:t>protocols</a:t>
            </a:r>
            <a:r>
              <a:rPr b="0" lang="en" sz="1600">
                <a:solidFill>
                  <a:schemeClr val="accent5"/>
                </a:solidFill>
                <a:latin typeface="Lato"/>
                <a:ea typeface="Lato"/>
                <a:cs typeface="Lato"/>
                <a:sym typeface="Lato"/>
              </a:rPr>
              <a:t> as configured.</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Global Accelerator supports TCP and UDP protocols.</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Each listener has one or more endpoint groups associated with it.</a:t>
            </a:r>
            <a:endParaRPr b="0" sz="1600">
              <a:solidFill>
                <a:schemeClr val="accent5"/>
              </a:solidFill>
              <a:latin typeface="Lato"/>
              <a:ea typeface="Lato"/>
              <a:cs typeface="Lato"/>
              <a:sym typeface="Lato"/>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31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Components</a:t>
            </a:r>
            <a:endParaRPr sz="1800">
              <a:solidFill>
                <a:schemeClr val="dk1"/>
              </a:solidFill>
            </a:endParaRPr>
          </a:p>
        </p:txBody>
      </p:sp>
      <p:sp>
        <p:nvSpPr>
          <p:cNvPr id="1880" name="Google Shape;1880;p311"/>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Endpoint groups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Endpoint groups is each endpoint group is associated with a specific AWS region.</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Endpoint groups include one or more endpoints in the region, and  the percentage of traffic could be increased or reduced by adjusting a setting called the </a:t>
            </a:r>
            <a:r>
              <a:rPr lang="en" sz="1600">
                <a:solidFill>
                  <a:schemeClr val="accent5"/>
                </a:solidFill>
                <a:latin typeface="Lato"/>
                <a:ea typeface="Lato"/>
                <a:cs typeface="Lato"/>
                <a:sym typeface="Lato"/>
              </a:rPr>
              <a:t>traffic dial</a:t>
            </a:r>
            <a:r>
              <a:rPr b="0" lang="en" sz="1600">
                <a:solidFill>
                  <a:schemeClr val="accent5"/>
                </a:solidFill>
                <a:latin typeface="Lato"/>
                <a:ea typeface="Lato"/>
                <a:cs typeface="Lato"/>
                <a:sym typeface="Lato"/>
              </a:rPr>
              <a:t>.</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traffic dial lets performance testing or </a:t>
            </a:r>
            <a:r>
              <a:rPr lang="en" sz="1600">
                <a:solidFill>
                  <a:schemeClr val="accent5"/>
                </a:solidFill>
                <a:latin typeface="Lato"/>
                <a:ea typeface="Lato"/>
                <a:cs typeface="Lato"/>
                <a:sym typeface="Lato"/>
              </a:rPr>
              <a:t>blue-green deployments</a:t>
            </a:r>
            <a:r>
              <a:rPr b="0" lang="en" sz="1600">
                <a:solidFill>
                  <a:schemeClr val="accent5"/>
                </a:solidFill>
                <a:latin typeface="Lato"/>
                <a:ea typeface="Lato"/>
                <a:cs typeface="Lato"/>
                <a:sym typeface="Lato"/>
              </a:rPr>
              <a:t> testing for new releases across different AWS regions.</a:t>
            </a:r>
            <a:endParaRPr b="0" sz="1600">
              <a:solidFill>
                <a:schemeClr val="accent5"/>
              </a:solidFill>
              <a:latin typeface="Lato"/>
              <a:ea typeface="Lato"/>
              <a:cs typeface="Lato"/>
              <a:sym typeface="Lato"/>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31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Components</a:t>
            </a:r>
            <a:endParaRPr sz="1800">
              <a:solidFill>
                <a:schemeClr val="dk1"/>
              </a:solidFill>
            </a:endParaRPr>
          </a:p>
        </p:txBody>
      </p:sp>
      <p:sp>
        <p:nvSpPr>
          <p:cNvPr id="1886" name="Google Shape;1886;p312"/>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Endpoints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Endpoints are things like network load balancers, application load balancers, EC2 instances or elastic IP addresses.</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For each endpoint you can configure weights, and this can be useful, for example, to do things like performance testing within a particular region.</a:t>
            </a:r>
            <a:endParaRPr b="0" sz="1600">
              <a:solidFill>
                <a:schemeClr val="accent5"/>
              </a:solidFill>
              <a:latin typeface="Lato"/>
              <a:ea typeface="Lato"/>
              <a:cs typeface="Lato"/>
              <a:sym typeface="Lato"/>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31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Use case</a:t>
            </a:r>
            <a:endParaRPr sz="1800">
              <a:solidFill>
                <a:schemeClr val="dk1"/>
              </a:solidFill>
            </a:endParaRPr>
          </a:p>
        </p:txBody>
      </p:sp>
      <p:sp>
        <p:nvSpPr>
          <p:cNvPr id="1892" name="Google Shape;1892;p313"/>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Scale for increased application utilization</a:t>
            </a:r>
            <a:endParaRPr sz="1600">
              <a:solidFill>
                <a:schemeClr val="accent5"/>
              </a:solidFill>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When application usage grows, the number of IP addresses and endpoints that needs to be managed also increase. Global Accelerator allows to scale network up or down. It lets you associate regional resources, such as load balancers and EC2 instances, to two static IP addresses.</a:t>
            </a:r>
            <a:endParaRPr b="0" sz="15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Accelerate latency-sensitive applications</a:t>
            </a:r>
            <a:endParaRPr sz="1600">
              <a:solidFill>
                <a:schemeClr val="accent5"/>
              </a:solidFill>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To improve the user experience, AWS Global Accelerator directs user traffic to the nearest application endpoint to the client, thus reducing internet latency and jitter. It routes the traffic to the closest edge location via Anycast, then by routing it to the closest regional endpoint over the AWS global network. </a:t>
            </a:r>
            <a:endParaRPr b="0" sz="1500">
              <a:solidFill>
                <a:schemeClr val="accent5"/>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Principle of least </a:t>
            </a:r>
            <a:r>
              <a:rPr lang="en">
                <a:solidFill>
                  <a:schemeClr val="dk1"/>
                </a:solidFill>
              </a:rPr>
              <a:t>privilege</a:t>
            </a:r>
            <a:endParaRPr sz="1800"/>
          </a:p>
        </p:txBody>
      </p:sp>
      <p:sp>
        <p:nvSpPr>
          <p:cNvPr id="305" name="Google Shape;305;p53"/>
          <p:cNvSpPr txBox="1"/>
          <p:nvPr>
            <p:ph idx="4294967295" type="title"/>
          </p:nvPr>
        </p:nvSpPr>
        <p:spPr>
          <a:xfrm>
            <a:off x="353925" y="989625"/>
            <a:ext cx="8227800" cy="38154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PoLP</a:t>
            </a:r>
            <a:endParaRPr sz="2500">
              <a:solidFill>
                <a:schemeClr val="dk1"/>
              </a:solidFill>
              <a:latin typeface="Lato"/>
              <a:ea typeface="Lato"/>
              <a:cs typeface="Lato"/>
              <a:sym typeface="Lato"/>
            </a:endParaRPr>
          </a:p>
          <a:p>
            <a:pPr indent="-355600" lvl="0" marL="1085850" rtl="0" algn="l">
              <a:lnSpc>
                <a:spcPct val="150000"/>
              </a:lnSpc>
              <a:spcBef>
                <a:spcPts val="0"/>
              </a:spcBef>
              <a:spcAft>
                <a:spcPts val="0"/>
              </a:spcAft>
              <a:buClr>
                <a:srgbClr val="292929"/>
              </a:buClr>
              <a:buSzPts val="2000"/>
              <a:buFont typeface="Lato"/>
              <a:buChar char="●"/>
            </a:pPr>
            <a:r>
              <a:rPr b="0" lang="en" sz="1450">
                <a:solidFill>
                  <a:srgbClr val="292929"/>
                </a:solidFill>
                <a:highlight>
                  <a:srgbClr val="FFFFFF"/>
                </a:highlight>
                <a:latin typeface="Arial"/>
                <a:ea typeface="Arial"/>
                <a:cs typeface="Arial"/>
                <a:sym typeface="Arial"/>
              </a:rPr>
              <a:t>The principle means giving a </a:t>
            </a:r>
            <a:r>
              <a:rPr b="0" lang="en" sz="1450">
                <a:solidFill>
                  <a:srgbClr val="292929"/>
                </a:solidFill>
                <a:highlight>
                  <a:srgbClr val="FFFFFF"/>
                </a:highlight>
                <a:uFill>
                  <a:noFill/>
                </a:uFill>
                <a:latin typeface="Arial"/>
                <a:ea typeface="Arial"/>
                <a:cs typeface="Arial"/>
                <a:sym typeface="Arial"/>
                <a:hlinkClick r:id="rId3">
                  <a:extLst>
                    <a:ext uri="{A12FA001-AC4F-418D-AE19-62706E023703}">
                      <ahyp:hlinkClr val="tx"/>
                    </a:ext>
                  </a:extLst>
                </a:hlinkClick>
              </a:rPr>
              <a:t>user account</a:t>
            </a:r>
            <a:r>
              <a:rPr b="0" lang="en" sz="1450">
                <a:solidFill>
                  <a:srgbClr val="292929"/>
                </a:solidFill>
                <a:highlight>
                  <a:srgbClr val="FFFFFF"/>
                </a:highlight>
                <a:latin typeface="Arial"/>
                <a:ea typeface="Arial"/>
                <a:cs typeface="Arial"/>
                <a:sym typeface="Arial"/>
              </a:rPr>
              <a:t> or process only those privileges which are essential to perform its intended function. For example, a user account for the sole purpose of creating backups does not need to install software: hence, it has rights only to run backup and backup-related applications. Any other privileges, such as installing new software, are blocked. The principle applies also to a personal computer user who usually does work in a normal user account, and opens a privileged, password protected account (that is, a </a:t>
            </a:r>
            <a:r>
              <a:rPr b="0" lang="en" sz="1450">
                <a:solidFill>
                  <a:srgbClr val="292929"/>
                </a:solidFill>
                <a:highlight>
                  <a:srgbClr val="FFFFFF"/>
                </a:highlight>
                <a:uFill>
                  <a:noFill/>
                </a:uFill>
                <a:latin typeface="Arial"/>
                <a:ea typeface="Arial"/>
                <a:cs typeface="Arial"/>
                <a:sym typeface="Arial"/>
                <a:hlinkClick r:id="rId4">
                  <a:extLst>
                    <a:ext uri="{A12FA001-AC4F-418D-AE19-62706E023703}">
                      <ahyp:hlinkClr val="tx"/>
                    </a:ext>
                  </a:extLst>
                </a:hlinkClick>
              </a:rPr>
              <a:t>superuser</a:t>
            </a:r>
            <a:r>
              <a:rPr b="0" lang="en" sz="1450">
                <a:solidFill>
                  <a:srgbClr val="292929"/>
                </a:solidFill>
                <a:highlight>
                  <a:srgbClr val="FFFFFF"/>
                </a:highlight>
                <a:latin typeface="Arial"/>
                <a:ea typeface="Arial"/>
                <a:cs typeface="Arial"/>
                <a:sym typeface="Arial"/>
              </a:rPr>
              <a:t>) only when the situation absolutely demands it.</a:t>
            </a:r>
            <a:endParaRPr b="0" sz="2000">
              <a:solidFill>
                <a:srgbClr val="292929"/>
              </a:solidFill>
              <a:highlight>
                <a:srgbClr val="FFFFFF"/>
              </a:highlight>
              <a:latin typeface="Lato"/>
              <a:ea typeface="Lato"/>
              <a:cs typeface="Lato"/>
              <a:sym typeface="Lato"/>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31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Use case</a:t>
            </a:r>
            <a:endParaRPr sz="1800">
              <a:solidFill>
                <a:schemeClr val="dk1"/>
              </a:solidFill>
            </a:endParaRPr>
          </a:p>
        </p:txBody>
      </p:sp>
      <p:sp>
        <p:nvSpPr>
          <p:cNvPr id="1898" name="Google Shape;1898;p314"/>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Disaster recovery for multi-region &amp; multi-Availability Zone resiliency</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If AWS Global Accelerator detects failure of application endpoint in the primary AZ or AWS Region, it instantly triggers traffic re-routing to your application  endpoint in the next available, closest endpoint in another AZ or AWS Region.</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Protect your applications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When making Application Load Balancers or  EC2 instances internet-facing, you also increase your exposure to attacks from the internet. AWS Global Accelerator allows to add an internal Application Load Balancer or a 	private EC2 instance as an endpoint. </a:t>
            </a:r>
            <a:endParaRPr b="0" sz="1600">
              <a:solidFill>
                <a:schemeClr val="accent5"/>
              </a:solidFill>
              <a:latin typeface="Lato"/>
              <a:ea typeface="Lato"/>
              <a:cs typeface="Lato"/>
              <a:sym typeface="Lato"/>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31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 Use case</a:t>
            </a:r>
            <a:endParaRPr sz="1800">
              <a:solidFill>
                <a:schemeClr val="dk1"/>
              </a:solidFill>
            </a:endParaRPr>
          </a:p>
        </p:txBody>
      </p:sp>
      <p:sp>
        <p:nvSpPr>
          <p:cNvPr id="1904" name="Google Shape;1904;p315"/>
          <p:cNvSpPr txBox="1"/>
          <p:nvPr>
            <p:ph idx="4294967295" type="title"/>
          </p:nvPr>
        </p:nvSpPr>
        <p:spPr>
          <a:xfrm>
            <a:off x="755225" y="10895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Protect your applications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By using AWS Global Accelerator as the single internet-facing access point, you protect the applications running on AWS from distributed denial of service (DDoS) attacks and control how your end users reach your applications. </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AWS Global Accelerator creates a peering connection between the AWS Global Accelerator and Amazon VPC. The traffic between the two VPCs uses private IP addresses.</a:t>
            </a:r>
            <a:endParaRPr b="0" sz="1600">
              <a:solidFill>
                <a:schemeClr val="accent5"/>
              </a:solidFill>
              <a:latin typeface="Lato"/>
              <a:ea typeface="Lato"/>
              <a:cs typeface="Lato"/>
              <a:sym typeface="Lato"/>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31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Global Accelerator vs AWS CloudFront</a:t>
            </a:r>
            <a:endParaRPr sz="1800">
              <a:solidFill>
                <a:schemeClr val="dk1"/>
              </a:solidFill>
            </a:endParaRPr>
          </a:p>
        </p:txBody>
      </p:sp>
      <p:sp>
        <p:nvSpPr>
          <p:cNvPr id="1910" name="Google Shape;1910;p316"/>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AWS Global Accelerator and Amazon CloudFront are separate services that use the AWS </a:t>
            </a:r>
            <a:r>
              <a:rPr lang="en" sz="1600">
                <a:solidFill>
                  <a:schemeClr val="accent5"/>
                </a:solidFill>
                <a:latin typeface="Lato"/>
                <a:ea typeface="Lato"/>
                <a:cs typeface="Lato"/>
                <a:sym typeface="Lato"/>
              </a:rPr>
              <a:t>global network</a:t>
            </a:r>
            <a:r>
              <a:rPr b="0" lang="en" sz="1600">
                <a:solidFill>
                  <a:schemeClr val="accent5"/>
                </a:solidFill>
                <a:latin typeface="Lato"/>
                <a:ea typeface="Lato"/>
                <a:cs typeface="Lato"/>
                <a:sym typeface="Lato"/>
              </a:rPr>
              <a:t> and its </a:t>
            </a:r>
            <a:r>
              <a:rPr lang="en" sz="1600">
                <a:solidFill>
                  <a:schemeClr val="accent5"/>
                </a:solidFill>
                <a:latin typeface="Lato"/>
                <a:ea typeface="Lato"/>
                <a:cs typeface="Lato"/>
                <a:sym typeface="Lato"/>
              </a:rPr>
              <a:t>edge locations</a:t>
            </a:r>
            <a:r>
              <a:rPr b="0" lang="en" sz="1600">
                <a:solidFill>
                  <a:schemeClr val="accent5"/>
                </a:solidFill>
                <a:latin typeface="Lato"/>
                <a:ea typeface="Lato"/>
                <a:cs typeface="Lato"/>
                <a:sym typeface="Lato"/>
              </a:rPr>
              <a:t> around the world. Global Accelerator is a good fit for </a:t>
            </a:r>
            <a:r>
              <a:rPr lang="en" sz="1600">
                <a:solidFill>
                  <a:schemeClr val="accent5"/>
                </a:solidFill>
                <a:latin typeface="Lato"/>
                <a:ea typeface="Lato"/>
                <a:cs typeface="Lato"/>
                <a:sym typeface="Lato"/>
              </a:rPr>
              <a:t>non-HTTP</a:t>
            </a:r>
            <a:r>
              <a:rPr b="0" lang="en" sz="1600">
                <a:solidFill>
                  <a:schemeClr val="accent5"/>
                </a:solidFill>
                <a:latin typeface="Lato"/>
                <a:ea typeface="Lato"/>
                <a:cs typeface="Lato"/>
                <a:sym typeface="Lato"/>
              </a:rPr>
              <a:t>  use cases, such as gaming (UDP), IoT (MQTT), or Voice over IP, as well as for HTTP use cases that specifically require static IP addresses or deterministic, fast regional failover. </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Both services integrate with AWS Shield for DDoS protection.</a:t>
            </a:r>
            <a:endParaRPr b="0" sz="1600">
              <a:solidFill>
                <a:schemeClr val="accent5"/>
              </a:solidFill>
              <a:latin typeface="Lato"/>
              <a:ea typeface="Lato"/>
              <a:cs typeface="Lato"/>
              <a:sym typeface="Lato"/>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31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Direct Connect</a:t>
            </a:r>
            <a:endParaRPr sz="1800">
              <a:solidFill>
                <a:schemeClr val="dk1"/>
              </a:solidFill>
            </a:endParaRPr>
          </a:p>
        </p:txBody>
      </p:sp>
      <p:sp>
        <p:nvSpPr>
          <p:cNvPr id="1916" name="Google Shape;1916;p317"/>
          <p:cNvSpPr txBox="1"/>
          <p:nvPr>
            <p:ph idx="4294967295" type="title"/>
          </p:nvPr>
        </p:nvSpPr>
        <p:spPr>
          <a:xfrm>
            <a:off x="781275" y="972300"/>
            <a:ext cx="7851900" cy="3650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AWS Direct Connect is a cloud service solution that makes it easy to establish a dedicated network connection from your premises to AWS. Using AWS Direct Connect, you can establish private connectivity between AWS and your datacenter, office, or colocation environment, which in many cases can reduce your network costs, increase bandwidth throughput, and provide a more consistent network experience than Internet-based connections.</a:t>
            </a:r>
            <a:endParaRPr b="0" sz="1600">
              <a:solidFill>
                <a:schemeClr val="accent5"/>
              </a:solidFill>
              <a:latin typeface="Lato"/>
              <a:ea typeface="Lato"/>
              <a:cs typeface="Lato"/>
              <a:sym typeface="Lato"/>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31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Direct Connect</a:t>
            </a:r>
            <a:endParaRPr sz="1800">
              <a:solidFill>
                <a:schemeClr val="dk1"/>
              </a:solidFill>
            </a:endParaRPr>
          </a:p>
        </p:txBody>
      </p:sp>
      <p:pic>
        <p:nvPicPr>
          <p:cNvPr id="1922" name="Google Shape;1922;p318"/>
          <p:cNvPicPr preferRelativeResize="0"/>
          <p:nvPr/>
        </p:nvPicPr>
        <p:blipFill>
          <a:blip r:embed="rId3">
            <a:alphaModFix/>
          </a:blip>
          <a:stretch>
            <a:fillRect/>
          </a:stretch>
        </p:blipFill>
        <p:spPr>
          <a:xfrm>
            <a:off x="599000" y="937100"/>
            <a:ext cx="7919908" cy="374920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1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Direct Connect</a:t>
            </a:r>
            <a:endParaRPr sz="1800">
              <a:solidFill>
                <a:schemeClr val="dk1"/>
              </a:solidFill>
            </a:endParaRPr>
          </a:p>
        </p:txBody>
      </p:sp>
      <p:pic>
        <p:nvPicPr>
          <p:cNvPr id="1928" name="Google Shape;1928;p319"/>
          <p:cNvPicPr preferRelativeResize="0"/>
          <p:nvPr/>
        </p:nvPicPr>
        <p:blipFill>
          <a:blip r:embed="rId3">
            <a:alphaModFix/>
          </a:blip>
          <a:stretch>
            <a:fillRect/>
          </a:stretch>
        </p:blipFill>
        <p:spPr>
          <a:xfrm>
            <a:off x="1786375" y="980100"/>
            <a:ext cx="5670599" cy="38663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Direct Connect - Benefits</a:t>
            </a:r>
            <a:endParaRPr sz="1800">
              <a:solidFill>
                <a:schemeClr val="dk1"/>
              </a:solidFill>
            </a:endParaRPr>
          </a:p>
        </p:txBody>
      </p:sp>
      <p:sp>
        <p:nvSpPr>
          <p:cNvPr id="1934" name="Google Shape;1934;p32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Reduces bandwidth costs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Consistent Network performance</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Compatible with all AWS services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Private connectivity to VPC.</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Elastic</a:t>
            </a:r>
            <a:endParaRPr b="0" sz="1600">
              <a:solidFill>
                <a:schemeClr val="accent5"/>
              </a:solidFill>
              <a:latin typeface="Lato"/>
              <a:ea typeface="Lato"/>
              <a:cs typeface="Lato"/>
              <a:sym typeface="Lato"/>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2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Network Architectures in an Organization</a:t>
            </a:r>
            <a:endParaRPr sz="1800">
              <a:solidFill>
                <a:schemeClr val="dk1"/>
              </a:solidFill>
            </a:endParaRPr>
          </a:p>
        </p:txBody>
      </p:sp>
      <p:pic>
        <p:nvPicPr>
          <p:cNvPr id="1940" name="Google Shape;1940;p321"/>
          <p:cNvPicPr preferRelativeResize="0"/>
          <p:nvPr/>
        </p:nvPicPr>
        <p:blipFill>
          <a:blip r:embed="rId3">
            <a:alphaModFix/>
          </a:blip>
          <a:stretch>
            <a:fillRect/>
          </a:stretch>
        </p:blipFill>
        <p:spPr>
          <a:xfrm>
            <a:off x="868600" y="968450"/>
            <a:ext cx="7594532" cy="3749199"/>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2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Transit Gateway</a:t>
            </a:r>
            <a:endParaRPr sz="1800">
              <a:solidFill>
                <a:schemeClr val="dk1"/>
              </a:solidFill>
            </a:endParaRPr>
          </a:p>
        </p:txBody>
      </p:sp>
      <p:pic>
        <p:nvPicPr>
          <p:cNvPr id="1946" name="Google Shape;1946;p322"/>
          <p:cNvPicPr preferRelativeResize="0"/>
          <p:nvPr/>
        </p:nvPicPr>
        <p:blipFill>
          <a:blip r:embed="rId3">
            <a:alphaModFix/>
          </a:blip>
          <a:stretch>
            <a:fillRect/>
          </a:stretch>
        </p:blipFill>
        <p:spPr>
          <a:xfrm>
            <a:off x="1024825" y="1007500"/>
            <a:ext cx="7594532" cy="3749199"/>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2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Transit Gateway</a:t>
            </a:r>
            <a:endParaRPr sz="1800">
              <a:solidFill>
                <a:schemeClr val="dk1"/>
              </a:solidFill>
            </a:endParaRPr>
          </a:p>
        </p:txBody>
      </p:sp>
      <p:sp>
        <p:nvSpPr>
          <p:cNvPr id="1952" name="Google Shape;1952;p323"/>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Simplifies the network topology.</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Allows to have transitive peering between thousands of VPCs and on-premises data centers.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Operates on </a:t>
            </a:r>
            <a:r>
              <a:rPr lang="en" sz="1600">
                <a:solidFill>
                  <a:schemeClr val="accent5"/>
                </a:solidFill>
                <a:latin typeface="Lato"/>
                <a:ea typeface="Lato"/>
                <a:cs typeface="Lato"/>
                <a:sym typeface="Lato"/>
              </a:rPr>
              <a:t>Hub and Spoke</a:t>
            </a:r>
            <a:r>
              <a:rPr b="0" lang="en" sz="1600">
                <a:solidFill>
                  <a:schemeClr val="accent5"/>
                </a:solidFill>
                <a:latin typeface="Lato"/>
                <a:ea typeface="Lato"/>
                <a:cs typeface="Lato"/>
                <a:sym typeface="Lato"/>
              </a:rPr>
              <a:t> Model. </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You can use route table to limit how VPCs talk to each other. </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Works with Direct Connect as well as VPN connections.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Supports </a:t>
            </a:r>
            <a:r>
              <a:rPr lang="en" sz="1600">
                <a:solidFill>
                  <a:schemeClr val="accent5"/>
                </a:solidFill>
                <a:latin typeface="Lato"/>
                <a:ea typeface="Lato"/>
                <a:cs typeface="Lato"/>
                <a:sym typeface="Lato"/>
              </a:rPr>
              <a:t>IP Multicast</a:t>
            </a:r>
            <a:r>
              <a:rPr b="0" lang="en" sz="1600">
                <a:solidFill>
                  <a:schemeClr val="accent5"/>
                </a:solidFill>
                <a:latin typeface="Lato"/>
                <a:ea typeface="Lato"/>
                <a:cs typeface="Lato"/>
                <a:sym typeface="Lato"/>
              </a:rPr>
              <a:t> (not supported by any other AWS service)</a:t>
            </a:r>
            <a:endParaRPr b="0" sz="1600">
              <a:solidFill>
                <a:schemeClr val="accent5"/>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Exam Blueprint</a:t>
            </a:r>
            <a:endParaRPr sz="2400"/>
          </a:p>
        </p:txBody>
      </p:sp>
      <p:sp>
        <p:nvSpPr>
          <p:cNvPr id="148" name="Google Shape;148;p27"/>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130 minutes in length</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65 questions (In general)</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Multiple Choice</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Scenarios based Questions</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Qualification valid for 3 years.</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Results between 100 and 1000 with a passing score of 720.</a:t>
            </a:r>
            <a:endParaRPr sz="1700">
              <a:latin typeface="Lato"/>
              <a:ea typeface="Lato"/>
              <a:cs typeface="Lato"/>
              <a:sym typeface="Lato"/>
            </a:endParaRPr>
          </a:p>
          <a:p>
            <a:pPr indent="-336550" lvl="0" marL="457200" rtl="0" algn="l">
              <a:lnSpc>
                <a:spcPct val="200000"/>
              </a:lnSpc>
              <a:spcBef>
                <a:spcPts val="0"/>
              </a:spcBef>
              <a:spcAft>
                <a:spcPts val="0"/>
              </a:spcAft>
              <a:buSzPts val="1700"/>
              <a:buFont typeface="Lato"/>
              <a:buChar char="●"/>
            </a:pPr>
            <a:r>
              <a:rPr lang="en" sz="1700">
                <a:latin typeface="Lato"/>
                <a:ea typeface="Lato"/>
                <a:cs typeface="Lato"/>
                <a:sym typeface="Lato"/>
              </a:rPr>
              <a:t>Aim for 70%.</a:t>
            </a:r>
            <a:endParaRPr sz="17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IAM Best practices</a:t>
            </a:r>
            <a:endParaRPr sz="1800"/>
          </a:p>
        </p:txBody>
      </p:sp>
      <p:sp>
        <p:nvSpPr>
          <p:cNvPr id="311" name="Google Shape;311;p54"/>
          <p:cNvSpPr txBox="1"/>
          <p:nvPr>
            <p:ph idx="4294967295" type="title"/>
          </p:nvPr>
        </p:nvSpPr>
        <p:spPr>
          <a:xfrm>
            <a:off x="353925" y="1089500"/>
            <a:ext cx="8227800" cy="3715500"/>
          </a:xfrm>
          <a:prstGeom prst="rect">
            <a:avLst/>
          </a:prstGeom>
        </p:spPr>
        <p:txBody>
          <a:bodyPr anchorCtr="0" anchor="t" bIns="91425" lIns="91425" spcFirstLastPara="1" rIns="91425" wrap="square" tIns="91425">
            <a:noAutofit/>
          </a:bodyPr>
          <a:lstStyle/>
          <a:p>
            <a:pPr indent="-342900" lvl="0" marL="685800" rtl="0" algn="l">
              <a:lnSpc>
                <a:spcPct val="200000"/>
              </a:lnSpc>
              <a:spcBef>
                <a:spcPts val="2000"/>
              </a:spcBef>
              <a:spcAft>
                <a:spcPts val="0"/>
              </a:spcAft>
              <a:buClr>
                <a:schemeClr val="accent3"/>
              </a:buClr>
              <a:buSzPts val="1800"/>
              <a:buFont typeface="Lato"/>
              <a:buChar char="●"/>
            </a:pPr>
            <a:r>
              <a:rPr b="0" lang="en" sz="1800" u="sng">
                <a:solidFill>
                  <a:schemeClr val="accent3"/>
                </a:solidFill>
                <a:highlight>
                  <a:srgbClr val="FFFFFF"/>
                </a:highlight>
                <a:latin typeface="Lato"/>
                <a:ea typeface="Lato"/>
                <a:cs typeface="Lato"/>
                <a:sym typeface="Lato"/>
              </a:rPr>
              <a:t>https://docs.aws.amazon.com/IAM/latest/UserGuide/best-practices.html</a:t>
            </a:r>
            <a:endParaRPr b="0" sz="1800" u="sng">
              <a:solidFill>
                <a:schemeClr val="accent3"/>
              </a:solidFill>
              <a:highlight>
                <a:srgbClr val="FFFFFF"/>
              </a:highlight>
              <a:latin typeface="Lato"/>
              <a:ea typeface="Lato"/>
              <a:cs typeface="Lato"/>
              <a:sym typeface="Lato"/>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32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VPN CloudHub</a:t>
            </a:r>
            <a:endParaRPr sz="1800">
              <a:solidFill>
                <a:schemeClr val="dk1"/>
              </a:solidFill>
            </a:endParaRPr>
          </a:p>
        </p:txBody>
      </p:sp>
      <p:pic>
        <p:nvPicPr>
          <p:cNvPr id="1958" name="Google Shape;1958;p324"/>
          <p:cNvPicPr preferRelativeResize="0"/>
          <p:nvPr/>
        </p:nvPicPr>
        <p:blipFill>
          <a:blip r:embed="rId3">
            <a:alphaModFix/>
          </a:blip>
          <a:stretch>
            <a:fillRect/>
          </a:stretch>
        </p:blipFill>
        <p:spPr>
          <a:xfrm>
            <a:off x="1586175" y="1089500"/>
            <a:ext cx="6315450" cy="327350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32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VPN CloudHub</a:t>
            </a:r>
            <a:endParaRPr sz="1800">
              <a:solidFill>
                <a:schemeClr val="dk1"/>
              </a:solidFill>
            </a:endParaRPr>
          </a:p>
        </p:txBody>
      </p:sp>
      <p:sp>
        <p:nvSpPr>
          <p:cNvPr id="1964" name="Google Shape;1964;p32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Hub and spoke architecture.</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 single point of contact to connect the VPN infrastructures into.</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If you have multiple sites each with its own VPN connection, you can use AWS VPN CloudHub to connect those sites together. </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Operates over the public internet, but all traffic between the customer gateway and the AWS VPN CloudHub is encrypted. </a:t>
            </a:r>
            <a:endParaRPr b="0" sz="1600">
              <a:solidFill>
                <a:schemeClr val="accent5"/>
              </a:solidFill>
              <a:latin typeface="Lato"/>
              <a:ea typeface="Lato"/>
              <a:cs typeface="Lato"/>
              <a:sym typeface="Lato"/>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32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Network costs</a:t>
            </a:r>
            <a:endParaRPr sz="1800">
              <a:solidFill>
                <a:schemeClr val="dk1"/>
              </a:solidFill>
            </a:endParaRPr>
          </a:p>
        </p:txBody>
      </p:sp>
      <p:pic>
        <p:nvPicPr>
          <p:cNvPr id="1970" name="Google Shape;1970;p326"/>
          <p:cNvPicPr preferRelativeResize="0"/>
          <p:nvPr/>
        </p:nvPicPr>
        <p:blipFill>
          <a:blip r:embed="rId3">
            <a:alphaModFix/>
          </a:blip>
          <a:stretch>
            <a:fillRect/>
          </a:stretch>
        </p:blipFill>
        <p:spPr>
          <a:xfrm>
            <a:off x="1621513" y="735750"/>
            <a:ext cx="5900975" cy="3965451"/>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32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Network costs</a:t>
            </a:r>
            <a:endParaRPr sz="1800">
              <a:solidFill>
                <a:schemeClr val="dk1"/>
              </a:solidFill>
            </a:endParaRPr>
          </a:p>
        </p:txBody>
      </p:sp>
      <p:sp>
        <p:nvSpPr>
          <p:cNvPr id="1976" name="Google Shape;1976;p32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Use private IP addresses over public IP addresses where possible to save on costs; it utilizes the AWS backbone network.</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Communication</a:t>
            </a:r>
            <a:r>
              <a:rPr b="0" lang="en" sz="1600">
                <a:solidFill>
                  <a:schemeClr val="accent5"/>
                </a:solidFill>
                <a:latin typeface="Lato"/>
                <a:ea typeface="Lato"/>
                <a:cs typeface="Lato"/>
                <a:sym typeface="Lato"/>
              </a:rPr>
              <a:t> between two instances inside the same availability zone and use private IP addresses will be cost-free, but it will have a whole bunch of single points of failure issues. So if the availability zone goes down, the entire application is going to go down.</a:t>
            </a:r>
            <a:endParaRPr b="0" sz="1600">
              <a:solidFill>
                <a:schemeClr val="accent5"/>
              </a:solidFill>
              <a:latin typeface="Lato"/>
              <a:ea typeface="Lato"/>
              <a:cs typeface="Lato"/>
              <a:sym typeface="Lato"/>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328"/>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7</a:t>
            </a:r>
            <a:endParaRPr sz="2800"/>
          </a:p>
          <a:p>
            <a:pPr indent="0" lvl="0" marL="0" rtl="0" algn="ctr">
              <a:spcBef>
                <a:spcPts val="0"/>
              </a:spcBef>
              <a:spcAft>
                <a:spcPts val="0"/>
              </a:spcAft>
              <a:buNone/>
            </a:pPr>
            <a:r>
              <a:rPr lang="en"/>
              <a:t>Route 53</a:t>
            </a:r>
            <a:endParaRPr/>
          </a:p>
        </p:txBody>
      </p:sp>
      <p:sp>
        <p:nvSpPr>
          <p:cNvPr id="1982" name="Google Shape;1982;p328"/>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30200" lvl="0" marL="457200" rtl="0" algn="l">
              <a:lnSpc>
                <a:spcPct val="135000"/>
              </a:lnSpc>
              <a:spcBef>
                <a:spcPts val="0"/>
              </a:spcBef>
              <a:spcAft>
                <a:spcPts val="0"/>
              </a:spcAft>
              <a:buSzPts val="1600"/>
              <a:buChar char="●"/>
            </a:pPr>
            <a:r>
              <a:rPr b="1" lang="en" sz="1600"/>
              <a:t>Route 53</a:t>
            </a:r>
            <a:endParaRPr b="1" sz="1600"/>
          </a:p>
          <a:p>
            <a:pPr indent="-330200" lvl="0" marL="457200" rtl="0" algn="l">
              <a:lnSpc>
                <a:spcPct val="135000"/>
              </a:lnSpc>
              <a:spcBef>
                <a:spcPts val="0"/>
              </a:spcBef>
              <a:spcAft>
                <a:spcPts val="0"/>
              </a:spcAft>
              <a:buSzPts val="1600"/>
              <a:buChar char="●"/>
            </a:pPr>
            <a:r>
              <a:rPr b="1" lang="en" sz="1600"/>
              <a:t>DNS 101</a:t>
            </a:r>
            <a:endParaRPr b="1" sz="1600"/>
          </a:p>
          <a:p>
            <a:pPr indent="-330200" lvl="0" marL="457200" rtl="0" algn="l">
              <a:lnSpc>
                <a:spcPct val="135000"/>
              </a:lnSpc>
              <a:spcBef>
                <a:spcPts val="0"/>
              </a:spcBef>
              <a:spcAft>
                <a:spcPts val="0"/>
              </a:spcAft>
              <a:buSzPts val="1600"/>
              <a:buChar char="●"/>
            </a:pPr>
            <a:r>
              <a:rPr b="1" lang="en" sz="1600"/>
              <a:t>Route53 record types </a:t>
            </a:r>
            <a:endParaRPr b="1" sz="1600"/>
          </a:p>
          <a:p>
            <a:pPr indent="-330200" lvl="0" marL="457200" rtl="0" algn="l">
              <a:lnSpc>
                <a:spcPct val="135000"/>
              </a:lnSpc>
              <a:spcBef>
                <a:spcPts val="0"/>
              </a:spcBef>
              <a:spcAft>
                <a:spcPts val="0"/>
              </a:spcAft>
              <a:buSzPts val="1600"/>
              <a:buChar char="●"/>
            </a:pPr>
            <a:r>
              <a:rPr b="1" lang="en" sz="1600"/>
              <a:t>Routing Policies Available on AWS</a:t>
            </a:r>
            <a:endParaRPr b="1" sz="1600"/>
          </a:p>
          <a:p>
            <a:pPr indent="-330200" lvl="1" marL="914400" rtl="0" algn="l">
              <a:lnSpc>
                <a:spcPct val="135000"/>
              </a:lnSpc>
              <a:spcBef>
                <a:spcPts val="0"/>
              </a:spcBef>
              <a:spcAft>
                <a:spcPts val="0"/>
              </a:spcAft>
              <a:buSzPts val="1600"/>
              <a:buChar char="○"/>
            </a:pPr>
            <a:r>
              <a:rPr b="1" lang="en" sz="1600"/>
              <a:t>Simple Routing Policy</a:t>
            </a:r>
            <a:endParaRPr b="1" sz="1600"/>
          </a:p>
          <a:p>
            <a:pPr indent="-330200" lvl="1" marL="914400" rtl="0" algn="l">
              <a:lnSpc>
                <a:spcPct val="135000"/>
              </a:lnSpc>
              <a:spcBef>
                <a:spcPts val="0"/>
              </a:spcBef>
              <a:spcAft>
                <a:spcPts val="0"/>
              </a:spcAft>
              <a:buSzPts val="1600"/>
              <a:buChar char="○"/>
            </a:pPr>
            <a:r>
              <a:rPr b="1" lang="en" sz="1600"/>
              <a:t>Weighted Routing Policy</a:t>
            </a:r>
            <a:endParaRPr b="1" sz="1600"/>
          </a:p>
          <a:p>
            <a:pPr indent="-330200" lvl="1" marL="914400" rtl="0" algn="l">
              <a:lnSpc>
                <a:spcPct val="135000"/>
              </a:lnSpc>
              <a:spcBef>
                <a:spcPts val="0"/>
              </a:spcBef>
              <a:spcAft>
                <a:spcPts val="0"/>
              </a:spcAft>
              <a:buSzPts val="1600"/>
              <a:buChar char="○"/>
            </a:pPr>
            <a:r>
              <a:rPr b="1" lang="en" sz="1600"/>
              <a:t>Latency-Based</a:t>
            </a:r>
            <a:endParaRPr b="1" sz="1600"/>
          </a:p>
          <a:p>
            <a:pPr indent="-330200" lvl="1" marL="914400" rtl="0" algn="l">
              <a:lnSpc>
                <a:spcPct val="135000"/>
              </a:lnSpc>
              <a:spcBef>
                <a:spcPts val="0"/>
              </a:spcBef>
              <a:spcAft>
                <a:spcPts val="0"/>
              </a:spcAft>
              <a:buSzPts val="1600"/>
              <a:buChar char="○"/>
            </a:pPr>
            <a:r>
              <a:rPr b="1" lang="en" sz="1600"/>
              <a:t>Failover Routing Policy</a:t>
            </a:r>
            <a:endParaRPr b="1" sz="1600"/>
          </a:p>
          <a:p>
            <a:pPr indent="-330200" lvl="1" marL="914400" rtl="0" algn="l">
              <a:lnSpc>
                <a:spcPct val="135000"/>
              </a:lnSpc>
              <a:spcBef>
                <a:spcPts val="0"/>
              </a:spcBef>
              <a:spcAft>
                <a:spcPts val="0"/>
              </a:spcAft>
              <a:buSzPts val="1600"/>
              <a:buChar char="○"/>
            </a:pPr>
            <a:r>
              <a:rPr b="1" lang="en" sz="1600"/>
              <a:t>Geolocation Routing Policy</a:t>
            </a:r>
            <a:endParaRPr b="1" sz="1600"/>
          </a:p>
          <a:p>
            <a:pPr indent="-330200" lvl="1" marL="914400" rtl="0" algn="l">
              <a:lnSpc>
                <a:spcPct val="135000"/>
              </a:lnSpc>
              <a:spcBef>
                <a:spcPts val="0"/>
              </a:spcBef>
              <a:spcAft>
                <a:spcPts val="0"/>
              </a:spcAft>
              <a:buSzPts val="1600"/>
              <a:buChar char="○"/>
            </a:pPr>
            <a:r>
              <a:rPr b="1" lang="en" sz="1600"/>
              <a:t>Geoproximity Routing Policy</a:t>
            </a:r>
            <a:endParaRPr b="1" sz="1600"/>
          </a:p>
          <a:p>
            <a:pPr indent="-330200" lvl="1" marL="914400" rtl="0" algn="l">
              <a:lnSpc>
                <a:spcPct val="135000"/>
              </a:lnSpc>
              <a:spcBef>
                <a:spcPts val="0"/>
              </a:spcBef>
              <a:spcAft>
                <a:spcPts val="0"/>
              </a:spcAft>
              <a:buSzPts val="1600"/>
              <a:buChar char="○"/>
            </a:pPr>
            <a:r>
              <a:rPr b="1" lang="en" sz="1600"/>
              <a:t>Multivalue Answer Policy</a:t>
            </a:r>
            <a:endParaRPr b="1" sz="1600"/>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32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DNS - Domain Name System</a:t>
            </a:r>
            <a:endParaRPr sz="1800">
              <a:solidFill>
                <a:schemeClr val="dk1"/>
              </a:solidFill>
            </a:endParaRPr>
          </a:p>
        </p:txBody>
      </p:sp>
      <p:sp>
        <p:nvSpPr>
          <p:cNvPr id="1988" name="Google Shape;1988;p329"/>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accent5"/>
              </a:buClr>
              <a:buSzPts val="2000"/>
              <a:buFont typeface="Lato"/>
              <a:buChar char="●"/>
            </a:pPr>
            <a:r>
              <a:rPr b="0" lang="en" sz="1600">
                <a:solidFill>
                  <a:schemeClr val="accent5"/>
                </a:solidFill>
                <a:latin typeface="Lato"/>
                <a:ea typeface="Lato"/>
                <a:cs typeface="Lato"/>
                <a:sym typeface="Lato"/>
              </a:rPr>
              <a:t>The Domain Name System (DNS) is the like the phonebook of the Internet. Humans access information online through domain names, like nytimes.com or espn.com. Web browsers interact through Internet Protocol (IP) addresses. DNS translates domain names to IP addresses so browsers can load Internet resources.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AWS’s DNS service is called </a:t>
            </a:r>
            <a:r>
              <a:rPr lang="en" sz="1600">
                <a:solidFill>
                  <a:schemeClr val="accent5"/>
                </a:solidFill>
                <a:latin typeface="Lato"/>
                <a:ea typeface="Lato"/>
                <a:cs typeface="Lato"/>
                <a:sym typeface="Lato"/>
              </a:rPr>
              <a:t>Route53</a:t>
            </a:r>
            <a:r>
              <a:rPr b="0" lang="en" sz="1600">
                <a:solidFill>
                  <a:schemeClr val="accent5"/>
                </a:solidFill>
                <a:latin typeface="Lato"/>
                <a:ea typeface="Lato"/>
                <a:cs typeface="Lato"/>
                <a:sym typeface="Lato"/>
              </a:rPr>
              <a:t>.</a:t>
            </a:r>
            <a:endParaRPr b="0" sz="1600">
              <a:solidFill>
                <a:schemeClr val="accent5"/>
              </a:solidFill>
              <a:latin typeface="Lato"/>
              <a:ea typeface="Lato"/>
              <a:cs typeface="Lato"/>
              <a:sym typeface="Lato"/>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33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Top Level </a:t>
            </a:r>
            <a:r>
              <a:rPr lang="en" sz="2100">
                <a:solidFill>
                  <a:schemeClr val="dk1"/>
                </a:solidFill>
              </a:rPr>
              <a:t>Domains</a:t>
            </a:r>
            <a:endParaRPr sz="1800">
              <a:solidFill>
                <a:schemeClr val="dk1"/>
              </a:solidFill>
            </a:endParaRPr>
          </a:p>
        </p:txBody>
      </p:sp>
      <p:sp>
        <p:nvSpPr>
          <p:cNvPr id="1994" name="Google Shape;1994;p33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last word in a domain name represents the </a:t>
            </a:r>
            <a:r>
              <a:rPr lang="en" sz="1600">
                <a:solidFill>
                  <a:schemeClr val="accent5"/>
                </a:solidFill>
                <a:latin typeface="Lato"/>
                <a:ea typeface="Lato"/>
                <a:cs typeface="Lato"/>
                <a:sym typeface="Lato"/>
              </a:rPr>
              <a:t>top-level domain</a:t>
            </a:r>
            <a:r>
              <a:rPr b="0" lang="en" sz="1600">
                <a:solidFill>
                  <a:schemeClr val="accent5"/>
                </a:solidFill>
                <a:latin typeface="Lato"/>
                <a:ea typeface="Lato"/>
                <a:cs typeface="Lato"/>
                <a:sym typeface="Lato"/>
              </a:rPr>
              <a:t>.</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google.com - .com is top level domain</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second word in a domain name is known as the </a:t>
            </a:r>
            <a:r>
              <a:rPr lang="en" sz="1600">
                <a:solidFill>
                  <a:schemeClr val="accent5"/>
                </a:solidFill>
                <a:latin typeface="Lato"/>
                <a:ea typeface="Lato"/>
                <a:cs typeface="Lato"/>
                <a:sym typeface="Lato"/>
              </a:rPr>
              <a:t>second-level domain</a:t>
            </a:r>
            <a:r>
              <a:rPr b="0" lang="en" sz="1600">
                <a:solidFill>
                  <a:schemeClr val="accent5"/>
                </a:solidFill>
                <a:latin typeface="Lato"/>
                <a:ea typeface="Lato"/>
                <a:cs typeface="Lato"/>
                <a:sym typeface="Lato"/>
              </a:rPr>
              <a:t> name, and this is optional, though, and it depends on the domain name.</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google.com.np - Top level is .np and second-level is .com</a:t>
            </a:r>
            <a:endParaRPr b="0" sz="1600">
              <a:solidFill>
                <a:schemeClr val="accent5"/>
              </a:solidFill>
              <a:latin typeface="Lato"/>
              <a:ea typeface="Lato"/>
              <a:cs typeface="Lato"/>
              <a:sym typeface="Lato"/>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33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Start of Authority (SOA) records</a:t>
            </a:r>
            <a:endParaRPr sz="1800">
              <a:solidFill>
                <a:schemeClr val="dk1"/>
              </a:solidFill>
            </a:endParaRPr>
          </a:p>
        </p:txBody>
      </p:sp>
      <p:sp>
        <p:nvSpPr>
          <p:cNvPr id="2000" name="Google Shape;2000;p331"/>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While registering a domain, every DNS record begins with Start of Authority record. The SOA record stores information about:</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name of the server that supplied the data for the zone.</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current version of the data file.</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default number of seconds for the Time-To-Live file on resource records.</a:t>
            </a:r>
            <a:endParaRPr b="0" sz="1600">
              <a:solidFill>
                <a:schemeClr val="accent5"/>
              </a:solidFill>
              <a:latin typeface="Lato"/>
              <a:ea typeface="Lato"/>
              <a:cs typeface="Lato"/>
              <a:sym typeface="Lato"/>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33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NS - Name Server Records</a:t>
            </a:r>
            <a:endParaRPr sz="1800">
              <a:solidFill>
                <a:schemeClr val="dk1"/>
              </a:solidFill>
            </a:endParaRPr>
          </a:p>
        </p:txBody>
      </p:sp>
      <p:sp>
        <p:nvSpPr>
          <p:cNvPr id="2006" name="Google Shape;2006;p332"/>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Roboto"/>
                <a:ea typeface="Roboto"/>
                <a:cs typeface="Roboto"/>
                <a:sym typeface="Roboto"/>
              </a:rPr>
              <a:t>An NS server is a database that holds the records for all DNS names. </a:t>
            </a:r>
            <a:endParaRPr b="0" sz="1600">
              <a:solidFill>
                <a:schemeClr val="accent5"/>
              </a:solidFill>
              <a:highlight>
                <a:schemeClr val="lt1"/>
              </a:highlight>
              <a:latin typeface="Roboto"/>
              <a:ea typeface="Roboto"/>
              <a:cs typeface="Roboto"/>
              <a:sym typeface="Robo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Roboto"/>
                <a:ea typeface="Roboto"/>
                <a:cs typeface="Roboto"/>
                <a:sym typeface="Roboto"/>
              </a:rPr>
              <a:t>NS record identifies the name servers for the hosted zone.</a:t>
            </a:r>
            <a:endParaRPr b="0" sz="1600">
              <a:solidFill>
                <a:schemeClr val="accent5"/>
              </a:solidFill>
              <a:highlight>
                <a:schemeClr val="lt1"/>
              </a:highlight>
              <a:latin typeface="Roboto"/>
              <a:ea typeface="Roboto"/>
              <a:cs typeface="Roboto"/>
              <a:sym typeface="Roboto"/>
            </a:endParaRPr>
          </a:p>
          <a:p>
            <a:pPr indent="-330200" lvl="0" marL="457200" rtl="0" algn="l">
              <a:lnSpc>
                <a:spcPct val="150000"/>
              </a:lnSpc>
              <a:spcBef>
                <a:spcPts val="0"/>
              </a:spcBef>
              <a:spcAft>
                <a:spcPts val="0"/>
              </a:spcAft>
              <a:buClr>
                <a:schemeClr val="accent5"/>
              </a:buClr>
              <a:buSzPts val="1600"/>
              <a:buFont typeface="Roboto"/>
              <a:buChar char="●"/>
            </a:pPr>
            <a:r>
              <a:rPr b="0" lang="en" sz="1600">
                <a:solidFill>
                  <a:schemeClr val="accent5"/>
                </a:solidFill>
                <a:highlight>
                  <a:schemeClr val="lt1"/>
                </a:highlight>
                <a:latin typeface="Roboto"/>
                <a:ea typeface="Roboto"/>
                <a:cs typeface="Roboto"/>
                <a:sym typeface="Roboto"/>
              </a:rPr>
              <a:t>When a  is created, you are presented with at least four name servers that has record of your domain.</a:t>
            </a:r>
            <a:endParaRPr b="0" sz="1600">
              <a:solidFill>
                <a:schemeClr val="accent5"/>
              </a:solidFill>
              <a:highlight>
                <a:schemeClr val="lt1"/>
              </a:highlight>
              <a:latin typeface="Roboto"/>
              <a:ea typeface="Roboto"/>
              <a:cs typeface="Roboto"/>
              <a:sym typeface="Roboto"/>
            </a:endParaRPr>
          </a:p>
          <a:p>
            <a:pPr indent="-330200" lvl="0" marL="457200" rtl="0" algn="l">
              <a:lnSpc>
                <a:spcPct val="150000"/>
              </a:lnSpc>
              <a:spcBef>
                <a:spcPts val="0"/>
              </a:spcBef>
              <a:spcAft>
                <a:spcPts val="0"/>
              </a:spcAft>
              <a:buClr>
                <a:schemeClr val="accent5"/>
              </a:buClr>
              <a:buSzPts val="1600"/>
              <a:buFont typeface="Roboto"/>
              <a:buChar char="●"/>
            </a:pPr>
            <a:r>
              <a:rPr b="0" lang="en" sz="1600">
                <a:solidFill>
                  <a:schemeClr val="accent5"/>
                </a:solidFill>
                <a:highlight>
                  <a:schemeClr val="lt1"/>
                </a:highlight>
                <a:latin typeface="Roboto"/>
                <a:ea typeface="Roboto"/>
                <a:cs typeface="Roboto"/>
                <a:sym typeface="Roboto"/>
              </a:rPr>
              <a:t>When you type </a:t>
            </a:r>
            <a:r>
              <a:rPr lang="en" sz="1600">
                <a:solidFill>
                  <a:schemeClr val="accent5"/>
                </a:solidFill>
                <a:highlight>
                  <a:schemeClr val="lt1"/>
                </a:highlight>
                <a:latin typeface="Roboto"/>
                <a:ea typeface="Roboto"/>
                <a:cs typeface="Roboto"/>
                <a:sym typeface="Roboto"/>
              </a:rPr>
              <a:t>cubedsteps.com</a:t>
            </a:r>
            <a:r>
              <a:rPr b="0" lang="en" sz="1600">
                <a:solidFill>
                  <a:schemeClr val="accent5"/>
                </a:solidFill>
                <a:highlight>
                  <a:schemeClr val="lt1"/>
                </a:highlight>
                <a:latin typeface="Roboto"/>
                <a:ea typeface="Roboto"/>
                <a:cs typeface="Roboto"/>
                <a:sym typeface="Roboto"/>
              </a:rPr>
              <a:t> in your browser:</a:t>
            </a:r>
            <a:endParaRPr b="0" sz="1350">
              <a:solidFill>
                <a:srgbClr val="6E7076"/>
              </a:solidFill>
              <a:latin typeface="Roboto"/>
              <a:ea typeface="Roboto"/>
              <a:cs typeface="Roboto"/>
              <a:sym typeface="Robo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The browser sends a request to that domain’s nameservers</a:t>
            </a:r>
            <a:endParaRPr b="0" sz="1500">
              <a:solidFill>
                <a:schemeClr val="accent5"/>
              </a:solidFill>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The nameservers respond back with the IP address of the website’s server</a:t>
            </a:r>
            <a:endParaRPr b="0" sz="1500">
              <a:solidFill>
                <a:schemeClr val="accent5"/>
              </a:solidFill>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The browser requests the website content from that IP address</a:t>
            </a:r>
            <a:endParaRPr b="0" sz="1500">
              <a:solidFill>
                <a:schemeClr val="accent5"/>
              </a:solidFill>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The browser retrieves the content and renders it in your browser</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33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NS - Name Server Records</a:t>
            </a:r>
            <a:endParaRPr sz="1800">
              <a:solidFill>
                <a:schemeClr val="dk1"/>
              </a:solidFill>
            </a:endParaRPr>
          </a:p>
        </p:txBody>
      </p:sp>
      <p:pic>
        <p:nvPicPr>
          <p:cNvPr id="2012" name="Google Shape;2012;p333"/>
          <p:cNvPicPr preferRelativeResize="0"/>
          <p:nvPr/>
        </p:nvPicPr>
        <p:blipFill>
          <a:blip r:embed="rId3">
            <a:alphaModFix/>
          </a:blip>
          <a:stretch>
            <a:fillRect/>
          </a:stretch>
        </p:blipFill>
        <p:spPr>
          <a:xfrm>
            <a:off x="2561400" y="1541400"/>
            <a:ext cx="476250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IAM</a:t>
            </a:r>
            <a:endParaRPr sz="1800"/>
          </a:p>
        </p:txBody>
      </p:sp>
      <p:sp>
        <p:nvSpPr>
          <p:cNvPr id="317" name="Google Shape;317;p55"/>
          <p:cNvSpPr txBox="1"/>
          <p:nvPr>
            <p:ph idx="4294967295" type="title"/>
          </p:nvPr>
        </p:nvSpPr>
        <p:spPr>
          <a:xfrm>
            <a:off x="353925" y="672800"/>
            <a:ext cx="8227800" cy="41322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Identity and Access management</a:t>
            </a:r>
            <a:endParaRPr sz="2500">
              <a:solidFill>
                <a:schemeClr val="dk1"/>
              </a:solidFill>
              <a:latin typeface="Lato"/>
              <a:ea typeface="Lato"/>
              <a:cs typeface="Lato"/>
              <a:sym typeface="Lato"/>
            </a:endParaRPr>
          </a:p>
          <a:p>
            <a:pPr indent="-330200" lvl="0" marL="971550" rtl="0" algn="l">
              <a:lnSpc>
                <a:spcPct val="150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Lato"/>
                <a:ea typeface="Lato"/>
                <a:cs typeface="Lato"/>
                <a:sym typeface="Lato"/>
              </a:rPr>
              <a:t>IAM is a </a:t>
            </a:r>
            <a:r>
              <a:rPr lang="en" sz="1600">
                <a:solidFill>
                  <a:srgbClr val="292929"/>
                </a:solidFill>
                <a:highlight>
                  <a:srgbClr val="FFFFFF"/>
                </a:highlight>
                <a:latin typeface="Lato"/>
                <a:ea typeface="Lato"/>
                <a:cs typeface="Lato"/>
                <a:sym typeface="Lato"/>
              </a:rPr>
              <a:t>Global service</a:t>
            </a:r>
            <a:r>
              <a:rPr b="0" lang="en" sz="1600">
                <a:solidFill>
                  <a:srgbClr val="292929"/>
                </a:solidFill>
                <a:highlight>
                  <a:srgbClr val="FFFFFF"/>
                </a:highlight>
                <a:latin typeface="Lato"/>
                <a:ea typeface="Lato"/>
                <a:cs typeface="Lato"/>
                <a:sym typeface="Lato"/>
              </a:rPr>
              <a:t>.</a:t>
            </a:r>
            <a:endParaRPr b="0" sz="1600">
              <a:solidFill>
                <a:srgbClr val="292929"/>
              </a:solidFill>
              <a:highlight>
                <a:srgbClr val="FFFFFF"/>
              </a:highlight>
              <a:latin typeface="Lato"/>
              <a:ea typeface="Lato"/>
              <a:cs typeface="Lato"/>
              <a:sym typeface="Lato"/>
            </a:endParaRPr>
          </a:p>
          <a:p>
            <a:pPr indent="-330200" lvl="0" marL="971550" rtl="0" algn="l">
              <a:lnSpc>
                <a:spcPct val="150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Lato"/>
                <a:ea typeface="Lato"/>
                <a:cs typeface="Lato"/>
                <a:sym typeface="Lato"/>
              </a:rPr>
              <a:t>IAM allows you to manage </a:t>
            </a:r>
            <a:r>
              <a:rPr lang="en" sz="1600">
                <a:solidFill>
                  <a:srgbClr val="292929"/>
                </a:solidFill>
                <a:highlight>
                  <a:srgbClr val="FFFFFF"/>
                </a:highlight>
                <a:latin typeface="Lato"/>
                <a:ea typeface="Lato"/>
                <a:cs typeface="Lato"/>
                <a:sym typeface="Lato"/>
              </a:rPr>
              <a:t>users and resources</a:t>
            </a:r>
            <a:r>
              <a:rPr b="0" lang="en" sz="1600">
                <a:solidFill>
                  <a:srgbClr val="292929"/>
                </a:solidFill>
                <a:highlight>
                  <a:srgbClr val="FFFFFF"/>
                </a:highlight>
                <a:latin typeface="Lato"/>
                <a:ea typeface="Lato"/>
                <a:cs typeface="Lato"/>
                <a:sym typeface="Lato"/>
              </a:rPr>
              <a:t> and their level of access to the AWS Console.</a:t>
            </a:r>
            <a:endParaRPr b="0" sz="1600">
              <a:solidFill>
                <a:srgbClr val="292929"/>
              </a:solidFill>
              <a:highlight>
                <a:srgbClr val="FFFFFF"/>
              </a:highlight>
              <a:latin typeface="Lato"/>
              <a:ea typeface="Lato"/>
              <a:cs typeface="Lato"/>
              <a:sym typeface="Lato"/>
            </a:endParaRPr>
          </a:p>
          <a:p>
            <a:pPr indent="-330200" lvl="0" marL="97155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IAM offers following features.</a:t>
            </a:r>
            <a:endParaRPr b="0" sz="1600">
              <a:solidFill>
                <a:srgbClr val="292929"/>
              </a:solidFill>
              <a:highlight>
                <a:srgbClr val="FFFFFF"/>
              </a:highlight>
              <a:latin typeface="Lato"/>
              <a:ea typeface="Lato"/>
              <a:cs typeface="Lato"/>
              <a:sym typeface="Lato"/>
            </a:endParaRPr>
          </a:p>
          <a:p>
            <a:pPr indent="-330200" lvl="0" marL="13716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Centralized control of AWS account.</a:t>
            </a:r>
            <a:endParaRPr b="0" sz="1600">
              <a:solidFill>
                <a:srgbClr val="292929"/>
              </a:solidFill>
              <a:highlight>
                <a:srgbClr val="FFFFFF"/>
              </a:highlight>
              <a:latin typeface="Lato"/>
              <a:ea typeface="Lato"/>
              <a:cs typeface="Lato"/>
              <a:sym typeface="Lato"/>
            </a:endParaRPr>
          </a:p>
          <a:p>
            <a:pPr indent="-330200" lvl="0" marL="13716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Shared Access to your AWS account.</a:t>
            </a:r>
            <a:endParaRPr b="0" sz="1600">
              <a:solidFill>
                <a:srgbClr val="292929"/>
              </a:solidFill>
              <a:highlight>
                <a:srgbClr val="FFFFFF"/>
              </a:highlight>
              <a:latin typeface="Lato"/>
              <a:ea typeface="Lato"/>
              <a:cs typeface="Lato"/>
              <a:sym typeface="Lato"/>
            </a:endParaRPr>
          </a:p>
          <a:p>
            <a:pPr indent="-330200" lvl="0" marL="13716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Granular permissions.</a:t>
            </a:r>
            <a:endParaRPr b="0" sz="1600">
              <a:solidFill>
                <a:srgbClr val="292929"/>
              </a:solidFill>
              <a:highlight>
                <a:srgbClr val="FFFFFF"/>
              </a:highlight>
              <a:latin typeface="Lato"/>
              <a:ea typeface="Lato"/>
              <a:cs typeface="Lato"/>
              <a:sym typeface="Lato"/>
            </a:endParaRPr>
          </a:p>
          <a:p>
            <a:pPr indent="-330200" lvl="0" marL="13716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Identity Federation (including Active Directory, Facebook, linkedin, etc.)</a:t>
            </a:r>
            <a:endParaRPr b="0" sz="1600">
              <a:solidFill>
                <a:srgbClr val="292929"/>
              </a:solidFill>
              <a:highlight>
                <a:srgbClr val="FFFFFF"/>
              </a:highlight>
              <a:latin typeface="Lato"/>
              <a:ea typeface="Lato"/>
              <a:cs typeface="Lato"/>
              <a:sym typeface="Lato"/>
            </a:endParaRPr>
          </a:p>
          <a:p>
            <a:pPr indent="-330200" lvl="0" marL="1371600" rtl="0" algn="l">
              <a:lnSpc>
                <a:spcPct val="150000"/>
              </a:lnSpc>
              <a:spcBef>
                <a:spcPts val="0"/>
              </a:spcBef>
              <a:spcAft>
                <a:spcPts val="0"/>
              </a:spcAft>
              <a:buClr>
                <a:srgbClr val="292929"/>
              </a:buClr>
              <a:buSzPts val="1600"/>
              <a:buFont typeface="Lato"/>
              <a:buChar char="●"/>
            </a:pPr>
            <a:r>
              <a:rPr b="0" lang="en" sz="1600">
                <a:solidFill>
                  <a:srgbClr val="292929"/>
                </a:solidFill>
                <a:highlight>
                  <a:srgbClr val="FFFFFF"/>
                </a:highlight>
                <a:latin typeface="Lato"/>
                <a:ea typeface="Lato"/>
                <a:cs typeface="Lato"/>
                <a:sym typeface="Lato"/>
              </a:rPr>
              <a:t>Provides temporary access to user/devices and services where necessary.</a:t>
            </a:r>
            <a:endParaRPr b="0" sz="1600">
              <a:solidFill>
                <a:srgbClr val="292929"/>
              </a:solidFill>
              <a:highlight>
                <a:srgbClr val="FFFFFF"/>
              </a:highlight>
              <a:latin typeface="Lato"/>
              <a:ea typeface="Lato"/>
              <a:cs typeface="Lato"/>
              <a:sym typeface="Lato"/>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3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DNS record types</a:t>
            </a:r>
            <a:endParaRPr sz="1800">
              <a:solidFill>
                <a:schemeClr val="dk1"/>
              </a:solidFill>
            </a:endParaRPr>
          </a:p>
        </p:txBody>
      </p:sp>
      <p:sp>
        <p:nvSpPr>
          <p:cNvPr id="2018" name="Google Shape;2018;p334"/>
          <p:cNvSpPr txBox="1"/>
          <p:nvPr>
            <p:ph idx="4294967295" type="title"/>
          </p:nvPr>
        </p:nvSpPr>
        <p:spPr>
          <a:xfrm>
            <a:off x="794300" y="1011375"/>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chemeClr val="lt1"/>
                </a:highlight>
                <a:latin typeface="Roboto"/>
                <a:ea typeface="Roboto"/>
                <a:cs typeface="Roboto"/>
                <a:sym typeface="Roboto"/>
              </a:rPr>
              <a:t>A records</a:t>
            </a:r>
            <a:endParaRPr sz="1600">
              <a:solidFill>
                <a:schemeClr val="accent5"/>
              </a:solidFill>
              <a:highlight>
                <a:schemeClr val="lt1"/>
              </a:highlight>
              <a:latin typeface="Roboto"/>
              <a:ea typeface="Roboto"/>
              <a:cs typeface="Roboto"/>
              <a:sym typeface="Robo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chemeClr val="lt1"/>
                </a:highlight>
                <a:latin typeface="Lato"/>
                <a:ea typeface="Lato"/>
                <a:cs typeface="Lato"/>
                <a:sym typeface="Lato"/>
              </a:rPr>
              <a:t>Used to route traffic to a resource, such as a web server, using an IPv4 address.</a:t>
            </a:r>
            <a:endParaRPr b="0" sz="15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AAAA records</a:t>
            </a:r>
            <a:endParaRPr sz="1600">
              <a:solidFill>
                <a:schemeClr val="accent5"/>
              </a:solidFill>
              <a:latin typeface="Lato"/>
              <a:ea typeface="Lato"/>
              <a:cs typeface="Lato"/>
              <a:sym typeface="La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chemeClr val="lt1"/>
                </a:highlight>
                <a:latin typeface="Lato"/>
                <a:ea typeface="Lato"/>
                <a:cs typeface="Lato"/>
                <a:sym typeface="Lato"/>
              </a:rPr>
              <a:t>Used to route traffic to a resource, such as a web server, using an IPv6 address.</a:t>
            </a:r>
            <a:endParaRPr b="0" sz="15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CNAME records</a:t>
            </a:r>
            <a:endParaRPr sz="1600">
              <a:solidFill>
                <a:schemeClr val="accent5"/>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b="0" lang="en" sz="1500">
                <a:solidFill>
                  <a:schemeClr val="accent5"/>
                </a:solidFill>
                <a:highlight>
                  <a:schemeClr val="lt1"/>
                </a:highlight>
                <a:latin typeface="Lato"/>
                <a:ea typeface="Lato"/>
                <a:cs typeface="Lato"/>
                <a:sym typeface="Lato"/>
              </a:rPr>
              <a:t>A CNAME record maps DNS queries for the name of the current record, such as facebook.com, to another domain (fb.com).</a:t>
            </a:r>
            <a:endParaRPr b="0" sz="15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Alias records</a:t>
            </a:r>
            <a:endParaRPr sz="1600">
              <a:solidFill>
                <a:schemeClr val="accent5"/>
              </a:solidFill>
              <a:latin typeface="Lato"/>
              <a:ea typeface="Lato"/>
              <a:cs typeface="Lato"/>
              <a:sym typeface="Lato"/>
            </a:endParaRPr>
          </a:p>
          <a:p>
            <a:pPr indent="-323850" lvl="1" marL="914400" rtl="0" algn="l">
              <a:lnSpc>
                <a:spcPct val="115000"/>
              </a:lnSpc>
              <a:spcBef>
                <a:spcPts val="0"/>
              </a:spcBef>
              <a:spcAft>
                <a:spcPts val="0"/>
              </a:spcAft>
              <a:buClr>
                <a:schemeClr val="accent5"/>
              </a:buClr>
              <a:buSzPts val="1500"/>
              <a:buFont typeface="Lato"/>
              <a:buChar char="○"/>
            </a:pPr>
            <a:r>
              <a:rPr b="0" lang="en" sz="1500">
                <a:solidFill>
                  <a:schemeClr val="accent5"/>
                </a:solidFill>
                <a:latin typeface="Lato"/>
                <a:ea typeface="Lato"/>
                <a:cs typeface="Lato"/>
                <a:sym typeface="Lato"/>
              </a:rPr>
              <a:t>Used to map resource record sets in a hosted zone to ELB. Cloudfront distributions or S3 buckets that are configured as websites.</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3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DNS record types</a:t>
            </a:r>
            <a:endParaRPr sz="1800">
              <a:solidFill>
                <a:schemeClr val="dk1"/>
              </a:solidFill>
            </a:endParaRPr>
          </a:p>
        </p:txBody>
      </p:sp>
      <p:sp>
        <p:nvSpPr>
          <p:cNvPr id="2024" name="Google Shape;2024;p33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MX records</a:t>
            </a:r>
            <a:endParaRPr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An MX record specifies the names of your mail servers.</a:t>
            </a:r>
            <a:endParaRPr b="0" sz="16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PTR record type</a:t>
            </a:r>
            <a:endParaRPr sz="1600">
              <a:solidFill>
                <a:schemeClr val="accent5"/>
              </a:solidFill>
              <a:highlight>
                <a:srgbClr val="FFFFFF"/>
              </a:highlight>
              <a:latin typeface="Lato"/>
              <a:ea typeface="Lato"/>
              <a:cs typeface="Lato"/>
              <a:sym typeface="La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rgbClr val="FFFFFF"/>
                </a:highlight>
                <a:latin typeface="Lato"/>
                <a:ea typeface="Lato"/>
                <a:cs typeface="Lato"/>
                <a:sym typeface="Lato"/>
              </a:rPr>
              <a:t>A PTR record maps an IP address to the corresponding domain name.</a:t>
            </a:r>
            <a:endParaRPr b="0" sz="1500">
              <a:solidFill>
                <a:schemeClr val="accent5"/>
              </a:solidFill>
              <a:highlight>
                <a:srgbClr val="FFFFFF"/>
              </a:highlight>
              <a:latin typeface="Lato"/>
              <a:ea typeface="Lato"/>
              <a:cs typeface="Lato"/>
              <a:sym typeface="Lato"/>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33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available on AWS</a:t>
            </a:r>
            <a:endParaRPr sz="1800">
              <a:solidFill>
                <a:schemeClr val="dk1"/>
              </a:solidFill>
            </a:endParaRPr>
          </a:p>
        </p:txBody>
      </p:sp>
      <p:sp>
        <p:nvSpPr>
          <p:cNvPr id="2030" name="Google Shape;2030;p336"/>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lang="en" sz="1600">
                <a:solidFill>
                  <a:schemeClr val="accent5"/>
                </a:solidFill>
                <a:latin typeface="Lato"/>
                <a:ea typeface="Lato"/>
                <a:cs typeface="Lato"/>
                <a:sym typeface="Lato"/>
              </a:rPr>
              <a:t>Simple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Weighted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Latency-based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Failover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Geolocation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Geoproximity Routing (Traffic Flow Only)</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Multivalue Answer Routing</a:t>
            </a:r>
            <a:endParaRPr sz="1600">
              <a:solidFill>
                <a:schemeClr val="accent5"/>
              </a:solidFill>
              <a:latin typeface="Lato"/>
              <a:ea typeface="Lato"/>
              <a:cs typeface="Lato"/>
              <a:sym typeface="Lato"/>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33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available on AWS</a:t>
            </a:r>
            <a:endParaRPr sz="1800">
              <a:solidFill>
                <a:schemeClr val="dk1"/>
              </a:solidFill>
            </a:endParaRPr>
          </a:p>
        </p:txBody>
      </p:sp>
      <p:sp>
        <p:nvSpPr>
          <p:cNvPr id="2036" name="Google Shape;2036;p33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lang="en" sz="1600">
                <a:solidFill>
                  <a:schemeClr val="accent5"/>
                </a:solidFill>
                <a:latin typeface="Lato"/>
                <a:ea typeface="Lato"/>
                <a:cs typeface="Lato"/>
                <a:sym typeface="Lato"/>
              </a:rPr>
              <a:t>Simple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Weighted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Latency-based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Failover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Geolocation Routing</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Geoproximity Routing (Traffic Flow Only)</a:t>
            </a:r>
            <a:endParaRPr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latin typeface="Lato"/>
                <a:ea typeface="Lato"/>
                <a:cs typeface="Lato"/>
                <a:sym typeface="Lato"/>
              </a:rPr>
              <a:t>Multivalue Answer Routing</a:t>
            </a:r>
            <a:endParaRPr sz="1600">
              <a:solidFill>
                <a:schemeClr val="accent5"/>
              </a:solidFill>
              <a:latin typeface="Lato"/>
              <a:ea typeface="Lato"/>
              <a:cs typeface="Lato"/>
              <a:sym typeface="Lato"/>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33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Simple Routing</a:t>
            </a:r>
            <a:endParaRPr sz="1800">
              <a:solidFill>
                <a:schemeClr val="dk1"/>
              </a:solidFill>
            </a:endParaRPr>
          </a:p>
        </p:txBody>
      </p:sp>
      <p:sp>
        <p:nvSpPr>
          <p:cNvPr id="2042" name="Google Shape;2042;p338"/>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You can only have one record with multiple IP addresses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If you specify multiple values in a record, Route 53 returns all values to the user in a random order.</a:t>
            </a:r>
            <a:endParaRPr b="0" sz="1600">
              <a:solidFill>
                <a:schemeClr val="accent5"/>
              </a:solidFill>
              <a:latin typeface="Lato"/>
              <a:ea typeface="Lato"/>
              <a:cs typeface="Lato"/>
              <a:sym typeface="Lato"/>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33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Weighted Routing</a:t>
            </a:r>
            <a:endParaRPr sz="1800">
              <a:solidFill>
                <a:schemeClr val="dk1"/>
              </a:solidFill>
            </a:endParaRPr>
          </a:p>
        </p:txBody>
      </p:sp>
      <p:sp>
        <p:nvSpPr>
          <p:cNvPr id="2048" name="Google Shape;2048;p339"/>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Allows to split the traffic based on different weights assigned.</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For example, you can set 10% of the traffic to one region and rest of the 90% to another.</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Health checks can be configured for Weighted Routing policy.</a:t>
            </a:r>
            <a:endParaRPr b="0" sz="1600">
              <a:solidFill>
                <a:schemeClr val="accent5"/>
              </a:solidFill>
              <a:latin typeface="Lato"/>
              <a:ea typeface="Lato"/>
              <a:cs typeface="Lato"/>
              <a:sym typeface="Lato"/>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34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Weighted Routing</a:t>
            </a:r>
            <a:endParaRPr sz="1800">
              <a:solidFill>
                <a:schemeClr val="dk1"/>
              </a:solidFill>
            </a:endParaRPr>
          </a:p>
        </p:txBody>
      </p:sp>
      <p:sp>
        <p:nvSpPr>
          <p:cNvPr id="2054" name="Google Shape;2054;p34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Allows to split the traffic based on different weights assigned.</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For example, you can set 10% of the traffic to one region and rest of the 90% to another.</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Health checks can be configured for individual record sets for Weighted Routing policy.</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If a record set fails a health check, it will be removed for Route53 until it passes the health check.</a:t>
            </a:r>
            <a:endParaRPr b="0" sz="1600">
              <a:solidFill>
                <a:schemeClr val="accent5"/>
              </a:solidFill>
              <a:latin typeface="Lato"/>
              <a:ea typeface="Lato"/>
              <a:cs typeface="Lato"/>
              <a:sym typeface="Lato"/>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34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Latency-Based Routing</a:t>
            </a:r>
            <a:endParaRPr sz="1800">
              <a:solidFill>
                <a:schemeClr val="dk1"/>
              </a:solidFill>
            </a:endParaRPr>
          </a:p>
        </p:txBody>
      </p:sp>
      <p:sp>
        <p:nvSpPr>
          <p:cNvPr id="2060" name="Google Shape;2060;p341"/>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Latency-based routing allows to route the traffic based on the lowest network latency for end users.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Route53 evaluates the latency to the servers from users location and sends the request to the server that has the lowest latency.</a:t>
            </a:r>
            <a:endParaRPr b="0" sz="1600">
              <a:solidFill>
                <a:schemeClr val="accent5"/>
              </a:solidFill>
              <a:latin typeface="Lato"/>
              <a:ea typeface="Lato"/>
              <a:cs typeface="Lato"/>
              <a:sym typeface="Lato"/>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34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Failover Routing</a:t>
            </a:r>
            <a:endParaRPr sz="1800">
              <a:solidFill>
                <a:schemeClr val="dk1"/>
              </a:solidFill>
            </a:endParaRPr>
          </a:p>
        </p:txBody>
      </p:sp>
      <p:sp>
        <p:nvSpPr>
          <p:cNvPr id="2066" name="Google Shape;2066;p342"/>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Failover routing policies are used when you want to create an </a:t>
            </a:r>
            <a:r>
              <a:rPr lang="en" sz="1600">
                <a:solidFill>
                  <a:schemeClr val="accent5"/>
                </a:solidFill>
                <a:latin typeface="Lato"/>
                <a:ea typeface="Lato"/>
                <a:cs typeface="Lato"/>
                <a:sym typeface="Lato"/>
              </a:rPr>
              <a:t>active/passive</a:t>
            </a:r>
            <a:r>
              <a:rPr b="0" lang="en" sz="1600">
                <a:solidFill>
                  <a:schemeClr val="accent5"/>
                </a:solidFill>
                <a:latin typeface="Lato"/>
                <a:ea typeface="Lato"/>
                <a:cs typeface="Lato"/>
                <a:sym typeface="Lato"/>
              </a:rPr>
              <a:t> set up. For example, setting a primary site on one region and secondary/DR site on another.</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Route53 monitors the health of primary site using health check. In case the primary site fails, route53 automatically fails over to the secondary site.</a:t>
            </a:r>
            <a:endParaRPr b="0" sz="1600">
              <a:solidFill>
                <a:schemeClr val="accent5"/>
              </a:solidFill>
              <a:latin typeface="Lato"/>
              <a:ea typeface="Lato"/>
              <a:cs typeface="Lato"/>
              <a:sym typeface="Lato"/>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34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Geolocation Routing</a:t>
            </a:r>
            <a:endParaRPr sz="1800">
              <a:solidFill>
                <a:schemeClr val="dk1"/>
              </a:solidFill>
            </a:endParaRPr>
          </a:p>
        </p:txBody>
      </p:sp>
      <p:sp>
        <p:nvSpPr>
          <p:cNvPr id="2072" name="Google Shape;2072;p343"/>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Allows to choose where the traffic is to be sent based on the geographic location of the users.</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Can be useful in cases where the contents are region specific.</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Route53 response is independent of the latency and always responds with the record set that is geographically close.</a:t>
            </a:r>
            <a:endParaRPr b="0" sz="1600">
              <a:solidFill>
                <a:schemeClr val="accent5"/>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IAM</a:t>
            </a:r>
            <a:endParaRPr sz="1800"/>
          </a:p>
        </p:txBody>
      </p:sp>
      <p:sp>
        <p:nvSpPr>
          <p:cNvPr id="323" name="Google Shape;323;p56"/>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150000"/>
              </a:lnSpc>
              <a:spcBef>
                <a:spcPts val="200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Users</a:t>
            </a:r>
            <a:endParaRPr sz="1800">
              <a:solidFill>
                <a:schemeClr val="dk1"/>
              </a:solidFill>
              <a:highlight>
                <a:srgbClr val="FFFFFF"/>
              </a:highlight>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lang="en" sz="1600">
                <a:solidFill>
                  <a:srgbClr val="292929"/>
                </a:solidFill>
                <a:highlight>
                  <a:srgbClr val="FFFFFF"/>
                </a:highlight>
                <a:latin typeface="Lato"/>
                <a:ea typeface="Lato"/>
                <a:cs typeface="Lato"/>
                <a:sym typeface="Lato"/>
              </a:rPr>
              <a:t>Root user/ Root account</a:t>
            </a:r>
            <a:endParaRPr sz="1600">
              <a:solidFill>
                <a:srgbClr val="292929"/>
              </a:solidFill>
              <a:highlight>
                <a:srgbClr val="FFFFFF"/>
              </a:highlight>
              <a:latin typeface="Lato"/>
              <a:ea typeface="Lato"/>
              <a:cs typeface="Lato"/>
              <a:sym typeface="Lato"/>
            </a:endParaRPr>
          </a:p>
          <a:p>
            <a:pPr indent="-323850" lvl="2" marL="1543050" rtl="0" algn="l">
              <a:lnSpc>
                <a:spcPct val="150000"/>
              </a:lnSpc>
              <a:spcBef>
                <a:spcPts val="0"/>
              </a:spcBef>
              <a:spcAft>
                <a:spcPts val="0"/>
              </a:spcAft>
              <a:buClr>
                <a:srgbClr val="292929"/>
              </a:buClr>
              <a:buSzPts val="1500"/>
              <a:buFont typeface="Lato"/>
              <a:buChar char="■"/>
            </a:pPr>
            <a:r>
              <a:rPr b="0" lang="en" sz="1500">
                <a:solidFill>
                  <a:srgbClr val="292929"/>
                </a:solidFill>
                <a:highlight>
                  <a:srgbClr val="FFFFFF"/>
                </a:highlight>
                <a:latin typeface="Lato"/>
                <a:ea typeface="Lato"/>
                <a:cs typeface="Lato"/>
                <a:sym typeface="Lato"/>
              </a:rPr>
              <a:t>Email address you signed up with. It has all the permissions inside of AWS. That's why use of root account is discouraged. Hence comes IAM users.</a:t>
            </a:r>
            <a:endParaRPr b="0" sz="1500">
              <a:solidFill>
                <a:srgbClr val="292929"/>
              </a:solidFill>
              <a:highlight>
                <a:srgbClr val="FFFFFF"/>
              </a:highlight>
              <a:latin typeface="Lato"/>
              <a:ea typeface="Lato"/>
              <a:cs typeface="Lato"/>
              <a:sym typeface="Lato"/>
            </a:endParaRPr>
          </a:p>
          <a:p>
            <a:pPr indent="-323850" lvl="2" marL="1543050" rtl="0" algn="l">
              <a:lnSpc>
                <a:spcPct val="150000"/>
              </a:lnSpc>
              <a:spcBef>
                <a:spcPts val="0"/>
              </a:spcBef>
              <a:spcAft>
                <a:spcPts val="0"/>
              </a:spcAft>
              <a:buClr>
                <a:srgbClr val="292929"/>
              </a:buClr>
              <a:buSzPts val="1500"/>
              <a:buFont typeface="Lato"/>
              <a:buChar char="■"/>
            </a:pPr>
            <a:r>
              <a:rPr b="0" lang="en" sz="1500">
                <a:solidFill>
                  <a:srgbClr val="292929"/>
                </a:solidFill>
                <a:highlight>
                  <a:srgbClr val="FFFFFF"/>
                </a:highlight>
                <a:latin typeface="Lato"/>
                <a:ea typeface="Lato"/>
                <a:cs typeface="Lato"/>
                <a:sym typeface="Lato"/>
              </a:rPr>
              <a:t>Create a group and assign the permissions to the group. </a:t>
            </a:r>
            <a:endParaRPr b="0" sz="1500">
              <a:solidFill>
                <a:srgbClr val="292929"/>
              </a:solidFill>
              <a:highlight>
                <a:srgbClr val="FFFFFF"/>
              </a:highlight>
              <a:latin typeface="Lato"/>
              <a:ea typeface="Lato"/>
              <a:cs typeface="Lato"/>
              <a:sym typeface="Lato"/>
            </a:endParaRPr>
          </a:p>
          <a:p>
            <a:pPr indent="-457200" lvl="1" marL="1200150" rtl="0" algn="l">
              <a:lnSpc>
                <a:spcPct val="150000"/>
              </a:lnSpc>
              <a:spcBef>
                <a:spcPts val="0"/>
              </a:spcBef>
              <a:spcAft>
                <a:spcPts val="0"/>
              </a:spcAft>
              <a:buClr>
                <a:srgbClr val="292929"/>
              </a:buClr>
              <a:buSzPts val="1800"/>
              <a:buFont typeface="Lato"/>
              <a:buChar char="○"/>
            </a:pPr>
            <a:r>
              <a:rPr lang="en" sz="1800">
                <a:solidFill>
                  <a:srgbClr val="292929"/>
                </a:solidFill>
                <a:highlight>
                  <a:srgbClr val="FFFFFF"/>
                </a:highlight>
                <a:latin typeface="Lato"/>
                <a:ea typeface="Lato"/>
                <a:cs typeface="Lato"/>
                <a:sym typeface="Lato"/>
              </a:rPr>
              <a:t>IAM users</a:t>
            </a:r>
            <a:endParaRPr sz="1800">
              <a:solidFill>
                <a:srgbClr val="292929"/>
              </a:solidFill>
              <a:highlight>
                <a:srgbClr val="FFFFFF"/>
              </a:highlight>
              <a:latin typeface="Lato"/>
              <a:ea typeface="Lato"/>
              <a:cs typeface="Lato"/>
              <a:sym typeface="Lato"/>
            </a:endParaRPr>
          </a:p>
          <a:p>
            <a:pPr indent="-323850" lvl="2" marL="1543050" rtl="0" algn="l">
              <a:lnSpc>
                <a:spcPct val="150000"/>
              </a:lnSpc>
              <a:spcBef>
                <a:spcPts val="0"/>
              </a:spcBef>
              <a:spcAft>
                <a:spcPts val="0"/>
              </a:spcAft>
              <a:buClr>
                <a:srgbClr val="292929"/>
              </a:buClr>
              <a:buSzPts val="1500"/>
              <a:buFont typeface="Lato"/>
              <a:buChar char="■"/>
            </a:pPr>
            <a:r>
              <a:rPr b="0" lang="en" sz="1500">
                <a:solidFill>
                  <a:srgbClr val="292929"/>
                </a:solidFill>
                <a:highlight>
                  <a:srgbClr val="FFFFFF"/>
                </a:highlight>
                <a:latin typeface="Lato"/>
                <a:ea typeface="Lato"/>
                <a:cs typeface="Lato"/>
                <a:sym typeface="Lato"/>
              </a:rPr>
              <a:t>End users accessing AWS resources.</a:t>
            </a:r>
            <a:endParaRPr b="0" sz="1800">
              <a:solidFill>
                <a:srgbClr val="292929"/>
              </a:solidFill>
              <a:highlight>
                <a:srgbClr val="FFFFFF"/>
              </a:highlight>
              <a:latin typeface="Lato"/>
              <a:ea typeface="Lato"/>
              <a:cs typeface="Lato"/>
              <a:sym typeface="Lato"/>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34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Geoproximity Routing</a:t>
            </a:r>
            <a:endParaRPr sz="1800">
              <a:solidFill>
                <a:schemeClr val="dk1"/>
              </a:solidFill>
            </a:endParaRPr>
          </a:p>
        </p:txBody>
      </p:sp>
      <p:sp>
        <p:nvSpPr>
          <p:cNvPr id="2078" name="Google Shape;2078;p344"/>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accent5"/>
              </a:buClr>
              <a:buSzPts val="2000"/>
              <a:buFont typeface="Lato"/>
              <a:buChar char="●"/>
            </a:pPr>
            <a:r>
              <a:rPr b="0" lang="en" sz="1600">
                <a:solidFill>
                  <a:schemeClr val="accent5"/>
                </a:solidFill>
                <a:highlight>
                  <a:srgbClr val="FFFFFF"/>
                </a:highlight>
                <a:latin typeface="Lato"/>
                <a:ea typeface="Lato"/>
                <a:cs typeface="Lato"/>
                <a:sym typeface="Lato"/>
              </a:rPr>
              <a:t>Allows to  route traffic based on the location of your resources and, optionally, shift traffic from resources in one location to resources in another.</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 use case for Geoproximity may be if you have more resources/bigger instance size in a particular region, hence why you would want to direct users to that region over the other.</a:t>
            </a:r>
            <a:endParaRPr b="0" sz="1600">
              <a:solidFill>
                <a:schemeClr val="accent5"/>
              </a:solidFill>
              <a:latin typeface="Lato"/>
              <a:ea typeface="Lato"/>
              <a:cs typeface="Lato"/>
              <a:sym typeface="Lato"/>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34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Routing policies - Multivalue Answer Routing</a:t>
            </a:r>
            <a:endParaRPr sz="1800">
              <a:solidFill>
                <a:schemeClr val="dk1"/>
              </a:solidFill>
            </a:endParaRPr>
          </a:p>
        </p:txBody>
      </p:sp>
      <p:sp>
        <p:nvSpPr>
          <p:cNvPr id="2084" name="Google Shape;2084;p34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Allows to configure Route53 to return </a:t>
            </a:r>
            <a:r>
              <a:rPr b="0" lang="en" sz="1600">
                <a:solidFill>
                  <a:schemeClr val="accent5"/>
                </a:solidFill>
                <a:highlight>
                  <a:srgbClr val="FFFFFF"/>
                </a:highlight>
                <a:latin typeface="Lato"/>
                <a:ea typeface="Lato"/>
                <a:cs typeface="Lato"/>
                <a:sym typeface="Lato"/>
              </a:rPr>
              <a:t>multiple</a:t>
            </a:r>
            <a:r>
              <a:rPr b="0" lang="en" sz="1600">
                <a:solidFill>
                  <a:schemeClr val="accent5"/>
                </a:solidFill>
                <a:highlight>
                  <a:srgbClr val="FFFFFF"/>
                </a:highlight>
                <a:latin typeface="Lato"/>
                <a:ea typeface="Lato"/>
                <a:cs typeface="Lato"/>
                <a:sym typeface="Lato"/>
              </a:rPr>
              <a:t> values, such as IP addresses for web servers, in response to DNS queries.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Similar to simple routing, however it allows to put health check on each record set.</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346"/>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7</a:t>
            </a:r>
            <a:endParaRPr sz="2800"/>
          </a:p>
          <a:p>
            <a:pPr indent="0" lvl="0" marL="0" rtl="0" algn="ctr">
              <a:spcBef>
                <a:spcPts val="0"/>
              </a:spcBef>
              <a:spcAft>
                <a:spcPts val="0"/>
              </a:spcAft>
              <a:buNone/>
            </a:pPr>
            <a:r>
              <a:rPr lang="en"/>
              <a:t>HA Architecture</a:t>
            </a:r>
            <a:endParaRPr/>
          </a:p>
        </p:txBody>
      </p:sp>
      <p:sp>
        <p:nvSpPr>
          <p:cNvPr id="2090" name="Google Shape;2090;p346"/>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30200" lvl="0" marL="457200" rtl="0" algn="l">
              <a:lnSpc>
                <a:spcPct val="135000"/>
              </a:lnSpc>
              <a:spcBef>
                <a:spcPts val="0"/>
              </a:spcBef>
              <a:spcAft>
                <a:spcPts val="0"/>
              </a:spcAft>
              <a:buSzPts val="1600"/>
              <a:buChar char="●"/>
            </a:pPr>
            <a:r>
              <a:rPr b="1" lang="en" sz="1600"/>
              <a:t>Elastic Load Balancers</a:t>
            </a:r>
            <a:endParaRPr b="1" sz="1600"/>
          </a:p>
          <a:p>
            <a:pPr indent="-330200" lvl="0" marL="457200" rtl="0" algn="l">
              <a:lnSpc>
                <a:spcPct val="135000"/>
              </a:lnSpc>
              <a:spcBef>
                <a:spcPts val="0"/>
              </a:spcBef>
              <a:spcAft>
                <a:spcPts val="0"/>
              </a:spcAft>
              <a:buSzPts val="1600"/>
              <a:buChar char="●"/>
            </a:pPr>
            <a:r>
              <a:rPr b="1" lang="en" sz="1600"/>
              <a:t>Load Balancers and Health Checks</a:t>
            </a:r>
            <a:endParaRPr b="1" sz="1600"/>
          </a:p>
          <a:p>
            <a:pPr indent="-330200" lvl="0" marL="457200" rtl="0" algn="l">
              <a:lnSpc>
                <a:spcPct val="135000"/>
              </a:lnSpc>
              <a:spcBef>
                <a:spcPts val="0"/>
              </a:spcBef>
              <a:spcAft>
                <a:spcPts val="0"/>
              </a:spcAft>
              <a:buSzPts val="1600"/>
              <a:buChar char="●"/>
            </a:pPr>
            <a:r>
              <a:rPr b="1" lang="en" sz="1600"/>
              <a:t>Advanced Load Balancer Theory</a:t>
            </a:r>
            <a:endParaRPr b="1" sz="1600"/>
          </a:p>
          <a:p>
            <a:pPr indent="-330200" lvl="0" marL="457200" rtl="0" algn="l">
              <a:lnSpc>
                <a:spcPct val="135000"/>
              </a:lnSpc>
              <a:spcBef>
                <a:spcPts val="0"/>
              </a:spcBef>
              <a:spcAft>
                <a:spcPts val="0"/>
              </a:spcAft>
              <a:buSzPts val="1600"/>
              <a:buChar char="●"/>
            </a:pPr>
            <a:r>
              <a:rPr b="1" lang="en" sz="1600"/>
              <a:t>Auto Scaling</a:t>
            </a:r>
            <a:endParaRPr b="1" sz="1600"/>
          </a:p>
          <a:p>
            <a:pPr indent="-330200" lvl="0" marL="457200" rtl="0" algn="l">
              <a:lnSpc>
                <a:spcPct val="135000"/>
              </a:lnSpc>
              <a:spcBef>
                <a:spcPts val="0"/>
              </a:spcBef>
              <a:spcAft>
                <a:spcPts val="0"/>
              </a:spcAft>
              <a:buSzPts val="1600"/>
              <a:buChar char="●"/>
            </a:pPr>
            <a:r>
              <a:rPr b="1" lang="en" sz="1600"/>
              <a:t>Launch Configurations and Auto Scaling Groups</a:t>
            </a:r>
            <a:endParaRPr b="1" sz="1600"/>
          </a:p>
          <a:p>
            <a:pPr indent="-330200" lvl="0" marL="457200" rtl="0" algn="l">
              <a:lnSpc>
                <a:spcPct val="135000"/>
              </a:lnSpc>
              <a:spcBef>
                <a:spcPts val="0"/>
              </a:spcBef>
              <a:spcAft>
                <a:spcPts val="0"/>
              </a:spcAft>
              <a:buSzPts val="1600"/>
              <a:buChar char="●"/>
            </a:pPr>
            <a:r>
              <a:rPr b="1" lang="en" sz="1600"/>
              <a:t>HA Architecture</a:t>
            </a:r>
            <a:endParaRPr b="1" sz="1600"/>
          </a:p>
          <a:p>
            <a:pPr indent="-330200" lvl="0" marL="457200" rtl="0" algn="l">
              <a:lnSpc>
                <a:spcPct val="135000"/>
              </a:lnSpc>
              <a:spcBef>
                <a:spcPts val="0"/>
              </a:spcBef>
              <a:spcAft>
                <a:spcPts val="0"/>
              </a:spcAft>
              <a:buSzPts val="1600"/>
              <a:buChar char="●"/>
            </a:pPr>
            <a:r>
              <a:rPr b="1" lang="en" sz="1600"/>
              <a:t>Elastic Beanstalk</a:t>
            </a:r>
            <a:endParaRPr b="1" sz="1600"/>
          </a:p>
          <a:p>
            <a:pPr indent="-330200" lvl="0" marL="457200" rtl="0" algn="l">
              <a:lnSpc>
                <a:spcPct val="135000"/>
              </a:lnSpc>
              <a:spcBef>
                <a:spcPts val="0"/>
              </a:spcBef>
              <a:spcAft>
                <a:spcPts val="0"/>
              </a:spcAft>
              <a:buSzPts val="1600"/>
              <a:buChar char="●"/>
            </a:pPr>
            <a:r>
              <a:rPr b="1" lang="en" sz="1600"/>
              <a:t>HPC on AWS</a:t>
            </a:r>
            <a:endParaRPr b="1" sz="1600"/>
          </a:p>
          <a:p>
            <a:pPr indent="-330200" lvl="0" marL="457200" rtl="0" algn="l">
              <a:lnSpc>
                <a:spcPct val="135000"/>
              </a:lnSpc>
              <a:spcBef>
                <a:spcPts val="0"/>
              </a:spcBef>
              <a:spcAft>
                <a:spcPts val="0"/>
              </a:spcAft>
              <a:buSzPts val="1600"/>
              <a:buChar char="●"/>
            </a:pPr>
            <a:r>
              <a:rPr b="1" lang="en" sz="1600"/>
              <a:t>On-Premises Strategies with AWS</a:t>
            </a:r>
            <a:endParaRPr b="1" sz="1600"/>
          </a:p>
          <a:p>
            <a:pPr indent="-330200" lvl="0" marL="457200" rtl="0" algn="l">
              <a:lnSpc>
                <a:spcPct val="135000"/>
              </a:lnSpc>
              <a:spcBef>
                <a:spcPts val="0"/>
              </a:spcBef>
              <a:spcAft>
                <a:spcPts val="0"/>
              </a:spcAft>
              <a:buSzPts val="1600"/>
              <a:buChar char="●"/>
            </a:pPr>
            <a:r>
              <a:rPr b="1" lang="en" sz="1600"/>
              <a:t>CloudFormation</a:t>
            </a:r>
            <a:endParaRPr b="1" sz="1600"/>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34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Balancers</a:t>
            </a:r>
            <a:endParaRPr sz="1800">
              <a:solidFill>
                <a:schemeClr val="dk1"/>
              </a:solidFill>
            </a:endParaRPr>
          </a:p>
        </p:txBody>
      </p:sp>
      <p:sp>
        <p:nvSpPr>
          <p:cNvPr id="2096" name="Google Shape;2096;p34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accent5"/>
              </a:buClr>
              <a:buSzPts val="2000"/>
              <a:buFont typeface="Lato"/>
              <a:buChar char="●"/>
            </a:pPr>
            <a:r>
              <a:rPr b="0" lang="en" sz="1600">
                <a:solidFill>
                  <a:schemeClr val="accent5"/>
                </a:solidFill>
                <a:highlight>
                  <a:srgbClr val="FFFFFF"/>
                </a:highlight>
                <a:latin typeface="Lato"/>
                <a:ea typeface="Lato"/>
                <a:cs typeface="Lato"/>
                <a:sym typeface="Lato"/>
              </a:rPr>
              <a:t>A </a:t>
            </a:r>
            <a:r>
              <a:rPr b="0" i="1" lang="en" sz="1600">
                <a:solidFill>
                  <a:schemeClr val="accent5"/>
                </a:solidFill>
                <a:highlight>
                  <a:srgbClr val="FFFFFF"/>
                </a:highlight>
                <a:latin typeface="Lato"/>
                <a:ea typeface="Lato"/>
                <a:cs typeface="Lato"/>
                <a:sym typeface="Lato"/>
              </a:rPr>
              <a:t>load balancer</a:t>
            </a:r>
            <a:r>
              <a:rPr b="0" lang="en" sz="1600">
                <a:solidFill>
                  <a:schemeClr val="accent5"/>
                </a:solidFill>
                <a:highlight>
                  <a:srgbClr val="FFFFFF"/>
                </a:highlight>
                <a:latin typeface="Lato"/>
                <a:ea typeface="Lato"/>
                <a:cs typeface="Lato"/>
                <a:sym typeface="Lato"/>
              </a:rPr>
              <a:t> serves as the single point of contact of your applications. </a:t>
            </a:r>
            <a:endParaRPr b="0" sz="1600">
              <a:solidFill>
                <a:schemeClr val="accent5"/>
              </a:solidFill>
              <a:highlight>
                <a:srgbClr val="FFFFFF"/>
              </a:highlight>
              <a:latin typeface="Lato"/>
              <a:ea typeface="Lato"/>
              <a:cs typeface="Lato"/>
              <a:sym typeface="Lato"/>
            </a:endParaRPr>
          </a:p>
          <a:p>
            <a:pPr indent="-355600" lvl="0" marL="457200" rtl="0" algn="l">
              <a:lnSpc>
                <a:spcPct val="150000"/>
              </a:lnSpc>
              <a:spcBef>
                <a:spcPts val="0"/>
              </a:spcBef>
              <a:spcAft>
                <a:spcPts val="0"/>
              </a:spcAft>
              <a:buClr>
                <a:schemeClr val="accent5"/>
              </a:buClr>
              <a:buSzPts val="2000"/>
              <a:buFont typeface="Lato"/>
              <a:buChar char="●"/>
            </a:pPr>
            <a:r>
              <a:rPr b="0" lang="en" sz="1600">
                <a:solidFill>
                  <a:schemeClr val="accent5"/>
                </a:solidFill>
                <a:latin typeface="Lato"/>
                <a:ea typeface="Lato"/>
                <a:cs typeface="Lato"/>
                <a:sym typeface="Lato"/>
              </a:rPr>
              <a:t>Elastic Load Balancing automatically distributes incoming application traffic across multiple targets, such as </a:t>
            </a:r>
            <a:r>
              <a:rPr lang="en" sz="1600">
                <a:solidFill>
                  <a:schemeClr val="accent5"/>
                </a:solidFill>
                <a:latin typeface="Lato"/>
                <a:ea typeface="Lato"/>
                <a:cs typeface="Lato"/>
                <a:sym typeface="Lato"/>
              </a:rPr>
              <a:t>Amazon EC2 instances, containers, IP addresses, Lambda functions,</a:t>
            </a:r>
            <a:r>
              <a:rPr b="0" lang="en" sz="1600">
                <a:solidFill>
                  <a:schemeClr val="accent5"/>
                </a:solidFill>
                <a:latin typeface="Lato"/>
                <a:ea typeface="Lato"/>
                <a:cs typeface="Lato"/>
                <a:sym typeface="Lato"/>
              </a:rPr>
              <a:t> and </a:t>
            </a:r>
            <a:r>
              <a:rPr lang="en" sz="1600">
                <a:solidFill>
                  <a:schemeClr val="accent5"/>
                </a:solidFill>
                <a:latin typeface="Lato"/>
                <a:ea typeface="Lato"/>
                <a:cs typeface="Lato"/>
                <a:sym typeface="Lato"/>
              </a:rPr>
              <a:t>virtual appliances</a:t>
            </a:r>
            <a:r>
              <a:rPr b="0" lang="en" sz="1600">
                <a:solidFill>
                  <a:schemeClr val="accent5"/>
                </a:solidFill>
                <a:latin typeface="Lato"/>
                <a:ea typeface="Lato"/>
                <a:cs typeface="Lato"/>
                <a:sym typeface="Lato"/>
              </a:rPr>
              <a:t>. It can handle the varying load of your application traffic in a single Availability Zone or across multiple Availability Zones. </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Can be </a:t>
            </a:r>
            <a:r>
              <a:rPr lang="en" sz="1600">
                <a:solidFill>
                  <a:schemeClr val="accent5"/>
                </a:solidFill>
                <a:latin typeface="Lato"/>
                <a:ea typeface="Lato"/>
                <a:cs typeface="Lato"/>
                <a:sym typeface="Lato"/>
              </a:rPr>
              <a:t>internet facing</a:t>
            </a:r>
            <a:r>
              <a:rPr b="0" lang="en" sz="1600">
                <a:solidFill>
                  <a:schemeClr val="accent5"/>
                </a:solidFill>
                <a:latin typeface="Lato"/>
                <a:ea typeface="Lato"/>
                <a:cs typeface="Lato"/>
                <a:sym typeface="Lato"/>
              </a:rPr>
              <a:t> or </a:t>
            </a:r>
            <a:r>
              <a:rPr lang="en" sz="1600">
                <a:solidFill>
                  <a:schemeClr val="accent5"/>
                </a:solidFill>
                <a:latin typeface="Lato"/>
                <a:ea typeface="Lato"/>
                <a:cs typeface="Lato"/>
                <a:sym typeface="Lato"/>
              </a:rPr>
              <a:t>internal</a:t>
            </a:r>
            <a:r>
              <a:rPr b="0" lang="en" sz="1600">
                <a:solidFill>
                  <a:schemeClr val="accent5"/>
                </a:solidFill>
                <a:latin typeface="Lato"/>
                <a:ea typeface="Lato"/>
                <a:cs typeface="Lato"/>
                <a:sym typeface="Lato"/>
              </a:rPr>
              <a:t>.</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The internet facing Load Balancers always require two public subnets and internal facing private ones.</a:t>
            </a:r>
            <a:endParaRPr b="0" sz="1600">
              <a:solidFill>
                <a:schemeClr val="accent5"/>
              </a:solidFill>
              <a:latin typeface="Lato"/>
              <a:ea typeface="Lato"/>
              <a:cs typeface="Lato"/>
              <a:sym typeface="Lato"/>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34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Balancers</a:t>
            </a:r>
            <a:endParaRPr sz="1800">
              <a:solidFill>
                <a:schemeClr val="dk1"/>
              </a:solidFill>
            </a:endParaRPr>
          </a:p>
        </p:txBody>
      </p:sp>
      <p:pic>
        <p:nvPicPr>
          <p:cNvPr id="2102" name="Google Shape;2102;p348"/>
          <p:cNvPicPr preferRelativeResize="0"/>
          <p:nvPr/>
        </p:nvPicPr>
        <p:blipFill>
          <a:blip r:embed="rId3">
            <a:alphaModFix/>
          </a:blip>
          <a:stretch>
            <a:fillRect/>
          </a:stretch>
        </p:blipFill>
        <p:spPr>
          <a:xfrm>
            <a:off x="3238500" y="1241900"/>
            <a:ext cx="3048000" cy="2838450"/>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34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 Components</a:t>
            </a:r>
            <a:endParaRPr sz="1800">
              <a:solidFill>
                <a:schemeClr val="dk1"/>
              </a:solidFill>
            </a:endParaRPr>
          </a:p>
        </p:txBody>
      </p:sp>
      <p:sp>
        <p:nvSpPr>
          <p:cNvPr id="2108" name="Google Shape;2108;p349"/>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Application Load Balancer</a:t>
            </a:r>
            <a:endParaRPr sz="1600">
              <a:solidFill>
                <a:schemeClr val="accent5"/>
              </a:solidFill>
              <a:highlight>
                <a:srgbClr val="FFFFFF"/>
              </a:highlight>
              <a:latin typeface="Lato"/>
              <a:ea typeface="Lato"/>
              <a:cs typeface="Lato"/>
              <a:sym typeface="La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chemeClr val="lt1"/>
                </a:highlight>
                <a:latin typeface="Lato"/>
                <a:ea typeface="Lato"/>
                <a:cs typeface="Lato"/>
                <a:sym typeface="Lato"/>
              </a:rPr>
              <a:t>A </a:t>
            </a:r>
            <a:r>
              <a:rPr b="0" i="1" lang="en" sz="1500">
                <a:solidFill>
                  <a:schemeClr val="accent5"/>
                </a:solidFill>
                <a:highlight>
                  <a:schemeClr val="lt1"/>
                </a:highlight>
                <a:latin typeface="Lato"/>
                <a:ea typeface="Lato"/>
                <a:cs typeface="Lato"/>
                <a:sym typeface="Lato"/>
              </a:rPr>
              <a:t>load balancer</a:t>
            </a:r>
            <a:r>
              <a:rPr b="0" lang="en" sz="1500">
                <a:solidFill>
                  <a:schemeClr val="accent5"/>
                </a:solidFill>
                <a:highlight>
                  <a:schemeClr val="lt1"/>
                </a:highlight>
                <a:latin typeface="Lato"/>
                <a:ea typeface="Lato"/>
                <a:cs typeface="Lato"/>
                <a:sym typeface="Lato"/>
              </a:rPr>
              <a:t> serves as the single point of contact of your applications and </a:t>
            </a:r>
            <a:r>
              <a:rPr b="0" lang="en" sz="1500">
                <a:solidFill>
                  <a:schemeClr val="accent5"/>
                </a:solidFill>
                <a:latin typeface="Lato"/>
                <a:ea typeface="Lato"/>
                <a:cs typeface="Lato"/>
                <a:sym typeface="Lato"/>
              </a:rPr>
              <a:t>automatically distributes incoming application traffic across multiple targets.</a:t>
            </a:r>
            <a:endParaRPr b="0" sz="15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Target Groups</a:t>
            </a:r>
            <a:endParaRPr sz="1600">
              <a:solidFill>
                <a:schemeClr val="accent5"/>
              </a:solidFill>
              <a:highlight>
                <a:srgbClr val="FFFFFF"/>
              </a:highlight>
              <a:latin typeface="Lato"/>
              <a:ea typeface="Lato"/>
              <a:cs typeface="Lato"/>
              <a:sym typeface="La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rgbClr val="FFFFFF"/>
                </a:highlight>
                <a:latin typeface="Lato"/>
                <a:ea typeface="Lato"/>
                <a:cs typeface="Lato"/>
                <a:sym typeface="Lato"/>
              </a:rPr>
              <a:t>Target groups are used to route requests to one or more registered targets. When you create each </a:t>
            </a:r>
            <a:r>
              <a:rPr lang="en" sz="1500">
                <a:solidFill>
                  <a:schemeClr val="accent5"/>
                </a:solidFill>
                <a:highlight>
                  <a:srgbClr val="FFFFFF"/>
                </a:highlight>
                <a:latin typeface="Lato"/>
                <a:ea typeface="Lato"/>
                <a:cs typeface="Lato"/>
                <a:sym typeface="Lato"/>
              </a:rPr>
              <a:t>listener rule</a:t>
            </a:r>
            <a:r>
              <a:rPr b="0" lang="en" sz="1500">
                <a:solidFill>
                  <a:schemeClr val="accent5"/>
                </a:solidFill>
                <a:highlight>
                  <a:srgbClr val="FFFFFF"/>
                </a:highlight>
                <a:latin typeface="Lato"/>
                <a:ea typeface="Lato"/>
                <a:cs typeface="Lato"/>
                <a:sym typeface="Lato"/>
              </a:rPr>
              <a:t>, you specify a target group and conditions. When a rule condition is met, traffic is forwarded to the corresponding target group. </a:t>
            </a:r>
            <a:endParaRPr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35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 Components</a:t>
            </a:r>
            <a:endParaRPr sz="1800">
              <a:solidFill>
                <a:schemeClr val="dk1"/>
              </a:solidFill>
            </a:endParaRPr>
          </a:p>
        </p:txBody>
      </p:sp>
      <p:sp>
        <p:nvSpPr>
          <p:cNvPr id="2114" name="Google Shape;2114;p35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1200"/>
              </a:spcBef>
              <a:spcAft>
                <a:spcPts val="0"/>
              </a:spcAft>
              <a:buClr>
                <a:schemeClr val="accent5"/>
              </a:buClr>
              <a:buSzPts val="1900"/>
              <a:buFont typeface="Lato"/>
              <a:buChar char="●"/>
            </a:pPr>
            <a:r>
              <a:rPr lang="en" sz="1500">
                <a:solidFill>
                  <a:schemeClr val="accent5"/>
                </a:solidFill>
                <a:highlight>
                  <a:srgbClr val="FFFFFF"/>
                </a:highlight>
                <a:latin typeface="Lato"/>
                <a:ea typeface="Lato"/>
                <a:cs typeface="Lato"/>
                <a:sym typeface="Lato"/>
              </a:rPr>
              <a:t>Health Checks</a:t>
            </a:r>
            <a:endParaRPr sz="1500">
              <a:solidFill>
                <a:schemeClr val="accent5"/>
              </a:solidFill>
              <a:highlight>
                <a:srgbClr val="FFFFFF"/>
              </a:highlight>
              <a:latin typeface="Lato"/>
              <a:ea typeface="Lato"/>
              <a:cs typeface="Lato"/>
              <a:sym typeface="Lato"/>
            </a:endParaRPr>
          </a:p>
          <a:p>
            <a:pPr indent="-349250" lvl="1" marL="914400" rtl="0" algn="l">
              <a:lnSpc>
                <a:spcPct val="150000"/>
              </a:lnSpc>
              <a:spcBef>
                <a:spcPts val="0"/>
              </a:spcBef>
              <a:spcAft>
                <a:spcPts val="0"/>
              </a:spcAft>
              <a:buClr>
                <a:schemeClr val="accent5"/>
              </a:buClr>
              <a:buSzPts val="1900"/>
              <a:buFont typeface="Lato"/>
              <a:buChar char="○"/>
            </a:pPr>
            <a:r>
              <a:rPr b="0" lang="en" sz="1500">
                <a:solidFill>
                  <a:schemeClr val="accent5"/>
                </a:solidFill>
                <a:highlight>
                  <a:srgbClr val="FFFFFF"/>
                </a:highlight>
                <a:latin typeface="Lato"/>
                <a:ea typeface="Lato"/>
                <a:cs typeface="Lato"/>
                <a:sym typeface="Lato"/>
              </a:rPr>
              <a:t>You can define health check settings for your load balancer on a per target group basis. Each target group uses the default health check settings, unless you override them when you create the target group or modify them later on.</a:t>
            </a:r>
            <a:endParaRPr sz="19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chemeClr val="lt1"/>
                </a:highlight>
                <a:latin typeface="Lato"/>
                <a:ea typeface="Lato"/>
                <a:cs typeface="Lato"/>
                <a:sym typeface="Lato"/>
              </a:rPr>
              <a:t>Listener</a:t>
            </a:r>
            <a:endParaRPr sz="16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Listeners belonging to Load Balancers check for connection requests using the </a:t>
            </a:r>
            <a:r>
              <a:rPr lang="en" sz="1500">
                <a:solidFill>
                  <a:schemeClr val="accent5"/>
                </a:solidFill>
                <a:highlight>
                  <a:schemeClr val="lt1"/>
                </a:highlight>
                <a:latin typeface="Lato"/>
                <a:ea typeface="Lato"/>
                <a:cs typeface="Lato"/>
                <a:sym typeface="Lato"/>
              </a:rPr>
              <a:t>protocol</a:t>
            </a:r>
            <a:r>
              <a:rPr b="0" lang="en" sz="1500">
                <a:solidFill>
                  <a:schemeClr val="accent5"/>
                </a:solidFill>
                <a:highlight>
                  <a:schemeClr val="lt1"/>
                </a:highlight>
                <a:latin typeface="Lato"/>
                <a:ea typeface="Lato"/>
                <a:cs typeface="Lato"/>
                <a:sym typeface="Lato"/>
              </a:rPr>
              <a:t> and </a:t>
            </a:r>
            <a:r>
              <a:rPr lang="en" sz="1500">
                <a:solidFill>
                  <a:schemeClr val="accent5"/>
                </a:solidFill>
                <a:highlight>
                  <a:schemeClr val="lt1"/>
                </a:highlight>
                <a:latin typeface="Lato"/>
                <a:ea typeface="Lato"/>
                <a:cs typeface="Lato"/>
                <a:sym typeface="Lato"/>
              </a:rPr>
              <a:t>port</a:t>
            </a:r>
            <a:r>
              <a:rPr b="0" lang="en" sz="1500">
                <a:solidFill>
                  <a:schemeClr val="accent5"/>
                </a:solidFill>
                <a:highlight>
                  <a:schemeClr val="lt1"/>
                </a:highlight>
                <a:latin typeface="Lato"/>
                <a:ea typeface="Lato"/>
                <a:cs typeface="Lato"/>
                <a:sym typeface="Lato"/>
              </a:rPr>
              <a:t> you configure. Each listener must include a default action to ensure all requests are routed. Once you have created your listener, you can create and manage additional routing rules as needed</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35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How </a:t>
            </a:r>
            <a:r>
              <a:rPr lang="en" sz="2100">
                <a:solidFill>
                  <a:schemeClr val="dk1"/>
                </a:solidFill>
              </a:rPr>
              <a:t>Load Balancers work?</a:t>
            </a:r>
            <a:endParaRPr sz="1800">
              <a:solidFill>
                <a:schemeClr val="dk1"/>
              </a:solidFill>
            </a:endParaRPr>
          </a:p>
        </p:txBody>
      </p:sp>
      <p:sp>
        <p:nvSpPr>
          <p:cNvPr id="2120" name="Google Shape;2120;p351"/>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 load balancer accepts incoming traffic and routes requests to its registered targets (such as EC2 instances) in one or more Availability Zones. The load balancer also monitors the health of its registered targets and ensures that it routes traffic only to healthy targets. When the load balancer detects an unhealthy target, it stops routing traffic to that target. It then resumes routing traffic to that target when it detects that the target is healthy again.</a:t>
            </a:r>
            <a:endParaRPr b="0" sz="1600">
              <a:solidFill>
                <a:schemeClr val="accent5"/>
              </a:solidFill>
              <a:highlight>
                <a:srgbClr val="FFFFFF"/>
              </a:highlight>
              <a:latin typeface="Lato"/>
              <a:ea typeface="Lato"/>
              <a:cs typeface="Lato"/>
              <a:sym typeface="Lato"/>
            </a:endParaRPr>
          </a:p>
          <a:p>
            <a:pPr indent="0" lvl="0" marL="914400" rtl="0" algn="l">
              <a:lnSpc>
                <a:spcPct val="150000"/>
              </a:lnSpc>
              <a:spcBef>
                <a:spcPts val="1600"/>
              </a:spcBef>
              <a:spcAft>
                <a:spcPts val="16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35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How Load Balancers work?</a:t>
            </a:r>
            <a:endParaRPr sz="1800">
              <a:solidFill>
                <a:schemeClr val="dk1"/>
              </a:solidFill>
            </a:endParaRPr>
          </a:p>
        </p:txBody>
      </p:sp>
      <p:sp>
        <p:nvSpPr>
          <p:cNvPr id="2126" name="Google Shape;2126;p352"/>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 </a:t>
            </a:r>
            <a:r>
              <a:rPr b="0" i="1" lang="en" sz="1600">
                <a:solidFill>
                  <a:schemeClr val="accent5"/>
                </a:solidFill>
                <a:highlight>
                  <a:srgbClr val="FFFFFF"/>
                </a:highlight>
                <a:latin typeface="Lato"/>
                <a:ea typeface="Lato"/>
                <a:cs typeface="Lato"/>
                <a:sym typeface="Lato"/>
              </a:rPr>
              <a:t>listener</a:t>
            </a:r>
            <a:r>
              <a:rPr b="0" lang="en" sz="1600">
                <a:solidFill>
                  <a:schemeClr val="accent5"/>
                </a:solidFill>
                <a:highlight>
                  <a:srgbClr val="FFFFFF"/>
                </a:highlight>
                <a:latin typeface="Lato"/>
                <a:ea typeface="Lato"/>
                <a:cs typeface="Lato"/>
                <a:sym typeface="Lato"/>
              </a:rPr>
              <a:t> checks for connection requests from clients, using the protocol and port that you configure. </a:t>
            </a:r>
            <a:r>
              <a:rPr b="0" lang="en" sz="1600">
                <a:solidFill>
                  <a:schemeClr val="accent5"/>
                </a:solidFill>
                <a:highlight>
                  <a:srgbClr val="FFFFFF"/>
                </a:highlight>
                <a:latin typeface="Lato"/>
                <a:ea typeface="Lato"/>
                <a:cs typeface="Lato"/>
                <a:sym typeface="Lato"/>
              </a:rPr>
              <a:t>The rules that you define for a listener determine how the load balancer routes requests to its registered targets.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Each </a:t>
            </a:r>
            <a:r>
              <a:rPr b="0" i="1" lang="en" sz="1600">
                <a:solidFill>
                  <a:schemeClr val="accent5"/>
                </a:solidFill>
                <a:highlight>
                  <a:srgbClr val="FFFFFF"/>
                </a:highlight>
                <a:latin typeface="Lato"/>
                <a:ea typeface="Lato"/>
                <a:cs typeface="Lato"/>
                <a:sym typeface="Lato"/>
              </a:rPr>
              <a:t>target group</a:t>
            </a:r>
            <a:r>
              <a:rPr b="0" lang="en" sz="1600">
                <a:solidFill>
                  <a:schemeClr val="accent5"/>
                </a:solidFill>
                <a:highlight>
                  <a:srgbClr val="FFFFFF"/>
                </a:highlight>
                <a:latin typeface="Lato"/>
                <a:ea typeface="Lato"/>
                <a:cs typeface="Lato"/>
                <a:sym typeface="Lato"/>
              </a:rPr>
              <a:t> routes requests to one or more registered targets, such as EC2 instances, using the protocol and port number that you specify. You can register a target with multiple target groups. You can configure health checks on a per target group basis. Health checks are performed on all targets registered to a target group that is specified in a listener rule for your load balancer.</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5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How Load Balancers work?</a:t>
            </a:r>
            <a:endParaRPr sz="1800">
              <a:solidFill>
                <a:schemeClr val="dk1"/>
              </a:solidFill>
            </a:endParaRPr>
          </a:p>
        </p:txBody>
      </p:sp>
      <p:pic>
        <p:nvPicPr>
          <p:cNvPr id="2132" name="Google Shape;2132;p353"/>
          <p:cNvPicPr preferRelativeResize="0"/>
          <p:nvPr/>
        </p:nvPicPr>
        <p:blipFill>
          <a:blip r:embed="rId3">
            <a:alphaModFix/>
          </a:blip>
          <a:stretch>
            <a:fillRect/>
          </a:stretch>
        </p:blipFill>
        <p:spPr>
          <a:xfrm>
            <a:off x="2196775" y="1515350"/>
            <a:ext cx="5286375" cy="2314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IAM</a:t>
            </a:r>
            <a:endParaRPr sz="1800"/>
          </a:p>
        </p:txBody>
      </p:sp>
      <p:sp>
        <p:nvSpPr>
          <p:cNvPr id="329" name="Google Shape;329;p57"/>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Groups</a:t>
            </a:r>
            <a:endParaRPr sz="2200">
              <a:solidFill>
                <a:schemeClr val="dk1"/>
              </a:solidFill>
              <a:latin typeface="Lato"/>
              <a:ea typeface="Lato"/>
              <a:cs typeface="Lato"/>
              <a:sym typeface="Lato"/>
            </a:endParaRPr>
          </a:p>
          <a:p>
            <a:pPr indent="-400050" lvl="1" marL="11430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A collection of users. Each user in a group will inherit the permissions of the group.</a:t>
            </a:r>
            <a:endParaRPr b="0" sz="2200">
              <a:solidFill>
                <a:srgbClr val="292929"/>
              </a:solidFill>
              <a:highlight>
                <a:srgbClr val="FFFFFF"/>
              </a:highlight>
              <a:latin typeface="Lato"/>
              <a:ea typeface="Lato"/>
              <a:cs typeface="Lato"/>
              <a:sym typeface="Lato"/>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5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 types</a:t>
            </a:r>
            <a:endParaRPr sz="1800">
              <a:solidFill>
                <a:schemeClr val="dk1"/>
              </a:solidFill>
            </a:endParaRPr>
          </a:p>
        </p:txBody>
      </p:sp>
      <p:sp>
        <p:nvSpPr>
          <p:cNvPr id="2138" name="Google Shape;2138;p354"/>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Classic Load Balancer</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Legacy Elastic Load Balancers.</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Can load balance HTTP and HTTPS applications and use Layer 7-specific features, such as</a:t>
            </a:r>
            <a:r>
              <a:rPr lang="en" sz="1600">
                <a:solidFill>
                  <a:schemeClr val="accent5"/>
                </a:solidFill>
                <a:highlight>
                  <a:srgbClr val="FFFFFF"/>
                </a:highlight>
                <a:latin typeface="Lato"/>
                <a:ea typeface="Lato"/>
                <a:cs typeface="Lato"/>
                <a:sym typeface="Lato"/>
              </a:rPr>
              <a:t> X-Forwarded-For</a:t>
            </a:r>
            <a:r>
              <a:rPr b="0" lang="en" sz="1600">
                <a:solidFill>
                  <a:schemeClr val="accent5"/>
                </a:solidFill>
                <a:highlight>
                  <a:srgbClr val="FFFFFF"/>
                </a:highlight>
                <a:latin typeface="Lato"/>
                <a:ea typeface="Lato"/>
                <a:cs typeface="Lato"/>
                <a:sym typeface="Lato"/>
              </a:rPr>
              <a:t> and </a:t>
            </a:r>
            <a:r>
              <a:rPr lang="en" sz="1600">
                <a:solidFill>
                  <a:schemeClr val="accent5"/>
                </a:solidFill>
                <a:highlight>
                  <a:srgbClr val="FFFFFF"/>
                </a:highlight>
                <a:latin typeface="Lato"/>
                <a:ea typeface="Lato"/>
                <a:cs typeface="Lato"/>
                <a:sym typeface="Lato"/>
              </a:rPr>
              <a:t>sticky sessions</a:t>
            </a:r>
            <a:r>
              <a:rPr b="0" lang="en" sz="1600">
                <a:solidFill>
                  <a:schemeClr val="accent5"/>
                </a:solidFill>
                <a:highlight>
                  <a:srgbClr val="FFFFFF"/>
                </a:highlight>
                <a:latin typeface="Lato"/>
                <a:ea typeface="Lato"/>
                <a:cs typeface="Lato"/>
                <a:sym typeface="Lato"/>
              </a:rPr>
              <a:t>, but it's not application-aware.</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Always prefer </a:t>
            </a:r>
            <a:r>
              <a:rPr lang="en" sz="1600">
                <a:solidFill>
                  <a:schemeClr val="accent5"/>
                </a:solidFill>
                <a:highlight>
                  <a:srgbClr val="FFFFFF"/>
                </a:highlight>
                <a:latin typeface="Lato"/>
                <a:ea typeface="Lato"/>
                <a:cs typeface="Lato"/>
                <a:sym typeface="Lato"/>
              </a:rPr>
              <a:t>Application load balancers over Classic Load Balancers</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35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Load Balancer types</a:t>
            </a:r>
            <a:endParaRPr sz="1800">
              <a:solidFill>
                <a:schemeClr val="dk1"/>
              </a:solidFill>
            </a:endParaRPr>
          </a:p>
        </p:txBody>
      </p:sp>
      <p:sp>
        <p:nvSpPr>
          <p:cNvPr id="2144" name="Google Shape;2144;p35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Application Load Balancer</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Best suited for load balancing of HTTP and HTTPS traffic.</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Operate at Layer 7 and are application-aware.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Network Load Balancer</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Best suited for the load balancing of TCP traffic where extreme performance is required.</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Operates at Layer 4, are capable of handling millions of requests per second while maintaining ultra-low latencies.</a:t>
            </a:r>
            <a:endParaRPr b="0" sz="1600">
              <a:solidFill>
                <a:schemeClr val="accent5"/>
              </a:solidFill>
              <a:highlight>
                <a:srgbClr val="FFFFFF"/>
              </a:highlight>
              <a:latin typeface="Lato"/>
              <a:ea typeface="Lato"/>
              <a:cs typeface="Lato"/>
              <a:sym typeface="Lato"/>
            </a:endParaRPr>
          </a:p>
          <a:p>
            <a:pPr indent="0" lvl="0" marL="0" rtl="0" algn="l">
              <a:lnSpc>
                <a:spcPct val="150000"/>
              </a:lnSpc>
              <a:spcBef>
                <a:spcPts val="1200"/>
              </a:spcBef>
              <a:spcAft>
                <a:spcPts val="1200"/>
              </a:spcAft>
              <a:buNone/>
            </a:pPr>
            <a:r>
              <a:rPr b="0" i="1" lang="en" sz="1600">
                <a:solidFill>
                  <a:schemeClr val="accent5"/>
                </a:solidFill>
                <a:highlight>
                  <a:srgbClr val="FFFFFF"/>
                </a:highlight>
                <a:latin typeface="Lato"/>
                <a:ea typeface="Lato"/>
                <a:cs typeface="Lato"/>
                <a:sym typeface="Lato"/>
              </a:rPr>
              <a:t>https://www.nginx.com/resources/glossary/layer-7-load-balancing/</a:t>
            </a:r>
            <a:endParaRPr b="0" i="1"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35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X-Forwarded-For Header</a:t>
            </a:r>
            <a:endParaRPr sz="1800">
              <a:solidFill>
                <a:schemeClr val="dk1"/>
              </a:solidFill>
            </a:endParaRPr>
          </a:p>
        </p:txBody>
      </p:sp>
      <p:sp>
        <p:nvSpPr>
          <p:cNvPr id="2150" name="Google Shape;2150;p356"/>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Used to view the IPv4 address where the request is originating from.</a:t>
            </a:r>
            <a:endParaRPr b="0" sz="1600">
              <a:solidFill>
                <a:schemeClr val="accent5"/>
              </a:solidFill>
              <a:highlight>
                <a:srgbClr val="FFFFFF"/>
              </a:highlight>
              <a:latin typeface="Lato"/>
              <a:ea typeface="Lato"/>
              <a:cs typeface="Lato"/>
              <a:sym typeface="Lato"/>
            </a:endParaRPr>
          </a:p>
        </p:txBody>
      </p:sp>
      <p:pic>
        <p:nvPicPr>
          <p:cNvPr id="2151" name="Google Shape;2151;p356"/>
          <p:cNvPicPr preferRelativeResize="0"/>
          <p:nvPr/>
        </p:nvPicPr>
        <p:blipFill>
          <a:blip r:embed="rId3">
            <a:alphaModFix/>
          </a:blip>
          <a:stretch>
            <a:fillRect/>
          </a:stretch>
        </p:blipFill>
        <p:spPr>
          <a:xfrm>
            <a:off x="2802225" y="2009900"/>
            <a:ext cx="3810000" cy="190500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35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Sticky sessions</a:t>
            </a:r>
            <a:endParaRPr sz="1800">
              <a:solidFill>
                <a:schemeClr val="dk1"/>
              </a:solidFill>
            </a:endParaRPr>
          </a:p>
        </p:txBody>
      </p:sp>
      <p:sp>
        <p:nvSpPr>
          <p:cNvPr id="2157" name="Google Shape;2157;p35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 Load Balancer routes each request independently to the registered EC2 instance with the smallest load.</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Sticky sessions allows to bind a user's session to a specific EC2 instance and this ensures that all requests from the user during the session are sent to the same instance.</a:t>
            </a:r>
            <a:endParaRPr b="0" sz="1600">
              <a:solidFill>
                <a:schemeClr val="accent5"/>
              </a:solidFill>
              <a:highlight>
                <a:srgbClr val="FFFFFF"/>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35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Cross Zone Load Balancing</a:t>
            </a:r>
            <a:endParaRPr sz="1800">
              <a:solidFill>
                <a:schemeClr val="dk1"/>
              </a:solidFill>
            </a:endParaRPr>
          </a:p>
        </p:txBody>
      </p:sp>
      <p:sp>
        <p:nvSpPr>
          <p:cNvPr id="2163" name="Google Shape;2163;p358"/>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Spread traffic uniformly across multiple availability zones within a region.</a:t>
            </a:r>
            <a:endParaRPr b="0" sz="1600">
              <a:solidFill>
                <a:schemeClr val="accent5"/>
              </a:solidFill>
              <a:highlight>
                <a:schemeClr val="lt1"/>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pic>
        <p:nvPicPr>
          <p:cNvPr id="2164" name="Google Shape;2164;p358"/>
          <p:cNvPicPr preferRelativeResize="0"/>
          <p:nvPr/>
        </p:nvPicPr>
        <p:blipFill>
          <a:blip r:embed="rId3">
            <a:alphaModFix/>
          </a:blip>
          <a:stretch>
            <a:fillRect/>
          </a:stretch>
        </p:blipFill>
        <p:spPr>
          <a:xfrm>
            <a:off x="2986820" y="1834351"/>
            <a:ext cx="3044518" cy="278825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35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Path Patterns</a:t>
            </a:r>
            <a:endParaRPr sz="1800">
              <a:solidFill>
                <a:schemeClr val="dk1"/>
              </a:solidFill>
            </a:endParaRPr>
          </a:p>
        </p:txBody>
      </p:sp>
      <p:sp>
        <p:nvSpPr>
          <p:cNvPr id="2170" name="Google Shape;2170;p359"/>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 You can create a listener with rules to forward requests based on the URL path and this is known as path-based routing.</a:t>
            </a:r>
            <a:endParaRPr b="0" sz="16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For example, you can route general requests to one target group and requests to render images to another target group.</a:t>
            </a:r>
            <a:endParaRPr b="0" sz="1600">
              <a:solidFill>
                <a:schemeClr val="accent5"/>
              </a:solidFill>
              <a:highlight>
                <a:schemeClr val="lt1"/>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36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Auto Scaling</a:t>
            </a:r>
            <a:endParaRPr sz="1800">
              <a:solidFill>
                <a:schemeClr val="dk1"/>
              </a:solidFill>
            </a:endParaRPr>
          </a:p>
        </p:txBody>
      </p:sp>
      <p:sp>
        <p:nvSpPr>
          <p:cNvPr id="2176" name="Google Shape;2176;p36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200"/>
              </a:spcBef>
              <a:spcAft>
                <a:spcPts val="0"/>
              </a:spcAft>
              <a:buClr>
                <a:schemeClr val="accent5"/>
              </a:buClr>
              <a:buSzPts val="2000"/>
              <a:buFont typeface="Lato"/>
              <a:buChar char="●"/>
            </a:pPr>
            <a:r>
              <a:rPr b="0" lang="en" sz="1600">
                <a:solidFill>
                  <a:schemeClr val="accent5"/>
                </a:solidFill>
                <a:latin typeface="Lato"/>
                <a:ea typeface="Lato"/>
                <a:cs typeface="Lato"/>
                <a:sym typeface="Lato"/>
              </a:rPr>
              <a:t>AWS Auto Scaling monitors your applications and automatically adjusts capacity to maintain steady, predictable performance at the lowest possible cost.</a:t>
            </a:r>
            <a:endParaRPr b="0" sz="2000">
              <a:solidFill>
                <a:schemeClr val="accent5"/>
              </a:solidFill>
              <a:highlight>
                <a:schemeClr val="lt1"/>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36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Auto Scaling - Components</a:t>
            </a:r>
            <a:endParaRPr sz="1800">
              <a:solidFill>
                <a:schemeClr val="dk1"/>
              </a:solidFill>
            </a:endParaRPr>
          </a:p>
        </p:txBody>
      </p:sp>
      <p:sp>
        <p:nvSpPr>
          <p:cNvPr id="2182" name="Google Shape;2182;p361"/>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chemeClr val="lt1"/>
                </a:highlight>
                <a:latin typeface="Lato"/>
                <a:ea typeface="Lato"/>
                <a:cs typeface="Lato"/>
                <a:sym typeface="Lato"/>
              </a:rPr>
              <a:t>Groups</a:t>
            </a:r>
            <a:endParaRPr sz="1600">
              <a:solidFill>
                <a:schemeClr val="accent5"/>
              </a:solidFill>
              <a:highlight>
                <a:schemeClr val="lt1"/>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Logical group of related resources; Webserver group or Application group or Database group.</a:t>
            </a:r>
            <a:endParaRPr b="0" sz="16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chemeClr val="lt1"/>
                </a:highlight>
                <a:latin typeface="Lato"/>
                <a:ea typeface="Lato"/>
                <a:cs typeface="Lato"/>
                <a:sym typeface="Lato"/>
              </a:rPr>
              <a:t>Configuration Templates</a:t>
            </a:r>
            <a:endParaRPr sz="1600">
              <a:solidFill>
                <a:schemeClr val="accent5"/>
              </a:solidFill>
              <a:highlight>
                <a:schemeClr val="lt1"/>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Groups uses a </a:t>
            </a:r>
            <a:r>
              <a:rPr lang="en" sz="1600">
                <a:solidFill>
                  <a:schemeClr val="accent5"/>
                </a:solidFill>
                <a:highlight>
                  <a:schemeClr val="lt1"/>
                </a:highlight>
                <a:latin typeface="Lato"/>
                <a:ea typeface="Lato"/>
                <a:cs typeface="Lato"/>
                <a:sym typeface="Lato"/>
              </a:rPr>
              <a:t>launch template</a:t>
            </a:r>
            <a:r>
              <a:rPr b="0" lang="en" sz="1600">
                <a:solidFill>
                  <a:schemeClr val="accent5"/>
                </a:solidFill>
                <a:highlight>
                  <a:schemeClr val="lt1"/>
                </a:highlight>
                <a:latin typeface="Lato"/>
                <a:ea typeface="Lato"/>
                <a:cs typeface="Lato"/>
                <a:sym typeface="Lato"/>
              </a:rPr>
              <a:t> or a </a:t>
            </a:r>
            <a:r>
              <a:rPr lang="en" sz="1600">
                <a:solidFill>
                  <a:schemeClr val="accent5"/>
                </a:solidFill>
                <a:highlight>
                  <a:schemeClr val="lt1"/>
                </a:highlight>
                <a:latin typeface="Lato"/>
                <a:ea typeface="Lato"/>
                <a:cs typeface="Lato"/>
                <a:sym typeface="Lato"/>
              </a:rPr>
              <a:t>launch configuration</a:t>
            </a:r>
            <a:r>
              <a:rPr b="0" lang="en" sz="1600">
                <a:solidFill>
                  <a:schemeClr val="accent5"/>
                </a:solidFill>
                <a:highlight>
                  <a:schemeClr val="lt1"/>
                </a:highlight>
                <a:latin typeface="Lato"/>
                <a:ea typeface="Lato"/>
                <a:cs typeface="Lato"/>
                <a:sym typeface="Lato"/>
              </a:rPr>
              <a:t> as a configuration template for its EC2 instances. You can specify information such as AMI ID, instance type, Key Pair, Security Groups and block mapping for your instances.</a:t>
            </a:r>
            <a:endParaRPr b="0" sz="1600">
              <a:solidFill>
                <a:schemeClr val="accent5"/>
              </a:solidFill>
              <a:highlight>
                <a:schemeClr val="lt1"/>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36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Auto Scaling - Components</a:t>
            </a:r>
            <a:endParaRPr sz="1800">
              <a:solidFill>
                <a:schemeClr val="dk1"/>
              </a:solidFill>
            </a:endParaRPr>
          </a:p>
        </p:txBody>
      </p:sp>
      <p:sp>
        <p:nvSpPr>
          <p:cNvPr id="2188" name="Google Shape;2188;p362"/>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chemeClr val="lt1"/>
                </a:highlight>
                <a:latin typeface="Lato"/>
                <a:ea typeface="Lato"/>
                <a:cs typeface="Lato"/>
                <a:sym typeface="Lato"/>
              </a:rPr>
              <a:t>Scaling Options</a:t>
            </a:r>
            <a:endParaRPr sz="1600">
              <a:solidFill>
                <a:schemeClr val="accent5"/>
              </a:solidFill>
              <a:highlight>
                <a:schemeClr val="lt1"/>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Specifies when to trigger scaling of Auto Scaling groups based on the occurrence of specified conditions (</a:t>
            </a:r>
            <a:r>
              <a:rPr lang="en" sz="1600">
                <a:solidFill>
                  <a:schemeClr val="accent5"/>
                </a:solidFill>
                <a:highlight>
                  <a:schemeClr val="lt1"/>
                </a:highlight>
                <a:latin typeface="Lato"/>
                <a:ea typeface="Lato"/>
                <a:cs typeface="Lato"/>
                <a:sym typeface="Lato"/>
              </a:rPr>
              <a:t>dynamic scaling</a:t>
            </a:r>
            <a:r>
              <a:rPr b="0" lang="en" sz="1600">
                <a:solidFill>
                  <a:schemeClr val="accent5"/>
                </a:solidFill>
                <a:highlight>
                  <a:schemeClr val="lt1"/>
                </a:highlight>
                <a:latin typeface="Lato"/>
                <a:ea typeface="Lato"/>
                <a:cs typeface="Lato"/>
                <a:sym typeface="Lato"/>
              </a:rPr>
              <a:t>) or on a </a:t>
            </a:r>
            <a:r>
              <a:rPr lang="en" sz="1600">
                <a:solidFill>
                  <a:schemeClr val="accent5"/>
                </a:solidFill>
                <a:highlight>
                  <a:schemeClr val="lt1"/>
                </a:highlight>
                <a:latin typeface="Lato"/>
                <a:ea typeface="Lato"/>
                <a:cs typeface="Lato"/>
                <a:sym typeface="Lato"/>
              </a:rPr>
              <a:t>schedule</a:t>
            </a:r>
            <a:r>
              <a:rPr b="0" lang="en" sz="1600">
                <a:solidFill>
                  <a:schemeClr val="accent5"/>
                </a:solidFill>
                <a:highlight>
                  <a:schemeClr val="lt1"/>
                </a:highlight>
                <a:latin typeface="Lato"/>
                <a:ea typeface="Lato"/>
                <a:cs typeface="Lato"/>
                <a:sym typeface="Lato"/>
              </a:rPr>
              <a:t>.</a:t>
            </a:r>
            <a:endParaRPr b="0" sz="1600">
              <a:solidFill>
                <a:schemeClr val="accent5"/>
              </a:solidFill>
              <a:highlight>
                <a:schemeClr val="lt1"/>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36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Launch Configurations vs Launch Templates</a:t>
            </a:r>
            <a:endParaRPr sz="1800">
              <a:solidFill>
                <a:schemeClr val="dk1"/>
              </a:solidFill>
            </a:endParaRPr>
          </a:p>
        </p:txBody>
      </p:sp>
      <p:sp>
        <p:nvSpPr>
          <p:cNvPr id="2194" name="Google Shape;2194;p363"/>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 </a:t>
            </a:r>
            <a:r>
              <a:rPr lang="en" sz="1500">
                <a:solidFill>
                  <a:schemeClr val="accent5"/>
                </a:solidFill>
                <a:highlight>
                  <a:schemeClr val="lt1"/>
                </a:highlight>
                <a:latin typeface="Lato"/>
                <a:ea typeface="Lato"/>
                <a:cs typeface="Lato"/>
                <a:sym typeface="Lato"/>
              </a:rPr>
              <a:t>launch configuration</a:t>
            </a:r>
            <a:r>
              <a:rPr b="0" lang="en" sz="1500">
                <a:solidFill>
                  <a:schemeClr val="accent5"/>
                </a:solidFill>
                <a:highlight>
                  <a:schemeClr val="lt1"/>
                </a:highlight>
                <a:latin typeface="Lato"/>
                <a:ea typeface="Lato"/>
                <a:cs typeface="Lato"/>
                <a:sym typeface="Lato"/>
              </a:rPr>
              <a:t> is an instance configuration template that an Auto Scaling group uses to launch EC2 instances. When you create a launch configuration, you specify information for the instances; AMI ID, the instance type, a key pair, one or more security groups, and a block device mapping.</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You can specify your launch configuration with multiple Auto Scaling groups. However, you can only specify one launch configuration for an Auto Scaling group at a time, and you can't modify a launch configuration after you've created it. To change the launch configuration for an Auto Scaling group, you must create a launch configuration and then update your Auto Scaling group with it.</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IAM</a:t>
            </a:r>
            <a:endParaRPr sz="1800"/>
          </a:p>
        </p:txBody>
      </p:sp>
      <p:sp>
        <p:nvSpPr>
          <p:cNvPr id="335" name="Google Shape;335;p58"/>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Policies</a:t>
            </a:r>
            <a:endParaRPr sz="2200">
              <a:solidFill>
                <a:schemeClr val="dk1"/>
              </a:solidFill>
              <a:latin typeface="Lato"/>
              <a:ea typeface="Lato"/>
              <a:cs typeface="Lato"/>
              <a:sym typeface="Lato"/>
            </a:endParaRPr>
          </a:p>
          <a:p>
            <a:pPr indent="-514350" lvl="1" marL="120015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Made up of policy documents, in JSON format, that allows or denies what an user can do.</a:t>
            </a:r>
            <a:endParaRPr b="0" sz="1800">
              <a:solidFill>
                <a:srgbClr val="292929"/>
              </a:solidFill>
              <a:latin typeface="Lato"/>
              <a:ea typeface="Lato"/>
              <a:cs typeface="Lato"/>
              <a:sym typeface="Lato"/>
            </a:endParaRPr>
          </a:p>
          <a:p>
            <a:pPr indent="-368300" lvl="0" marL="685800" rtl="0" algn="l">
              <a:lnSpc>
                <a:spcPct val="150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Roles</a:t>
            </a:r>
            <a:endParaRPr sz="2200">
              <a:solidFill>
                <a:schemeClr val="dk1"/>
              </a:solidFill>
              <a:latin typeface="Lato"/>
              <a:ea typeface="Lato"/>
              <a:cs typeface="Lato"/>
              <a:sym typeface="Lato"/>
            </a:endParaRPr>
          </a:p>
          <a:p>
            <a:pPr indent="-514350" lvl="1" marL="120015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Assigned to resources.</a:t>
            </a:r>
            <a:endParaRPr b="0" sz="1800">
              <a:solidFill>
                <a:srgbClr val="292929"/>
              </a:solidFill>
              <a:latin typeface="Lato"/>
              <a:ea typeface="Lato"/>
              <a:cs typeface="Lato"/>
              <a:sym typeface="Lato"/>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36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Launch Configurations vs Launch Templates</a:t>
            </a:r>
            <a:endParaRPr sz="1800">
              <a:solidFill>
                <a:schemeClr val="dk1"/>
              </a:solidFill>
            </a:endParaRPr>
          </a:p>
        </p:txBody>
      </p:sp>
      <p:sp>
        <p:nvSpPr>
          <p:cNvPr id="2200" name="Google Shape;2200;p364"/>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 </a:t>
            </a:r>
            <a:r>
              <a:rPr lang="en" sz="1500">
                <a:solidFill>
                  <a:schemeClr val="accent5"/>
                </a:solidFill>
                <a:highlight>
                  <a:schemeClr val="lt1"/>
                </a:highlight>
                <a:latin typeface="Lato"/>
                <a:ea typeface="Lato"/>
                <a:cs typeface="Lato"/>
                <a:sym typeface="Lato"/>
              </a:rPr>
              <a:t>launch template</a:t>
            </a:r>
            <a:r>
              <a:rPr b="0" lang="en" sz="1500">
                <a:solidFill>
                  <a:schemeClr val="accent5"/>
                </a:solidFill>
                <a:highlight>
                  <a:schemeClr val="lt1"/>
                </a:highlight>
                <a:latin typeface="Lato"/>
                <a:ea typeface="Lato"/>
                <a:cs typeface="Lato"/>
                <a:sym typeface="Lato"/>
              </a:rPr>
              <a:t> is similar to a launch configuration, in that it specifies instance configuration information;  AMI ID, the instance type, a key pair, security groups, and the other parameters that you use to launch EC2 instances. </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However, defining a launch template instead of a launch configuration allows you to have multiple versions of a template. With versioning, you can create a subset of the full set of parameters and then reuse it to create other templates or template versions. For example, you can create a default template that defines common configuration parameters and allow the other parameters to be specified as part of another 		version of the same template.</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36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Launch Configurations vs Launch Templates</a:t>
            </a:r>
            <a:endParaRPr sz="1800">
              <a:solidFill>
                <a:schemeClr val="dk1"/>
              </a:solidFill>
            </a:endParaRPr>
          </a:p>
        </p:txBody>
      </p:sp>
      <p:sp>
        <p:nvSpPr>
          <p:cNvPr id="2206" name="Google Shape;2206;p36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You cannot create an Auto Scaling group that launches both Spot and On-Demand Instances or that specifies multiple instance types. You must 	use a launch template to configure these features.</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You are allowed to add multiple instance types instead of one single type so for example you have specific workload you can run fixed number of instances as on-demand or reserved and any extra workload to be fired on spot instances.</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In addition to the features of Amazon EC2 Auto Scaling that you can configure by using launch templates, launch templates provide more 	advanced Amazon EC2 configuration options. You must use launch templates to use Amazon EC2 Dedicated Hosts.</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Launch Configurations vs Launch Templates</a:t>
            </a:r>
            <a:endParaRPr sz="1800">
              <a:solidFill>
                <a:schemeClr val="dk1"/>
              </a:solidFill>
            </a:endParaRPr>
          </a:p>
        </p:txBody>
      </p:sp>
      <p:sp>
        <p:nvSpPr>
          <p:cNvPr id="2212" name="Google Shape;2212;p366"/>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When you want to include instances with multiple purchase types in the same auto scaling group, you have the ability to maintain a set number of on-demand instances will be deployed at all times, and then split the remaining instances between multiple purchase types as you see fit. To configure this, set a number of instances as your "optional on-demand base" within your launch template. This is not possible using a launch configuration.</a:t>
            </a:r>
            <a:endParaRPr b="0" sz="1500">
              <a:solidFill>
                <a:schemeClr val="accent5"/>
              </a:solidFill>
              <a:highlight>
                <a:schemeClr val="lt1"/>
              </a:highlight>
              <a:latin typeface="Lato"/>
              <a:ea typeface="Lato"/>
              <a:cs typeface="Lato"/>
              <a:sym typeface="Lato"/>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36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Scaling Options - </a:t>
            </a:r>
            <a:r>
              <a:rPr lang="en" sz="1900">
                <a:solidFill>
                  <a:schemeClr val="dk1"/>
                </a:solidFill>
              </a:rPr>
              <a:t>Maintain current instance levels at all times</a:t>
            </a:r>
            <a:endParaRPr sz="1600">
              <a:solidFill>
                <a:schemeClr val="dk1"/>
              </a:solidFill>
            </a:endParaRPr>
          </a:p>
        </p:txBody>
      </p:sp>
      <p:sp>
        <p:nvSpPr>
          <p:cNvPr id="2218" name="Google Shape;2218;p36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You can configure your auto scaling groups to maintain a specified number of running instances at all times.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To maintain the current instance levels Amazon EC2 auto scaling performs a periodic health check on your instances within an auto scaling group.</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When it finds an unhealthy instance, it terminates that instance and then launch a new one.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36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Scaling Options - </a:t>
            </a:r>
            <a:r>
              <a:rPr lang="en" sz="1900">
                <a:solidFill>
                  <a:schemeClr val="dk1"/>
                </a:solidFill>
              </a:rPr>
              <a:t>Manual Scaling</a:t>
            </a:r>
            <a:endParaRPr sz="1600">
              <a:solidFill>
                <a:schemeClr val="dk1"/>
              </a:solidFill>
            </a:endParaRPr>
          </a:p>
        </p:txBody>
      </p:sp>
      <p:sp>
        <p:nvSpPr>
          <p:cNvPr id="2224" name="Google Shape;2224;p368"/>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With manual scaling  you specify only the change in the maximum, minimum or desired capacity of your auto scaling group and Amazon EC2 auto scaling manages the process of creating or terminating instances to maintain the updated capacity.</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36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Scaling Options - </a:t>
            </a:r>
            <a:r>
              <a:rPr lang="en" sz="1900">
                <a:solidFill>
                  <a:schemeClr val="dk1"/>
                </a:solidFill>
              </a:rPr>
              <a:t>Scale based on a schedule</a:t>
            </a:r>
            <a:endParaRPr sz="1600">
              <a:solidFill>
                <a:schemeClr val="dk1"/>
              </a:solidFill>
            </a:endParaRPr>
          </a:p>
        </p:txBody>
      </p:sp>
      <p:sp>
        <p:nvSpPr>
          <p:cNvPr id="2230" name="Google Shape;2230;p369"/>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With scaling based on a schedule, the scaling actions are performed automatically as a function of date and time.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This is useful when the schedule to increase or decrease the number of instances in the group is already known.</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37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Scaling Options - </a:t>
            </a:r>
            <a:r>
              <a:rPr lang="en" sz="1900">
                <a:solidFill>
                  <a:schemeClr val="dk1"/>
                </a:solidFill>
              </a:rPr>
              <a:t>Scale based on demand</a:t>
            </a:r>
            <a:endParaRPr sz="1600">
              <a:solidFill>
                <a:schemeClr val="dk1"/>
              </a:solidFill>
            </a:endParaRPr>
          </a:p>
        </p:txBody>
      </p:sp>
      <p:sp>
        <p:nvSpPr>
          <p:cNvPr id="2236" name="Google Shape;2236;p370"/>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Scaling based on demand allows to define the parameters that control the scaling process.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For example, you have a web application that currently runs on two instances and you want the </a:t>
            </a:r>
            <a:r>
              <a:rPr lang="en" sz="1600">
                <a:solidFill>
                  <a:schemeClr val="accent5"/>
                </a:solidFill>
                <a:highlight>
                  <a:srgbClr val="FFFFFF"/>
                </a:highlight>
                <a:latin typeface="Lato"/>
                <a:ea typeface="Lato"/>
                <a:cs typeface="Lato"/>
                <a:sym typeface="Lato"/>
              </a:rPr>
              <a:t>CPU utilization of the auto scaling group </a:t>
            </a:r>
            <a:r>
              <a:rPr b="0" lang="en" sz="1600">
                <a:solidFill>
                  <a:schemeClr val="accent5"/>
                </a:solidFill>
                <a:highlight>
                  <a:srgbClr val="FFFFFF"/>
                </a:highlight>
                <a:latin typeface="Lato"/>
                <a:ea typeface="Lato"/>
                <a:cs typeface="Lato"/>
                <a:sym typeface="Lato"/>
              </a:rPr>
              <a:t>to stay at around 50% when the load on the application changes. This can be configured using </a:t>
            </a:r>
            <a:r>
              <a:rPr lang="en" sz="1600">
                <a:solidFill>
                  <a:schemeClr val="accent5"/>
                </a:solidFill>
                <a:highlight>
                  <a:srgbClr val="FFFFFF"/>
                </a:highlight>
                <a:latin typeface="Lato"/>
                <a:ea typeface="Lato"/>
                <a:cs typeface="Lato"/>
                <a:sym typeface="Lato"/>
              </a:rPr>
              <a:t>Scale based on demand</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This method is useful for scaling in response to changing or unknown conditions.</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37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Scaling Options - </a:t>
            </a:r>
            <a:r>
              <a:rPr lang="en" sz="1900">
                <a:solidFill>
                  <a:schemeClr val="dk1"/>
                </a:solidFill>
              </a:rPr>
              <a:t>Predictive Scaling</a:t>
            </a:r>
            <a:endParaRPr sz="1600">
              <a:solidFill>
                <a:schemeClr val="dk1"/>
              </a:solidFill>
            </a:endParaRPr>
          </a:p>
        </p:txBody>
      </p:sp>
      <p:sp>
        <p:nvSpPr>
          <p:cNvPr id="2242" name="Google Shape;2242;p371"/>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Predictive</a:t>
            </a:r>
            <a:r>
              <a:rPr b="0" lang="en" sz="1600">
                <a:solidFill>
                  <a:schemeClr val="accent5"/>
                </a:solidFill>
                <a:highlight>
                  <a:srgbClr val="FFFFFF"/>
                </a:highlight>
                <a:latin typeface="Lato"/>
                <a:ea typeface="Lato"/>
                <a:cs typeface="Lato"/>
                <a:sym typeface="Lato"/>
              </a:rPr>
              <a:t> scaling allows to maintain optimal availability and performance by combining predictive scaling and dynamic scaling, (proactive and reactive approaches respectively,) to scale your EC2 instances capacities faster.</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37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HA Sample Question</a:t>
            </a:r>
            <a:endParaRPr sz="1600">
              <a:solidFill>
                <a:schemeClr val="dk1"/>
              </a:solidFill>
            </a:endParaRPr>
          </a:p>
        </p:txBody>
      </p:sp>
      <p:sp>
        <p:nvSpPr>
          <p:cNvPr id="2248" name="Google Shape;2248;p372"/>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0" lvl="0" marL="457200" rtl="0" algn="l">
              <a:lnSpc>
                <a:spcPct val="150000"/>
              </a:lnSpc>
              <a:spcBef>
                <a:spcPts val="1200"/>
              </a:spcBef>
              <a:spcAft>
                <a:spcPts val="0"/>
              </a:spcAft>
              <a:buNone/>
            </a:pPr>
            <a:r>
              <a:rPr b="0" lang="en" sz="1600">
                <a:solidFill>
                  <a:schemeClr val="accent5"/>
                </a:solidFill>
                <a:highlight>
                  <a:srgbClr val="FFFFFF"/>
                </a:highlight>
                <a:latin typeface="Lato"/>
                <a:ea typeface="Lato"/>
                <a:cs typeface="Lato"/>
                <a:sym typeface="Lato"/>
              </a:rPr>
              <a:t> You have a website that requires a minimum of six instances and it must be highly available. You must also be able to tolerate the failure of one availability zone. What is the ideal architecture for this environment while being the most cost effective?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2 Availability zones with 2 instances in each AZ.</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3 Availability zones with 3 instances in each AZ.</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1</a:t>
            </a:r>
            <a:r>
              <a:rPr b="0" lang="en" sz="1600">
                <a:solidFill>
                  <a:schemeClr val="accent5"/>
                </a:solidFill>
                <a:highlight>
                  <a:schemeClr val="lt1"/>
                </a:highlight>
                <a:latin typeface="Lato"/>
                <a:ea typeface="Lato"/>
                <a:cs typeface="Lato"/>
                <a:sym typeface="Lato"/>
              </a:rPr>
              <a:t> Availability zones with 6 instances.</a:t>
            </a:r>
            <a:endParaRPr b="0" sz="1600">
              <a:solidFill>
                <a:schemeClr val="accent5"/>
              </a:solidFill>
              <a:highlight>
                <a:schemeClr val="lt1"/>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3 availability zones with 2 instances in each AZ.</a:t>
            </a:r>
            <a:endParaRPr b="0" sz="1600">
              <a:solidFill>
                <a:schemeClr val="accent5"/>
              </a:solidFill>
              <a:highlight>
                <a:schemeClr val="lt1"/>
              </a:highlight>
              <a:latin typeface="Lato"/>
              <a:ea typeface="Lato"/>
              <a:cs typeface="Lato"/>
              <a:sym typeface="Lato"/>
            </a:endParaRPr>
          </a:p>
          <a:p>
            <a:pPr indent="0" lvl="0" marL="45720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37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Infrastructure</a:t>
            </a:r>
            <a:r>
              <a:rPr lang="en" sz="2100">
                <a:solidFill>
                  <a:schemeClr val="dk1"/>
                </a:solidFill>
              </a:rPr>
              <a:t> as Code (IaC)</a:t>
            </a:r>
            <a:endParaRPr sz="1600">
              <a:solidFill>
                <a:schemeClr val="dk1"/>
              </a:solidFill>
            </a:endParaRPr>
          </a:p>
        </p:txBody>
      </p:sp>
      <p:sp>
        <p:nvSpPr>
          <p:cNvPr id="2254" name="Google Shape;2254;p373"/>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Infrastructure as Code (IaC) is a method to provision and manage IT infrastructure through the use of source code, rather than through standard operating procedures and manual processes.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IaC helps you automate the infrastructure deployment process in a </a:t>
            </a:r>
            <a:r>
              <a:rPr lang="en" sz="1600">
                <a:solidFill>
                  <a:schemeClr val="accent5"/>
                </a:solidFill>
                <a:highlight>
                  <a:srgbClr val="FFFFFF"/>
                </a:highlight>
                <a:latin typeface="Lato"/>
                <a:ea typeface="Lato"/>
                <a:cs typeface="Lato"/>
                <a:sym typeface="Lato"/>
              </a:rPr>
              <a:t>repeatable</a:t>
            </a:r>
            <a:r>
              <a:rPr b="0" lang="en" sz="1600">
                <a:solidFill>
                  <a:schemeClr val="accent5"/>
                </a:solidFill>
                <a:highlight>
                  <a:srgbClr val="FFFFFF"/>
                </a:highlight>
                <a:latin typeface="Lato"/>
                <a:ea typeface="Lato"/>
                <a:cs typeface="Lato"/>
                <a:sym typeface="Lato"/>
              </a:rPr>
              <a:t>, and </a:t>
            </a:r>
            <a:r>
              <a:rPr lang="en" sz="1600">
                <a:solidFill>
                  <a:schemeClr val="accent5"/>
                </a:solidFill>
                <a:highlight>
                  <a:srgbClr val="FFFFFF"/>
                </a:highlight>
                <a:latin typeface="Lato"/>
                <a:ea typeface="Lato"/>
                <a:cs typeface="Lato"/>
                <a:sym typeface="Lato"/>
              </a:rPr>
              <a:t>consistent manner</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a:p>
            <a:pPr indent="0" lvl="0" marL="45720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IAM Review</a:t>
            </a:r>
            <a:endParaRPr sz="1800"/>
          </a:p>
        </p:txBody>
      </p:sp>
      <p:sp>
        <p:nvSpPr>
          <p:cNvPr id="341" name="Google Shape;341;p59"/>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Policies</a:t>
            </a:r>
            <a:endParaRPr sz="2200">
              <a:solidFill>
                <a:schemeClr val="dk1"/>
              </a:solidFill>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Programmatic access and console access </a:t>
            </a:r>
            <a:endParaRPr b="0" sz="1600">
              <a:solidFill>
                <a:srgbClr val="292929"/>
              </a:solidFill>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Access keys and secret keys - Not the same as password, you cannot login into Console with access keys.</a:t>
            </a:r>
            <a:endParaRPr b="0" sz="1600">
              <a:solidFill>
                <a:srgbClr val="292929"/>
              </a:solidFill>
              <a:latin typeface="Lato"/>
              <a:ea typeface="Lato"/>
              <a:cs typeface="Lato"/>
              <a:sym typeface="Lato"/>
            </a:endParaRPr>
          </a:p>
          <a:p>
            <a:pPr indent="-317500" lvl="2" marL="228600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Best practices - Rotate access keys.</a:t>
            </a:r>
            <a:endParaRPr b="0" sz="1400">
              <a:solidFill>
                <a:srgbClr val="292929"/>
              </a:solidFill>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Password policies</a:t>
            </a:r>
            <a:endParaRPr b="0" sz="1600">
              <a:solidFill>
                <a:srgbClr val="292929"/>
              </a:solidFill>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New users have no permissions.</a:t>
            </a:r>
            <a:endParaRPr b="0" sz="1600">
              <a:solidFill>
                <a:srgbClr val="292929"/>
              </a:solidFill>
              <a:latin typeface="Lato"/>
              <a:ea typeface="Lato"/>
              <a:cs typeface="Lato"/>
              <a:sym typeface="Lato"/>
            </a:endParaRPr>
          </a:p>
          <a:p>
            <a:pPr indent="-444500" lvl="1" marL="12001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MFA</a:t>
            </a:r>
            <a:endParaRPr sz="2200">
              <a:solidFill>
                <a:srgbClr val="292929"/>
              </a:solidFill>
              <a:latin typeface="Lato"/>
              <a:ea typeface="Lato"/>
              <a:cs typeface="Lato"/>
              <a:sym typeface="Lato"/>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37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Infrastructure as Code (IaC) - Benefits</a:t>
            </a:r>
            <a:endParaRPr sz="1600">
              <a:solidFill>
                <a:schemeClr val="dk1"/>
              </a:solidFill>
            </a:endParaRPr>
          </a:p>
        </p:txBody>
      </p:sp>
      <p:sp>
        <p:nvSpPr>
          <p:cNvPr id="2260" name="Google Shape;2260;p374"/>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Speed and simplicity</a:t>
            </a:r>
            <a:endParaRPr sz="1600">
              <a:solidFill>
                <a:schemeClr val="accent5"/>
              </a:solidFill>
              <a:highlight>
                <a:srgbClr val="FFFFFF"/>
              </a:highlight>
              <a:latin typeface="Lato"/>
              <a:ea typeface="Lato"/>
              <a:cs typeface="Lato"/>
              <a:sym typeface="Lato"/>
            </a:endParaRPr>
          </a:p>
          <a:p>
            <a:pPr indent="-330200" lvl="1"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IaC allows you to spin up an entire infrastructure architecture by running a script.</a:t>
            </a:r>
            <a:endParaRPr b="0" sz="1600">
              <a:solidFill>
                <a:schemeClr val="accent5"/>
              </a:solidFill>
              <a:highlight>
                <a:srgbClr val="FFFFFF"/>
              </a:highlight>
              <a:latin typeface="Lato"/>
              <a:ea typeface="Lato"/>
              <a:cs typeface="Lato"/>
              <a:sym typeface="Lato"/>
            </a:endParaRPr>
          </a:p>
          <a:p>
            <a:pPr indent="-330200" lvl="1"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Not only can you deploy virtual servers, but you can also launch pre-configured databases, network infrastructure, storage systems, load balancers, and any other cloud service that you may need.</a:t>
            </a:r>
            <a:endParaRPr b="0" sz="1600">
              <a:solidFill>
                <a:schemeClr val="accent5"/>
              </a:solidFill>
              <a:highlight>
                <a:srgbClr val="FFFFFF"/>
              </a:highlight>
              <a:latin typeface="Lato"/>
              <a:ea typeface="Lato"/>
              <a:cs typeface="Lato"/>
              <a:sym typeface="Lato"/>
            </a:endParaRPr>
          </a:p>
          <a:p>
            <a:pPr indent="-330200" lvl="1"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You can create multiple environment with the same set of code. The same code can be used for </a:t>
            </a:r>
            <a:r>
              <a:rPr lang="en" sz="1600">
                <a:solidFill>
                  <a:schemeClr val="accent5"/>
                </a:solidFill>
                <a:highlight>
                  <a:srgbClr val="FFFFFF"/>
                </a:highlight>
                <a:latin typeface="Lato"/>
                <a:ea typeface="Lato"/>
                <a:cs typeface="Lato"/>
                <a:sym typeface="Lato"/>
              </a:rPr>
              <a:t>Backup</a:t>
            </a:r>
            <a:r>
              <a:rPr b="0" lang="en" sz="1600">
                <a:solidFill>
                  <a:schemeClr val="accent5"/>
                </a:solidFill>
                <a:highlight>
                  <a:srgbClr val="FFFFFF"/>
                </a:highlight>
                <a:latin typeface="Lato"/>
                <a:ea typeface="Lato"/>
                <a:cs typeface="Lato"/>
                <a:sym typeface="Lato"/>
              </a:rPr>
              <a:t> and </a:t>
            </a:r>
            <a:r>
              <a:rPr lang="en" sz="1600">
                <a:solidFill>
                  <a:schemeClr val="accent5"/>
                </a:solidFill>
                <a:highlight>
                  <a:srgbClr val="FFFFFF"/>
                </a:highlight>
                <a:latin typeface="Lato"/>
                <a:ea typeface="Lato"/>
                <a:cs typeface="Lato"/>
                <a:sym typeface="Lato"/>
              </a:rPr>
              <a:t>Disaster Recovery</a:t>
            </a:r>
            <a:r>
              <a:rPr b="0" lang="en" sz="1600">
                <a:solidFill>
                  <a:schemeClr val="accent5"/>
                </a:solidFill>
                <a:highlight>
                  <a:srgbClr val="FFFFFF"/>
                </a:highlight>
                <a:latin typeface="Lato"/>
                <a:ea typeface="Lato"/>
                <a:cs typeface="Lato"/>
                <a:sym typeface="Lato"/>
              </a:rPr>
              <a:t> as well.</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37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Infrastructure as Code (IaC) - Benefits</a:t>
            </a:r>
            <a:endParaRPr sz="1600">
              <a:solidFill>
                <a:schemeClr val="dk1"/>
              </a:solidFill>
            </a:endParaRPr>
          </a:p>
        </p:txBody>
      </p:sp>
      <p:sp>
        <p:nvSpPr>
          <p:cNvPr id="2266" name="Google Shape;2266;p375"/>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Configuration consistency</a:t>
            </a:r>
            <a:endParaRPr sz="1600">
              <a:solidFill>
                <a:schemeClr val="accent5"/>
              </a:solidFill>
              <a:highlight>
                <a:srgbClr val="FFFFFF"/>
              </a:highlight>
              <a:latin typeface="Lato"/>
              <a:ea typeface="Lato"/>
              <a:cs typeface="Lato"/>
              <a:sym typeface="Lato"/>
            </a:endParaRPr>
          </a:p>
          <a:p>
            <a:pPr indent="-330200" lvl="1" marL="8001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Standard operating procedures can help maintain some consistency in the infrastructure deployment process.</a:t>
            </a:r>
            <a:endParaRPr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Cost savings</a:t>
            </a:r>
            <a:endParaRPr sz="1600">
              <a:solidFill>
                <a:schemeClr val="accent5"/>
              </a:solidFill>
              <a:highlight>
                <a:srgbClr val="FFFFFF"/>
              </a:highlight>
              <a:latin typeface="Lato"/>
              <a:ea typeface="Lato"/>
              <a:cs typeface="Lato"/>
              <a:sym typeface="Lato"/>
            </a:endParaRPr>
          </a:p>
          <a:p>
            <a:pPr indent="-330200" lvl="1" marL="8001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IaC script can automatically spin down environments when they’re not in use, which will further save on cloud computing costs.</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37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CloudFormation</a:t>
            </a:r>
            <a:endParaRPr sz="1600">
              <a:solidFill>
                <a:schemeClr val="dk1"/>
              </a:solidFill>
            </a:endParaRPr>
          </a:p>
        </p:txBody>
      </p:sp>
      <p:sp>
        <p:nvSpPr>
          <p:cNvPr id="2272" name="Google Shape;2272;p376"/>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uFill>
                  <a:noFill/>
                </a:uFill>
                <a:latin typeface="Lato"/>
                <a:ea typeface="Lato"/>
                <a:cs typeface="Lato"/>
                <a:sym typeface="Lato"/>
                <a:hlinkClick r:id="rId3">
                  <a:extLst>
                    <a:ext uri="{A12FA001-AC4F-418D-AE19-62706E023703}">
                      <ahyp:hlinkClr val="tx"/>
                    </a:ext>
                  </a:extLst>
                </a:hlinkClick>
              </a:rPr>
              <a:t>AWS CloudFormation</a:t>
            </a:r>
            <a:r>
              <a:rPr b="0" lang="en" sz="1600">
                <a:solidFill>
                  <a:schemeClr val="accent5"/>
                </a:solidFill>
                <a:highlight>
                  <a:srgbClr val="FFFFFF"/>
                </a:highlight>
                <a:latin typeface="Lato"/>
                <a:ea typeface="Lato"/>
                <a:cs typeface="Lato"/>
                <a:sym typeface="Lato"/>
              </a:rPr>
              <a:t> is a configuration orchestration tool that allows you to codify your infrastructure to automate your deployments.</a:t>
            </a:r>
            <a:endParaRPr b="0" sz="1600">
              <a:solidFill>
                <a:schemeClr val="accent5"/>
              </a:solidFill>
              <a:highlight>
                <a:srgbClr val="FFFFFF"/>
              </a:highlight>
              <a:latin typeface="Lato"/>
              <a:ea typeface="Lato"/>
              <a:cs typeface="Lato"/>
              <a:sym typeface="Lato"/>
            </a:endParaRPr>
          </a:p>
          <a:p>
            <a:pPr indent="-349250" lvl="0" marL="457200" rtl="0" algn="l">
              <a:lnSpc>
                <a:spcPct val="150000"/>
              </a:lnSpc>
              <a:spcBef>
                <a:spcPts val="0"/>
              </a:spcBef>
              <a:spcAft>
                <a:spcPts val="0"/>
              </a:spcAft>
              <a:buClr>
                <a:schemeClr val="accent5"/>
              </a:buClr>
              <a:buSzPts val="1900"/>
              <a:buFont typeface="Lato"/>
              <a:buChar char="●"/>
            </a:pPr>
            <a:r>
              <a:rPr b="0" lang="en" sz="1600">
                <a:solidFill>
                  <a:schemeClr val="accent5"/>
                </a:solidFill>
                <a:highlight>
                  <a:srgbClr val="FFFFFF"/>
                </a:highlight>
                <a:latin typeface="Lato"/>
                <a:ea typeface="Lato"/>
                <a:cs typeface="Lato"/>
                <a:sym typeface="Lato"/>
              </a:rPr>
              <a:t>Instead of creating an </a:t>
            </a:r>
            <a:r>
              <a:rPr b="0" lang="en" sz="1600">
                <a:solidFill>
                  <a:schemeClr val="accent5"/>
                </a:solidFill>
                <a:highlight>
                  <a:srgbClr val="FFFFFF"/>
                </a:highlight>
                <a:latin typeface="Lato"/>
                <a:ea typeface="Lato"/>
                <a:cs typeface="Lato"/>
                <a:sym typeface="Lato"/>
              </a:rPr>
              <a:t>infrastructure</a:t>
            </a:r>
            <a:r>
              <a:rPr b="0" lang="en" sz="1600">
                <a:solidFill>
                  <a:schemeClr val="accent5"/>
                </a:solidFill>
                <a:highlight>
                  <a:srgbClr val="FFFFFF"/>
                </a:highlight>
                <a:latin typeface="Lato"/>
                <a:ea typeface="Lato"/>
                <a:cs typeface="Lato"/>
                <a:sym typeface="Lato"/>
              </a:rPr>
              <a:t>  with a bunch of AWS API calls, wait loops, and retry logic, you just describe what you want to CloudFormation and it will do it  for you. </a:t>
            </a:r>
            <a:endParaRPr b="0" sz="19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There’s no charge associated with using CloudFormation. The charge are incurred for the created instances only.</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7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Elastic Beanstalk</a:t>
            </a:r>
            <a:endParaRPr sz="1600">
              <a:solidFill>
                <a:schemeClr val="dk1"/>
              </a:solidFill>
            </a:endParaRPr>
          </a:p>
        </p:txBody>
      </p:sp>
      <p:sp>
        <p:nvSpPr>
          <p:cNvPr id="2278" name="Google Shape;2278;p377"/>
          <p:cNvSpPr txBox="1"/>
          <p:nvPr>
            <p:ph idx="4294967295" type="title"/>
          </p:nvPr>
        </p:nvSpPr>
        <p:spPr>
          <a:xfrm>
            <a:off x="781275" y="1089500"/>
            <a:ext cx="7851900" cy="353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Elastic Beanstalk allows to quickly deploy and manage applications in the AWS cloud without worrying about the infrastructure that runs those applications.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You simply </a:t>
            </a:r>
            <a:r>
              <a:rPr b="0" lang="en" sz="1600">
                <a:solidFill>
                  <a:schemeClr val="accent5"/>
                </a:solidFill>
                <a:highlight>
                  <a:srgbClr val="FFFFFF"/>
                </a:highlight>
                <a:latin typeface="Lato"/>
                <a:ea typeface="Lato"/>
                <a:cs typeface="Lato"/>
                <a:sym typeface="Lato"/>
              </a:rPr>
              <a:t>upload  your application (Code) and Elastic Beanstalk will automatically handle the details of capacity provisioning, load balancing, scaling, application, health monitoring, et cetera.</a:t>
            </a:r>
            <a:endParaRPr b="0" sz="1600">
              <a:solidFill>
                <a:schemeClr val="accent5"/>
              </a:solidFill>
              <a:highlight>
                <a:srgbClr val="FFFFFF"/>
              </a:highlight>
              <a:latin typeface="Lato"/>
              <a:ea typeface="Lato"/>
              <a:cs typeface="Lato"/>
              <a:sym typeface="Lato"/>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37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High Availability with Bastion Hosts</a:t>
            </a:r>
            <a:endParaRPr sz="1600">
              <a:solidFill>
                <a:schemeClr val="dk1"/>
              </a:solidFill>
            </a:endParaRPr>
          </a:p>
        </p:txBody>
      </p:sp>
      <p:pic>
        <p:nvPicPr>
          <p:cNvPr id="2284" name="Google Shape;2284;p378"/>
          <p:cNvPicPr preferRelativeResize="0"/>
          <p:nvPr/>
        </p:nvPicPr>
        <p:blipFill>
          <a:blip r:embed="rId3">
            <a:alphaModFix/>
          </a:blip>
          <a:stretch>
            <a:fillRect/>
          </a:stretch>
        </p:blipFill>
        <p:spPr>
          <a:xfrm>
            <a:off x="1433875" y="1262800"/>
            <a:ext cx="6276251" cy="3138125"/>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37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High Availability with Bastion Hosts</a:t>
            </a:r>
            <a:endParaRPr sz="1600">
              <a:solidFill>
                <a:schemeClr val="dk1"/>
              </a:solidFill>
            </a:endParaRPr>
          </a:p>
        </p:txBody>
      </p:sp>
      <p:pic>
        <p:nvPicPr>
          <p:cNvPr id="2290" name="Google Shape;2290;p379"/>
          <p:cNvPicPr preferRelativeResize="0"/>
          <p:nvPr/>
        </p:nvPicPr>
        <p:blipFill>
          <a:blip r:embed="rId3">
            <a:alphaModFix/>
          </a:blip>
          <a:stretch>
            <a:fillRect/>
          </a:stretch>
        </p:blipFill>
        <p:spPr>
          <a:xfrm>
            <a:off x="1819150" y="1307000"/>
            <a:ext cx="5715000" cy="2857500"/>
          </a:xfrm>
          <a:prstGeom prst="rect">
            <a:avLst/>
          </a:prstGeom>
          <a:noFill/>
          <a:ln>
            <a:noFill/>
          </a:ln>
        </p:spPr>
      </p:pic>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38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HPC on AWS </a:t>
            </a:r>
            <a:endParaRPr sz="1800">
              <a:solidFill>
                <a:schemeClr val="dk1"/>
              </a:solidFill>
            </a:endParaRPr>
          </a:p>
        </p:txBody>
      </p:sp>
      <p:sp>
        <p:nvSpPr>
          <p:cNvPr id="2296" name="Google Shape;2296;p380"/>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High Performance Computing most generally refers to the practice of aggregating computing power in a way that delivers much higher performance than one could get out of a typical desktop computer or workstation in order to solve large problems in science, engineering, or business.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High-performance computing (HPC) is the ability to process data and perform complex calculations at high speeds. </a:t>
            </a:r>
            <a:endParaRPr b="0" sz="1600">
              <a:solidFill>
                <a:srgbClr val="FF9900"/>
              </a:solidFill>
              <a:latin typeface="Lato"/>
              <a:ea typeface="Lato"/>
              <a:cs typeface="Lato"/>
              <a:sym typeface="Lato"/>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38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a:t>
            </a:r>
            <a:r>
              <a:rPr lang="en" sz="2100">
                <a:solidFill>
                  <a:schemeClr val="dk1"/>
                </a:solidFill>
              </a:rPr>
              <a:t>HPC on AWS </a:t>
            </a:r>
            <a:endParaRPr sz="1800">
              <a:solidFill>
                <a:schemeClr val="dk1"/>
              </a:solidFill>
            </a:endParaRPr>
          </a:p>
        </p:txBody>
      </p:sp>
      <p:sp>
        <p:nvSpPr>
          <p:cNvPr id="2302" name="Google Shape;2302;p381"/>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Data Transfer</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Compute and Networking</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Storage</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Orchestration and Automation</a:t>
            </a:r>
            <a:endParaRPr sz="1800">
              <a:solidFill>
                <a:srgbClr val="FF9900"/>
              </a:solidFill>
              <a:latin typeface="Lato"/>
              <a:ea typeface="Lato"/>
              <a:cs typeface="Lato"/>
              <a:sym typeface="Lato"/>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38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HPC on AWS - Data Transfer</a:t>
            </a:r>
            <a:endParaRPr sz="1800">
              <a:solidFill>
                <a:schemeClr val="dk1"/>
              </a:solidFill>
            </a:endParaRPr>
          </a:p>
        </p:txBody>
      </p:sp>
      <p:sp>
        <p:nvSpPr>
          <p:cNvPr id="2308" name="Google Shape;2308;p382"/>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Snowball/Snowmobile(Terabytes/Petabytes) of data.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Datasync to store on S3, EFS, FSx for windows, etc.</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Direct Connect</a:t>
            </a:r>
            <a:endParaRPr b="0" sz="1600">
              <a:solidFill>
                <a:srgbClr val="FF9900"/>
              </a:solidFill>
              <a:latin typeface="Lato"/>
              <a:ea typeface="Lato"/>
              <a:cs typeface="Lato"/>
              <a:sym typeface="Lato"/>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38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HPC on AWS - Compute &amp; Networking</a:t>
            </a:r>
            <a:endParaRPr sz="1800">
              <a:solidFill>
                <a:schemeClr val="dk1"/>
              </a:solidFill>
            </a:endParaRPr>
          </a:p>
        </p:txBody>
      </p:sp>
      <p:sp>
        <p:nvSpPr>
          <p:cNvPr id="2314" name="Google Shape;2314;p383"/>
          <p:cNvSpPr txBox="1"/>
          <p:nvPr>
            <p:ph idx="4294967295" type="title"/>
          </p:nvPr>
        </p:nvSpPr>
        <p:spPr>
          <a:xfrm>
            <a:off x="742225" y="83337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b="0" lang="en" sz="1800">
                <a:solidFill>
                  <a:srgbClr val="FF9900"/>
                </a:solidFill>
                <a:latin typeface="Lato"/>
                <a:ea typeface="Lato"/>
                <a:cs typeface="Lato"/>
                <a:sym typeface="Lato"/>
              </a:rPr>
              <a:t>EC2 instances that are GPU or CPU optimized.</a:t>
            </a:r>
            <a:endParaRPr b="0"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EC2 fleets</a:t>
            </a:r>
            <a:endParaRPr b="0"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Placement groups (Cluster placement groups)</a:t>
            </a:r>
            <a:endParaRPr b="0"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Enhanced Networking</a:t>
            </a:r>
            <a:endParaRPr b="0" sz="18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Elastic Network Adapters</a:t>
            </a:r>
            <a:endParaRPr b="0" sz="1800">
              <a:solidFill>
                <a:srgbClr val="FF9900"/>
              </a:solidFill>
              <a:latin typeface="Lato"/>
              <a:ea typeface="Lato"/>
              <a:cs typeface="Lato"/>
              <a:sym typeface="Lato"/>
            </a:endParaRPr>
          </a:p>
          <a:p>
            <a:pPr indent="-342900" lvl="2" marL="1371600" rtl="0" algn="l">
              <a:lnSpc>
                <a:spcPct val="150000"/>
              </a:lnSpc>
              <a:spcBef>
                <a:spcPts val="0"/>
              </a:spcBef>
              <a:spcAft>
                <a:spcPts val="0"/>
              </a:spcAft>
              <a:buClr>
                <a:srgbClr val="FF9900"/>
              </a:buClr>
              <a:buSzPts val="1800"/>
              <a:buFont typeface="Lato"/>
              <a:buChar char="■"/>
            </a:pPr>
            <a:r>
              <a:rPr b="0" lang="en" sz="1800">
                <a:solidFill>
                  <a:srgbClr val="FF9900"/>
                </a:solidFill>
                <a:latin typeface="Lato"/>
                <a:ea typeface="Lato"/>
                <a:cs typeface="Lato"/>
                <a:sym typeface="Lato"/>
              </a:rPr>
              <a:t>Elastic Fabric Adapters</a:t>
            </a:r>
            <a:endParaRPr b="0" sz="1800">
              <a:solidFill>
                <a:srgbClr val="FF99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Simple Storage Server</a:t>
            </a:r>
            <a:endParaRPr sz="1800"/>
          </a:p>
        </p:txBody>
      </p:sp>
      <p:sp>
        <p:nvSpPr>
          <p:cNvPr id="347" name="Google Shape;347;p60"/>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S3</a:t>
            </a:r>
            <a:endParaRPr sz="2200">
              <a:solidFill>
                <a:schemeClr val="dk1"/>
              </a:solidFill>
              <a:latin typeface="Lato"/>
              <a:ea typeface="Lato"/>
              <a:cs typeface="Lato"/>
              <a:sym typeface="Lato"/>
            </a:endParaRPr>
          </a:p>
          <a:p>
            <a:pPr indent="-444500" lvl="1" marL="1200150" rtl="0" algn="l">
              <a:lnSpc>
                <a:spcPct val="20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Secure, durable, highly scalable object storage.</a:t>
            </a:r>
            <a:endParaRPr b="0" sz="1600">
              <a:solidFill>
                <a:srgbClr val="292929"/>
              </a:solidFill>
              <a:latin typeface="Lato"/>
              <a:ea typeface="Lato"/>
              <a:cs typeface="Lato"/>
              <a:sym typeface="Lato"/>
            </a:endParaRPr>
          </a:p>
          <a:p>
            <a:pPr indent="-444500" lvl="1" marL="1200150" rtl="0" algn="l">
              <a:lnSpc>
                <a:spcPct val="20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Data is spread across multiple devices and facilities.</a:t>
            </a:r>
            <a:endParaRPr b="0" sz="1600">
              <a:solidFill>
                <a:srgbClr val="292929"/>
              </a:solidFill>
              <a:latin typeface="Lato"/>
              <a:ea typeface="Lato"/>
              <a:cs typeface="Lato"/>
              <a:sym typeface="Lato"/>
            </a:endParaRPr>
          </a:p>
          <a:p>
            <a:pPr indent="-444500" lvl="1" marL="1200150" rtl="0" algn="l">
              <a:lnSpc>
                <a:spcPct val="20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Built for 99.9% availability and 99.9999999% durability.</a:t>
            </a:r>
            <a:endParaRPr b="0" sz="1600">
              <a:solidFill>
                <a:srgbClr val="292929"/>
              </a:solidFill>
              <a:latin typeface="Lato"/>
              <a:ea typeface="Lato"/>
              <a:cs typeface="Lato"/>
              <a:sym typeface="Lato"/>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38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HPC on AWS - Storage</a:t>
            </a:r>
            <a:endParaRPr sz="1800">
              <a:solidFill>
                <a:schemeClr val="dk1"/>
              </a:solidFill>
            </a:endParaRPr>
          </a:p>
        </p:txBody>
      </p:sp>
      <p:sp>
        <p:nvSpPr>
          <p:cNvPr id="2320" name="Google Shape;2320;p384"/>
          <p:cNvSpPr txBox="1"/>
          <p:nvPr>
            <p:ph idx="4294967295" type="title"/>
          </p:nvPr>
        </p:nvSpPr>
        <p:spPr>
          <a:xfrm>
            <a:off x="742225" y="755225"/>
            <a:ext cx="7851900" cy="39066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Instance attached Storage</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EBS</a:t>
            </a:r>
            <a:r>
              <a:rPr b="0" lang="en" sz="1600">
                <a:solidFill>
                  <a:srgbClr val="FF9900"/>
                </a:solidFill>
                <a:latin typeface="Lato"/>
                <a:ea typeface="Lato"/>
                <a:cs typeface="Lato"/>
                <a:sym typeface="Lato"/>
              </a:rPr>
              <a:t> scales up to 64,000 IOPS with provisioned IOPS.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Instance store</a:t>
            </a:r>
            <a:r>
              <a:rPr b="0" lang="en" sz="1600">
                <a:solidFill>
                  <a:srgbClr val="FF9900"/>
                </a:solidFill>
                <a:latin typeface="Lato"/>
                <a:ea typeface="Lato"/>
                <a:cs typeface="Lato"/>
                <a:sym typeface="Lato"/>
              </a:rPr>
              <a:t> for ephemeral workloads, can scale to millions of IOPS with low latency.</a:t>
            </a:r>
            <a:endParaRPr sz="1800">
              <a:solidFill>
                <a:srgbClr val="FF9900"/>
              </a:solidFill>
              <a:latin typeface="Lato"/>
              <a:ea typeface="Lato"/>
              <a:cs typeface="Lato"/>
              <a:sym typeface="Lato"/>
            </a:endParaRPr>
          </a:p>
          <a:p>
            <a:pPr indent="-342900" lvl="1" marL="914400" rtl="0" algn="l">
              <a:lnSpc>
                <a:spcPct val="15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Network</a:t>
            </a:r>
            <a:r>
              <a:rPr lang="en" sz="1800">
                <a:solidFill>
                  <a:srgbClr val="FF9900"/>
                </a:solidFill>
                <a:latin typeface="Lato"/>
                <a:ea typeface="Lato"/>
                <a:cs typeface="Lato"/>
                <a:sym typeface="Lato"/>
              </a:rPr>
              <a:t> attached Storage</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Amazon S3</a:t>
            </a:r>
            <a:r>
              <a:rPr b="0" lang="en" sz="1600">
                <a:solidFill>
                  <a:srgbClr val="FF9900"/>
                </a:solidFill>
                <a:latin typeface="Lato"/>
                <a:ea typeface="Lato"/>
                <a:cs typeface="Lato"/>
                <a:sym typeface="Lato"/>
              </a:rPr>
              <a:t>: distributed object based storage is not a file system.</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Amazon EFS</a:t>
            </a:r>
            <a:r>
              <a:rPr b="0" lang="en" sz="1600">
                <a:solidFill>
                  <a:srgbClr val="FF9900"/>
                </a:solidFill>
                <a:latin typeface="Lato"/>
                <a:ea typeface="Lato"/>
                <a:cs typeface="Lato"/>
                <a:sym typeface="Lato"/>
              </a:rPr>
              <a:t> scales IOPS based on the total size of the file system, or you can also use provisioned IOPS with EFS.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Amazon FSX for Lustre</a:t>
            </a:r>
            <a:r>
              <a:rPr b="0" lang="en" sz="1600">
                <a:solidFill>
                  <a:srgbClr val="FF9900"/>
                </a:solidFill>
                <a:latin typeface="Lato"/>
                <a:ea typeface="Lato"/>
                <a:cs typeface="Lato"/>
                <a:sym typeface="Lato"/>
              </a:rPr>
              <a:t>, HPC optimized distributed file system gives millions of IOPS, also backed by S3.</a:t>
            </a:r>
            <a:endParaRPr b="0" sz="1600">
              <a:solidFill>
                <a:srgbClr val="FF9900"/>
              </a:solidFill>
              <a:latin typeface="Lato"/>
              <a:ea typeface="Lato"/>
              <a:cs typeface="Lato"/>
              <a:sym typeface="Lato"/>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38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HPC on AWS - Orchestration and Automation</a:t>
            </a:r>
            <a:endParaRPr sz="1800">
              <a:solidFill>
                <a:schemeClr val="dk1"/>
              </a:solidFill>
            </a:endParaRPr>
          </a:p>
        </p:txBody>
      </p:sp>
      <p:sp>
        <p:nvSpPr>
          <p:cNvPr id="2326" name="Google Shape;2326;p385"/>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AWS Batch</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This enables developers, scientists and engineers to easily and efficiently run hundreds of thousands of batch computing jobs on AWS.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batch supports multi-node parallel jobs, which allows you to run a single job that spans multiple EC2 instances and you can easily schedule your jobs and launch EC2 instances according to your needs.</a:t>
            </a:r>
            <a:endParaRPr sz="1800">
              <a:solidFill>
                <a:srgbClr val="FF9900"/>
              </a:solidFill>
              <a:latin typeface="Lato"/>
              <a:ea typeface="Lato"/>
              <a:cs typeface="Lato"/>
              <a:sym typeface="Lato"/>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38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Achieving HPC on AWS - Orchestration and Automation</a:t>
            </a:r>
            <a:endParaRPr sz="1800">
              <a:solidFill>
                <a:schemeClr val="dk1"/>
              </a:solidFill>
            </a:endParaRPr>
          </a:p>
        </p:txBody>
      </p:sp>
      <p:sp>
        <p:nvSpPr>
          <p:cNvPr id="2332" name="Google Shape;2332;p386"/>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42900" lvl="1" marL="914400" rtl="0" algn="l">
              <a:lnSpc>
                <a:spcPct val="150000"/>
              </a:lnSpc>
              <a:spcBef>
                <a:spcPts val="2000"/>
              </a:spcBef>
              <a:spcAft>
                <a:spcPts val="0"/>
              </a:spcAft>
              <a:buClr>
                <a:srgbClr val="FF9900"/>
              </a:buClr>
              <a:buSzPts val="1800"/>
              <a:buFont typeface="Lato"/>
              <a:buChar char="○"/>
            </a:pPr>
            <a:r>
              <a:rPr lang="en" sz="1800">
                <a:solidFill>
                  <a:srgbClr val="FF9900"/>
                </a:solidFill>
                <a:latin typeface="Lato"/>
                <a:ea typeface="Lato"/>
                <a:cs typeface="Lato"/>
                <a:sym typeface="Lato"/>
              </a:rPr>
              <a:t>AWS ParallelCluster</a:t>
            </a:r>
            <a:endParaRPr sz="18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AWS parallel cluster and this is an open source cluster management tool that makes it easy for you to deploy and manage HPC clusters on AWS.</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Uses a simple text file to model and provision all the resources needed for your HPC applications in an automated and secure manner and it allows you to automate the creation of VPCs, subnets, cluster types and instance types </a:t>
            </a:r>
            <a:endParaRPr b="0" sz="1600">
              <a:solidFill>
                <a:srgbClr val="FF9900"/>
              </a:solidFill>
              <a:latin typeface="Lato"/>
              <a:ea typeface="Lato"/>
              <a:cs typeface="Lato"/>
              <a:sym typeface="Lato"/>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38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VM Import/Export</a:t>
            </a:r>
            <a:endParaRPr sz="1800">
              <a:solidFill>
                <a:schemeClr val="dk1"/>
              </a:solidFill>
            </a:endParaRPr>
          </a:p>
        </p:txBody>
      </p:sp>
      <p:sp>
        <p:nvSpPr>
          <p:cNvPr id="2338" name="Google Shape;2338;p387"/>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42900" lvl="1" marL="51435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VM Import/Export can be used to:</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Migrate existing application into EC2.</a:t>
            </a:r>
            <a:endParaRPr b="0" sz="1600">
              <a:solidFill>
                <a:srgbClr val="FF9900"/>
              </a:solidFill>
              <a:latin typeface="Lato"/>
              <a:ea typeface="Lato"/>
              <a:cs typeface="Lato"/>
              <a:sym typeface="Lato"/>
            </a:endParaRPr>
          </a:p>
          <a:p>
            <a:pPr indent="-330200" lvl="2" marL="13716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Export your AWS VMs to your on-premises data center</a:t>
            </a:r>
            <a:endParaRPr b="0" sz="1600">
              <a:solidFill>
                <a:srgbClr val="FF9900"/>
              </a:solidFill>
              <a:latin typeface="Lato"/>
              <a:ea typeface="Lato"/>
              <a:cs typeface="Lato"/>
              <a:sym typeface="Lato"/>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388"/>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8</a:t>
            </a:r>
            <a:endParaRPr sz="2800"/>
          </a:p>
          <a:p>
            <a:pPr indent="0" lvl="0" marL="0" rtl="0" algn="ctr">
              <a:spcBef>
                <a:spcPts val="0"/>
              </a:spcBef>
              <a:spcAft>
                <a:spcPts val="0"/>
              </a:spcAft>
              <a:buNone/>
            </a:pPr>
            <a:r>
              <a:rPr lang="en"/>
              <a:t>Applications</a:t>
            </a:r>
            <a:endParaRPr/>
          </a:p>
        </p:txBody>
      </p:sp>
      <p:sp>
        <p:nvSpPr>
          <p:cNvPr id="2344" name="Google Shape;2344;p388"/>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30200" lvl="0" marL="457200" rtl="0" algn="l">
              <a:lnSpc>
                <a:spcPct val="135000"/>
              </a:lnSpc>
              <a:spcBef>
                <a:spcPts val="0"/>
              </a:spcBef>
              <a:spcAft>
                <a:spcPts val="0"/>
              </a:spcAft>
              <a:buSzPts val="1600"/>
              <a:buChar char="●"/>
            </a:pPr>
            <a:r>
              <a:rPr b="1" lang="en" sz="1600"/>
              <a:t>Simple </a:t>
            </a:r>
            <a:r>
              <a:rPr b="1" lang="en" sz="1600"/>
              <a:t>Queuing</a:t>
            </a:r>
            <a:r>
              <a:rPr b="1" lang="en" sz="1600"/>
              <a:t> System (SQS) </a:t>
            </a:r>
            <a:endParaRPr b="1" sz="1600"/>
          </a:p>
          <a:p>
            <a:pPr indent="-330200" lvl="0" marL="457200" rtl="0" algn="l">
              <a:lnSpc>
                <a:spcPct val="135000"/>
              </a:lnSpc>
              <a:spcBef>
                <a:spcPts val="0"/>
              </a:spcBef>
              <a:spcAft>
                <a:spcPts val="0"/>
              </a:spcAft>
              <a:buSzPts val="1600"/>
              <a:buChar char="●"/>
            </a:pPr>
            <a:r>
              <a:rPr b="1" lang="en" sz="1600"/>
              <a:t>Simple Notification Service (SNS)</a:t>
            </a:r>
            <a:endParaRPr b="1" sz="1600"/>
          </a:p>
          <a:p>
            <a:pPr indent="-330200" lvl="0" marL="457200" rtl="0" algn="l">
              <a:lnSpc>
                <a:spcPct val="135000"/>
              </a:lnSpc>
              <a:spcBef>
                <a:spcPts val="0"/>
              </a:spcBef>
              <a:spcAft>
                <a:spcPts val="0"/>
              </a:spcAft>
              <a:buSzPts val="1600"/>
              <a:buChar char="●"/>
            </a:pPr>
            <a:r>
              <a:rPr b="1" lang="en" sz="1600"/>
              <a:t>API Gateway</a:t>
            </a:r>
            <a:endParaRPr b="1" sz="1600"/>
          </a:p>
          <a:p>
            <a:pPr indent="-330200" lvl="0" marL="457200" rtl="0" algn="l">
              <a:lnSpc>
                <a:spcPct val="135000"/>
              </a:lnSpc>
              <a:spcBef>
                <a:spcPts val="0"/>
              </a:spcBef>
              <a:spcAft>
                <a:spcPts val="0"/>
              </a:spcAft>
              <a:buSzPts val="1600"/>
              <a:buChar char="●"/>
            </a:pPr>
            <a:r>
              <a:rPr b="1" lang="en" sz="1600"/>
              <a:t>Kinesis</a:t>
            </a:r>
            <a:endParaRPr b="1" sz="1600"/>
          </a:p>
          <a:p>
            <a:pPr indent="-330200" lvl="0" marL="457200" rtl="0" algn="l">
              <a:lnSpc>
                <a:spcPct val="135000"/>
              </a:lnSpc>
              <a:spcBef>
                <a:spcPts val="0"/>
              </a:spcBef>
              <a:spcAft>
                <a:spcPts val="0"/>
              </a:spcAft>
              <a:buSzPts val="1600"/>
              <a:buChar char="●"/>
            </a:pPr>
            <a:r>
              <a:rPr b="1" lang="en" sz="1600"/>
              <a:t>Web Identity Federation and Cognito</a:t>
            </a:r>
            <a:endParaRPr b="1" sz="1600"/>
          </a:p>
          <a:p>
            <a:pPr indent="-330200" lvl="0" marL="457200" rtl="0" algn="l">
              <a:lnSpc>
                <a:spcPct val="135000"/>
              </a:lnSpc>
              <a:spcBef>
                <a:spcPts val="0"/>
              </a:spcBef>
              <a:spcAft>
                <a:spcPts val="0"/>
              </a:spcAft>
              <a:buSzPts val="1600"/>
              <a:buChar char="●"/>
            </a:pPr>
            <a:r>
              <a:rPr b="1" lang="en" sz="1600"/>
              <a:t>Event Processing Patterns</a:t>
            </a:r>
            <a:endParaRPr b="1" sz="1600"/>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38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a:t>
            </a:r>
            <a:endParaRPr sz="1800">
              <a:solidFill>
                <a:schemeClr val="dk1"/>
              </a:solidFill>
            </a:endParaRPr>
          </a:p>
        </p:txBody>
      </p:sp>
      <p:sp>
        <p:nvSpPr>
          <p:cNvPr id="2350" name="Google Shape;2350;p389"/>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42900" lvl="1" marL="5715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A web service that gives you access to a message queue that can be used to store messages while waiting for a computer to process them.</a:t>
            </a:r>
            <a:endParaRPr b="0" sz="1600">
              <a:solidFill>
                <a:srgbClr val="FF9900"/>
              </a:solidFill>
              <a:latin typeface="Lato"/>
              <a:ea typeface="Lato"/>
              <a:cs typeface="Lato"/>
              <a:sym typeface="Lato"/>
            </a:endParaRPr>
          </a:p>
          <a:p>
            <a:pPr indent="-342900" lvl="1" marL="5715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It's a distributed queue system that enables web service applications to quickly and reliably queue messages that one component in the application generates </a:t>
            </a:r>
            <a:r>
              <a:rPr lang="en" sz="1600">
                <a:solidFill>
                  <a:srgbClr val="FF9900"/>
                </a:solidFill>
                <a:latin typeface="Lato"/>
                <a:ea typeface="Lato"/>
                <a:cs typeface="Lato"/>
                <a:sym typeface="Lato"/>
              </a:rPr>
              <a:t>to be consumed by another component</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42900" lvl="1" marL="571500" rtl="0" algn="l">
              <a:lnSpc>
                <a:spcPct val="150000"/>
              </a:lnSpc>
              <a:spcBef>
                <a:spcPts val="0"/>
              </a:spcBef>
              <a:spcAft>
                <a:spcPts val="0"/>
              </a:spcAft>
              <a:buClr>
                <a:srgbClr val="FF9900"/>
              </a:buClr>
              <a:buSzPts val="1800"/>
              <a:buFont typeface="Lato"/>
              <a:buChar char="○"/>
            </a:pPr>
            <a:r>
              <a:rPr b="0" lang="en" sz="1600">
                <a:solidFill>
                  <a:srgbClr val="FF9900"/>
                </a:solidFill>
                <a:latin typeface="Lato"/>
                <a:ea typeface="Lato"/>
                <a:cs typeface="Lato"/>
                <a:sym typeface="Lato"/>
              </a:rPr>
              <a:t>Queue is a </a:t>
            </a:r>
            <a:r>
              <a:rPr lang="en" sz="1600">
                <a:solidFill>
                  <a:srgbClr val="FF9900"/>
                </a:solidFill>
                <a:latin typeface="Lato"/>
                <a:ea typeface="Lato"/>
                <a:cs typeface="Lato"/>
                <a:sym typeface="Lato"/>
              </a:rPr>
              <a:t>temporary repository</a:t>
            </a:r>
            <a:r>
              <a:rPr b="0" lang="en" sz="1600">
                <a:solidFill>
                  <a:srgbClr val="FF9900"/>
                </a:solidFill>
                <a:latin typeface="Lato"/>
                <a:ea typeface="Lato"/>
                <a:cs typeface="Lato"/>
                <a:sym typeface="Lato"/>
              </a:rPr>
              <a:t> for messages that are awaiting processing.</a:t>
            </a:r>
            <a:endParaRPr b="0" sz="1600">
              <a:solidFill>
                <a:srgbClr val="FF9900"/>
              </a:solidFill>
              <a:latin typeface="Lato"/>
              <a:ea typeface="Lato"/>
              <a:cs typeface="Lato"/>
              <a:sym typeface="Lato"/>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39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a:t>
            </a:r>
            <a:endParaRPr sz="1800">
              <a:solidFill>
                <a:schemeClr val="dk1"/>
              </a:solidFill>
            </a:endParaRPr>
          </a:p>
        </p:txBody>
      </p:sp>
      <p:pic>
        <p:nvPicPr>
          <p:cNvPr id="2356" name="Google Shape;2356;p390"/>
          <p:cNvPicPr preferRelativeResize="0"/>
          <p:nvPr/>
        </p:nvPicPr>
        <p:blipFill>
          <a:blip r:embed="rId3">
            <a:alphaModFix/>
          </a:blip>
          <a:stretch>
            <a:fillRect/>
          </a:stretch>
        </p:blipFill>
        <p:spPr>
          <a:xfrm>
            <a:off x="1401100" y="842525"/>
            <a:ext cx="6191250" cy="381000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39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a:t>
            </a:r>
            <a:endParaRPr sz="1800">
              <a:solidFill>
                <a:schemeClr val="dk1"/>
              </a:solidFill>
            </a:endParaRPr>
          </a:p>
        </p:txBody>
      </p:sp>
      <p:pic>
        <p:nvPicPr>
          <p:cNvPr id="2362" name="Google Shape;2362;p391"/>
          <p:cNvPicPr preferRelativeResize="0"/>
          <p:nvPr/>
        </p:nvPicPr>
        <p:blipFill>
          <a:blip r:embed="rId3">
            <a:alphaModFix/>
          </a:blip>
          <a:stretch>
            <a:fillRect/>
          </a:stretch>
        </p:blipFill>
        <p:spPr>
          <a:xfrm>
            <a:off x="1310450" y="856900"/>
            <a:ext cx="6092450" cy="374920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39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a:t>
            </a:r>
            <a:endParaRPr sz="1800">
              <a:solidFill>
                <a:schemeClr val="dk1"/>
              </a:solidFill>
            </a:endParaRPr>
          </a:p>
        </p:txBody>
      </p:sp>
      <p:sp>
        <p:nvSpPr>
          <p:cNvPr id="2368" name="Google Shape;2368;p392"/>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42900" lvl="1" marL="571500" rtl="0" algn="l">
              <a:lnSpc>
                <a:spcPct val="150000"/>
              </a:lnSpc>
              <a:spcBef>
                <a:spcPts val="2000"/>
              </a:spcBef>
              <a:spcAft>
                <a:spcPts val="0"/>
              </a:spcAft>
              <a:buClr>
                <a:srgbClr val="FF9900"/>
              </a:buClr>
              <a:buSzPts val="1800"/>
              <a:buFont typeface="Lato"/>
              <a:buChar char="○"/>
            </a:pPr>
            <a:r>
              <a:rPr b="0" lang="en" sz="1600">
                <a:solidFill>
                  <a:srgbClr val="FF9900"/>
                </a:solidFill>
                <a:latin typeface="Lato"/>
                <a:ea typeface="Lato"/>
                <a:cs typeface="Lato"/>
                <a:sym typeface="Lato"/>
              </a:rPr>
              <a:t>Amazon SQS can be used to </a:t>
            </a:r>
            <a:r>
              <a:rPr lang="en" sz="1600">
                <a:solidFill>
                  <a:srgbClr val="FF9900"/>
                </a:solidFill>
                <a:latin typeface="Lato"/>
                <a:ea typeface="Lato"/>
                <a:cs typeface="Lato"/>
                <a:sym typeface="Lato"/>
              </a:rPr>
              <a:t>decouple</a:t>
            </a:r>
            <a:r>
              <a:rPr b="0" lang="en" sz="1600">
                <a:solidFill>
                  <a:srgbClr val="FF9900"/>
                </a:solidFill>
                <a:latin typeface="Lato"/>
                <a:ea typeface="Lato"/>
                <a:cs typeface="Lato"/>
                <a:sym typeface="Lato"/>
              </a:rPr>
              <a:t> the components of an application so they run independently, easing message management between components.</a:t>
            </a:r>
            <a:endParaRPr b="0" sz="1600">
              <a:solidFill>
                <a:srgbClr val="FF9900"/>
              </a:solidFill>
              <a:latin typeface="Lato"/>
              <a:ea typeface="Lato"/>
              <a:cs typeface="Lato"/>
              <a:sym typeface="Lato"/>
            </a:endParaRPr>
          </a:p>
          <a:p>
            <a:pPr indent="-330200" lvl="1" marL="5715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Messages can contain up to 256 kilobytes of text in any format, and any component can later retrieve the messages programmatically using the Amazon SQS API.</a:t>
            </a:r>
            <a:endParaRPr b="0" sz="1600">
              <a:solidFill>
                <a:srgbClr val="FF9900"/>
              </a:solidFill>
              <a:latin typeface="Lato"/>
              <a:ea typeface="Lato"/>
              <a:cs typeface="Lato"/>
              <a:sym typeface="Lato"/>
            </a:endParaRPr>
          </a:p>
          <a:p>
            <a:pPr indent="-330200" lvl="1" marL="5715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queue acts as a buffer between components producing and saving data, and the component receiving the data for processing. This means that the queue resolves issues that arise if the producer is producing work faster than the consumer can process it.</a:t>
            </a:r>
            <a:endParaRPr b="0" sz="1600">
              <a:solidFill>
                <a:srgbClr val="FF9900"/>
              </a:solidFill>
              <a:latin typeface="Lato"/>
              <a:ea typeface="Lato"/>
              <a:cs typeface="Lato"/>
              <a:sym typeface="Lato"/>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39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 - Types</a:t>
            </a:r>
            <a:endParaRPr sz="1800">
              <a:solidFill>
                <a:schemeClr val="dk1"/>
              </a:solidFill>
            </a:endParaRPr>
          </a:p>
        </p:txBody>
      </p:sp>
      <p:sp>
        <p:nvSpPr>
          <p:cNvPr id="2374" name="Google Shape;2374;p393"/>
          <p:cNvSpPr txBox="1"/>
          <p:nvPr>
            <p:ph idx="4294967295" type="title"/>
          </p:nvPr>
        </p:nvSpPr>
        <p:spPr>
          <a:xfrm>
            <a:off x="742225" y="833375"/>
            <a:ext cx="7851900" cy="3828300"/>
          </a:xfrm>
          <a:prstGeom prst="rect">
            <a:avLst/>
          </a:prstGeom>
        </p:spPr>
        <p:txBody>
          <a:bodyPr anchorCtr="0" anchor="t" bIns="91425" lIns="91425" spcFirstLastPara="1" rIns="91425" wrap="square" tIns="91425">
            <a:noAutofit/>
          </a:bodyPr>
          <a:lstStyle/>
          <a:p>
            <a:pPr indent="-330200" lvl="1" marL="5715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Standard Queues (Default Queue type)</a:t>
            </a:r>
            <a:endParaRPr sz="1600">
              <a:solidFill>
                <a:srgbClr val="FF9900"/>
              </a:solidFill>
              <a:latin typeface="Lato"/>
              <a:ea typeface="Lato"/>
              <a:cs typeface="Lato"/>
              <a:sym typeface="Lato"/>
            </a:endParaRPr>
          </a:p>
          <a:p>
            <a:pPr indent="-330200" lvl="2" marL="97155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Lets you have nearly </a:t>
            </a:r>
            <a:r>
              <a:rPr lang="en" sz="1600">
                <a:solidFill>
                  <a:srgbClr val="FF9900"/>
                </a:solidFill>
                <a:latin typeface="Lato"/>
                <a:ea typeface="Lato"/>
                <a:cs typeface="Lato"/>
                <a:sym typeface="Lato"/>
              </a:rPr>
              <a:t>unlimited number of transactions</a:t>
            </a:r>
            <a:r>
              <a:rPr b="0" lang="en" sz="1600">
                <a:solidFill>
                  <a:srgbClr val="FF9900"/>
                </a:solidFill>
                <a:latin typeface="Lato"/>
                <a:ea typeface="Lato"/>
                <a:cs typeface="Lato"/>
                <a:sym typeface="Lato"/>
              </a:rPr>
              <a:t> per second.</a:t>
            </a:r>
            <a:endParaRPr b="0" sz="1600">
              <a:solidFill>
                <a:srgbClr val="FF9900"/>
              </a:solidFill>
              <a:latin typeface="Lato"/>
              <a:ea typeface="Lato"/>
              <a:cs typeface="Lato"/>
              <a:sym typeface="Lato"/>
            </a:endParaRPr>
          </a:p>
          <a:p>
            <a:pPr indent="-330200" lvl="2" marL="97155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Guarantees that a message is </a:t>
            </a:r>
            <a:r>
              <a:rPr lang="en" sz="1600">
                <a:solidFill>
                  <a:srgbClr val="FF9900"/>
                </a:solidFill>
                <a:latin typeface="Lato"/>
                <a:ea typeface="Lato"/>
                <a:cs typeface="Lato"/>
                <a:sym typeface="Lato"/>
              </a:rPr>
              <a:t>delivered at least once</a:t>
            </a:r>
            <a:r>
              <a:rPr b="0" lang="en" sz="1600">
                <a:solidFill>
                  <a:srgbClr val="FF9900"/>
                </a:solidFill>
                <a:latin typeface="Lato"/>
                <a:ea typeface="Lato"/>
                <a:cs typeface="Lato"/>
                <a:sym typeface="Lato"/>
              </a:rPr>
              <a:t>, and occasionally because of the highly-distributed architecture that allows the high throughput, </a:t>
            </a:r>
            <a:r>
              <a:rPr lang="en" sz="1600">
                <a:solidFill>
                  <a:srgbClr val="FF9900"/>
                </a:solidFill>
                <a:latin typeface="Lato"/>
                <a:ea typeface="Lato"/>
                <a:cs typeface="Lato"/>
                <a:sym typeface="Lato"/>
              </a:rPr>
              <a:t>more than one copy of the message</a:t>
            </a:r>
            <a:r>
              <a:rPr b="0" lang="en" sz="1600">
                <a:solidFill>
                  <a:srgbClr val="FF9900"/>
                </a:solidFill>
                <a:latin typeface="Lato"/>
                <a:ea typeface="Lato"/>
                <a:cs typeface="Lato"/>
                <a:sym typeface="Lato"/>
              </a:rPr>
              <a:t> might be delivered and it might be delivered out of order.</a:t>
            </a:r>
            <a:endParaRPr b="0" sz="1600">
              <a:solidFill>
                <a:srgbClr val="FF9900"/>
              </a:solidFill>
              <a:latin typeface="Lato"/>
              <a:ea typeface="Lato"/>
              <a:cs typeface="Lato"/>
              <a:sym typeface="Lato"/>
            </a:endParaRPr>
          </a:p>
          <a:p>
            <a:pPr indent="-330200" lvl="2" marL="97155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However, standard queues provide the best effort ordering which ensures that messages are </a:t>
            </a:r>
            <a:r>
              <a:rPr lang="en" sz="1600">
                <a:solidFill>
                  <a:srgbClr val="FF9900"/>
                </a:solidFill>
                <a:latin typeface="Lato"/>
                <a:ea typeface="Lato"/>
                <a:cs typeface="Lato"/>
                <a:sym typeface="Lato"/>
              </a:rPr>
              <a:t>generally</a:t>
            </a:r>
            <a:r>
              <a:rPr b="0" lang="en" sz="1600">
                <a:solidFill>
                  <a:srgbClr val="FF9900"/>
                </a:solidFill>
                <a:latin typeface="Lato"/>
                <a:ea typeface="Lato"/>
                <a:cs typeface="Lato"/>
                <a:sym typeface="Lato"/>
              </a:rPr>
              <a:t> delivered in the same order that they're sent.</a:t>
            </a:r>
            <a:endParaRPr b="0" sz="1600">
              <a:solidFill>
                <a:srgbClr val="FF99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Simple Storage Server</a:t>
            </a:r>
            <a:endParaRPr sz="1800"/>
          </a:p>
        </p:txBody>
      </p:sp>
      <p:sp>
        <p:nvSpPr>
          <p:cNvPr id="353" name="Google Shape;353;p61"/>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S3 basics</a:t>
            </a:r>
            <a:endParaRPr sz="2200">
              <a:solidFill>
                <a:schemeClr val="dk1"/>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is object based. </a:t>
            </a:r>
            <a:endParaRPr b="0" sz="1500">
              <a:solidFill>
                <a:srgbClr val="292929"/>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Files can be O Bytes to 5 TB.</a:t>
            </a:r>
            <a:endParaRPr b="0" sz="1500">
              <a:solidFill>
                <a:srgbClr val="292929"/>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There is unlimited storage.</a:t>
            </a:r>
            <a:endParaRPr b="0" sz="1500">
              <a:solidFill>
                <a:srgbClr val="292929"/>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Files are stored in Buckets.</a:t>
            </a:r>
            <a:endParaRPr b="0" sz="1500">
              <a:solidFill>
                <a:srgbClr val="292929"/>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is a universal namespace, i.e. names must be globally unique. It is creating a URL for every object in the bucket.</a:t>
            </a:r>
            <a:endParaRPr b="0" sz="1500">
              <a:solidFill>
                <a:srgbClr val="292929"/>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When an upload is successful, you receive an HTTP 200 code in your browser.</a:t>
            </a:r>
            <a:endParaRPr b="0" sz="1500">
              <a:solidFill>
                <a:srgbClr val="292929"/>
              </a:solidFill>
              <a:latin typeface="Lato"/>
              <a:ea typeface="Lato"/>
              <a:cs typeface="Lato"/>
              <a:sym typeface="Lato"/>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39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 - Types</a:t>
            </a:r>
            <a:endParaRPr sz="1800">
              <a:solidFill>
                <a:schemeClr val="dk1"/>
              </a:solidFill>
            </a:endParaRPr>
          </a:p>
        </p:txBody>
      </p:sp>
      <p:sp>
        <p:nvSpPr>
          <p:cNvPr id="2380" name="Google Shape;2380;p394"/>
          <p:cNvSpPr txBox="1"/>
          <p:nvPr>
            <p:ph idx="4294967295" type="title"/>
          </p:nvPr>
        </p:nvSpPr>
        <p:spPr>
          <a:xfrm>
            <a:off x="755250" y="755250"/>
            <a:ext cx="7851900" cy="3828300"/>
          </a:xfrm>
          <a:prstGeom prst="rect">
            <a:avLst/>
          </a:prstGeom>
        </p:spPr>
        <p:txBody>
          <a:bodyPr anchorCtr="0" anchor="t" bIns="91425" lIns="91425" spcFirstLastPara="1" rIns="91425" wrap="square" tIns="91425">
            <a:noAutofit/>
          </a:bodyPr>
          <a:lstStyle/>
          <a:p>
            <a:pPr indent="-323850" lvl="2" marL="1028700" rtl="0" algn="l">
              <a:lnSpc>
                <a:spcPct val="150000"/>
              </a:lnSpc>
              <a:spcBef>
                <a:spcPts val="2000"/>
              </a:spcBef>
              <a:spcAft>
                <a:spcPts val="0"/>
              </a:spcAft>
              <a:buClr>
                <a:srgbClr val="FF9900"/>
              </a:buClr>
              <a:buSzPts val="1500"/>
              <a:buFont typeface="Lato"/>
              <a:buChar char="■"/>
            </a:pPr>
            <a:r>
              <a:rPr b="0" lang="en" sz="1500">
                <a:solidFill>
                  <a:srgbClr val="FF9900"/>
                </a:solidFill>
                <a:latin typeface="Lato"/>
                <a:ea typeface="Lato"/>
                <a:cs typeface="Lato"/>
                <a:sym typeface="Lato"/>
              </a:rPr>
              <a:t>Your application needs to be able to cope with;the message being delivered out of order and, multiple copies of the same message being delivered twice.</a:t>
            </a:r>
            <a:endParaRPr b="0" sz="1500">
              <a:solidFill>
                <a:srgbClr val="FF9900"/>
              </a:solidFill>
              <a:latin typeface="Lato"/>
              <a:ea typeface="Lato"/>
              <a:cs typeface="Lato"/>
              <a:sym typeface="Lato"/>
            </a:endParaRPr>
          </a:p>
          <a:p>
            <a:pPr indent="-330200" lvl="1" marL="628650" rtl="0" algn="l">
              <a:lnSpc>
                <a:spcPct val="20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FIFO Queues</a:t>
            </a:r>
            <a:endParaRPr sz="1600">
              <a:solidFill>
                <a:srgbClr val="FF9900"/>
              </a:solidFill>
              <a:latin typeface="Lato"/>
              <a:ea typeface="Lato"/>
              <a:cs typeface="Lato"/>
              <a:sym typeface="Lato"/>
            </a:endParaRPr>
          </a:p>
          <a:p>
            <a:pPr indent="-323850" lvl="2" marL="1028700" rtl="0" algn="l">
              <a:lnSpc>
                <a:spcPct val="150000"/>
              </a:lnSpc>
              <a:spcBef>
                <a:spcPts val="0"/>
              </a:spcBef>
              <a:spcAft>
                <a:spcPts val="0"/>
              </a:spcAft>
              <a:buClr>
                <a:srgbClr val="FF9900"/>
              </a:buClr>
              <a:buSzPts val="1500"/>
              <a:buFont typeface="Lato"/>
              <a:buChar char="■"/>
            </a:pPr>
            <a:r>
              <a:rPr lang="en" sz="1500">
                <a:solidFill>
                  <a:srgbClr val="FF9900"/>
                </a:solidFill>
                <a:latin typeface="Lato"/>
                <a:ea typeface="Lato"/>
                <a:cs typeface="Lato"/>
                <a:sym typeface="Lato"/>
              </a:rPr>
              <a:t>FIFO</a:t>
            </a:r>
            <a:r>
              <a:rPr b="0" lang="en" sz="1500">
                <a:solidFill>
                  <a:srgbClr val="FF9900"/>
                </a:solidFill>
                <a:latin typeface="Lato"/>
                <a:ea typeface="Lato"/>
                <a:cs typeface="Lato"/>
                <a:sym typeface="Lato"/>
              </a:rPr>
              <a:t>, first-in-first-out ensures exactly once processing.</a:t>
            </a:r>
            <a:endParaRPr b="0" sz="1500">
              <a:solidFill>
                <a:srgbClr val="FF9900"/>
              </a:solidFill>
              <a:latin typeface="Lato"/>
              <a:ea typeface="Lato"/>
              <a:cs typeface="Lato"/>
              <a:sym typeface="Lato"/>
            </a:endParaRPr>
          </a:p>
          <a:p>
            <a:pPr indent="-323850" lvl="2" marL="10287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The order in which the messages are sent and received is strictly preserved and a message is delivered once and remains available until a consumer processes and deletes it.</a:t>
            </a:r>
            <a:endParaRPr b="0" sz="1500">
              <a:solidFill>
                <a:srgbClr val="FF9900"/>
              </a:solidFill>
              <a:latin typeface="Lato"/>
              <a:ea typeface="Lato"/>
              <a:cs typeface="Lato"/>
              <a:sym typeface="Lato"/>
            </a:endParaRPr>
          </a:p>
          <a:p>
            <a:pPr indent="-323850" lvl="2" marL="10287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Duplicates are not introduced into the queue.</a:t>
            </a:r>
            <a:endParaRPr b="0" sz="1500">
              <a:solidFill>
                <a:srgbClr val="FF9900"/>
              </a:solidFill>
              <a:latin typeface="Lato"/>
              <a:ea typeface="Lato"/>
              <a:cs typeface="Lato"/>
              <a:sym typeface="Lato"/>
            </a:endParaRPr>
          </a:p>
          <a:p>
            <a:pPr indent="-323850" lvl="2" marL="1028700" rtl="0" algn="l">
              <a:lnSpc>
                <a:spcPct val="150000"/>
              </a:lnSpc>
              <a:spcBef>
                <a:spcPts val="0"/>
              </a:spcBef>
              <a:spcAft>
                <a:spcPts val="0"/>
              </a:spcAft>
              <a:buClr>
                <a:srgbClr val="FF9900"/>
              </a:buClr>
              <a:buSzPts val="1500"/>
              <a:buFont typeface="Lato"/>
              <a:buChar char="■"/>
            </a:pPr>
            <a:r>
              <a:rPr b="0" lang="en" sz="1500">
                <a:solidFill>
                  <a:srgbClr val="FF9900"/>
                </a:solidFill>
                <a:latin typeface="Lato"/>
                <a:ea typeface="Lato"/>
                <a:cs typeface="Lato"/>
                <a:sym typeface="Lato"/>
              </a:rPr>
              <a:t>FIFO queues are </a:t>
            </a:r>
            <a:r>
              <a:rPr lang="en" sz="1500">
                <a:solidFill>
                  <a:srgbClr val="FF9900"/>
                </a:solidFill>
                <a:latin typeface="Lato"/>
                <a:ea typeface="Lato"/>
                <a:cs typeface="Lato"/>
                <a:sym typeface="Lato"/>
              </a:rPr>
              <a:t>limited to 300 transactions</a:t>
            </a:r>
            <a:r>
              <a:rPr b="0" lang="en" sz="1500">
                <a:solidFill>
                  <a:srgbClr val="FF9900"/>
                </a:solidFill>
                <a:latin typeface="Lato"/>
                <a:ea typeface="Lato"/>
                <a:cs typeface="Lato"/>
                <a:sym typeface="Lato"/>
              </a:rPr>
              <a:t> per second, but have all the capabilities of standard queues.</a:t>
            </a:r>
            <a:endParaRPr b="0" sz="1500">
              <a:solidFill>
                <a:srgbClr val="FF9900"/>
              </a:solidFill>
              <a:latin typeface="Lato"/>
              <a:ea typeface="Lato"/>
              <a:cs typeface="Lato"/>
              <a:sym typeface="Lato"/>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39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 - FYIs</a:t>
            </a:r>
            <a:endParaRPr sz="1800">
              <a:solidFill>
                <a:schemeClr val="dk1"/>
              </a:solidFill>
            </a:endParaRPr>
          </a:p>
        </p:txBody>
      </p:sp>
      <p:sp>
        <p:nvSpPr>
          <p:cNvPr id="2386" name="Google Shape;2386;p395"/>
          <p:cNvSpPr txBox="1"/>
          <p:nvPr>
            <p:ph idx="4294967295" type="title"/>
          </p:nvPr>
        </p:nvSpPr>
        <p:spPr>
          <a:xfrm>
            <a:off x="755250" y="989625"/>
            <a:ext cx="7851900" cy="3594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SQS is </a:t>
            </a:r>
            <a:r>
              <a:rPr lang="en" sz="1600">
                <a:solidFill>
                  <a:srgbClr val="FF9900"/>
                </a:solidFill>
                <a:latin typeface="Lato"/>
                <a:ea typeface="Lato"/>
                <a:cs typeface="Lato"/>
                <a:sym typeface="Lato"/>
              </a:rPr>
              <a:t>pull based</a:t>
            </a:r>
            <a:r>
              <a:rPr b="0" lang="en" sz="1600">
                <a:solidFill>
                  <a:srgbClr val="FF9900"/>
                </a:solidFill>
                <a:latin typeface="Lato"/>
                <a:ea typeface="Lato"/>
                <a:cs typeface="Lato"/>
                <a:sym typeface="Lato"/>
              </a:rPr>
              <a:t>, not push based.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Messages are 256 KB in size.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Messages can be kept in the queue from 1 minute to 14 days, the default retention period is 4 days.</a:t>
            </a:r>
            <a:endParaRPr b="0" sz="1600">
              <a:solidFill>
                <a:srgbClr val="FF9900"/>
              </a:solidFill>
              <a:latin typeface="Lato"/>
              <a:ea typeface="Lato"/>
              <a:cs typeface="Lato"/>
              <a:sym typeface="Lato"/>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39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 - FYIs</a:t>
            </a:r>
            <a:endParaRPr sz="1800">
              <a:solidFill>
                <a:schemeClr val="dk1"/>
              </a:solidFill>
            </a:endParaRPr>
          </a:p>
        </p:txBody>
      </p:sp>
      <p:sp>
        <p:nvSpPr>
          <p:cNvPr id="2392" name="Google Shape;2392;p396"/>
          <p:cNvSpPr txBox="1"/>
          <p:nvPr>
            <p:ph idx="4294967295" type="title"/>
          </p:nvPr>
        </p:nvSpPr>
        <p:spPr>
          <a:xfrm>
            <a:off x="755250" y="989625"/>
            <a:ext cx="7851900" cy="3594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lang="en" sz="1600">
                <a:solidFill>
                  <a:srgbClr val="FF9900"/>
                </a:solidFill>
                <a:latin typeface="Lato"/>
                <a:ea typeface="Lato"/>
                <a:cs typeface="Lato"/>
                <a:sym typeface="Lato"/>
              </a:rPr>
              <a:t>Visibility timeout</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Visibility timeout is the amount of time that the messages is invisible in the SQS queue after a reader picks up that message.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Provided the job is processed before the visibility timeout expires, the message will be deleted from the queue. However, if the job is not processed within that time, then the message will become visible again and another reader will process it. This could result in the same message being delivered twice.</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Visibility timeout maximum is 12 hours.</a:t>
            </a:r>
            <a:endParaRPr b="0" sz="1600">
              <a:solidFill>
                <a:srgbClr val="FF9900"/>
              </a:solidFill>
              <a:latin typeface="Lato"/>
              <a:ea typeface="Lato"/>
              <a:cs typeface="Lato"/>
              <a:sym typeface="Lato"/>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39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SQS - FYIs</a:t>
            </a:r>
            <a:endParaRPr sz="1800">
              <a:solidFill>
                <a:schemeClr val="dk1"/>
              </a:solidFill>
            </a:endParaRPr>
          </a:p>
        </p:txBody>
      </p:sp>
      <p:sp>
        <p:nvSpPr>
          <p:cNvPr id="2398" name="Google Shape;2398;p397"/>
          <p:cNvSpPr txBox="1"/>
          <p:nvPr>
            <p:ph idx="4294967295" type="title"/>
          </p:nvPr>
        </p:nvSpPr>
        <p:spPr>
          <a:xfrm>
            <a:off x="755250" y="989625"/>
            <a:ext cx="7851900" cy="3594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Amazon SQS </a:t>
            </a:r>
            <a:r>
              <a:rPr lang="en" sz="1600">
                <a:solidFill>
                  <a:srgbClr val="FF9900"/>
                </a:solidFill>
                <a:latin typeface="Lato"/>
                <a:ea typeface="Lato"/>
                <a:cs typeface="Lato"/>
                <a:sym typeface="Lato"/>
              </a:rPr>
              <a:t>long polling</a:t>
            </a:r>
            <a:r>
              <a:rPr b="0" lang="en" sz="1600">
                <a:solidFill>
                  <a:srgbClr val="FF9900"/>
                </a:solidFill>
                <a:latin typeface="Lato"/>
                <a:ea typeface="Lato"/>
                <a:cs typeface="Lato"/>
                <a:sym typeface="Lato"/>
              </a:rPr>
              <a:t> is a way to retrieve messages from your SQS queues.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While the regular short polling returns immediately even if the message queue is being polled as empty, long polling doesn't return a response until messages arrive in the message queue or the long poll times out.</a:t>
            </a:r>
            <a:endParaRPr b="0" sz="1600">
              <a:solidFill>
                <a:srgbClr val="FF9900"/>
              </a:solidFill>
              <a:latin typeface="Lato"/>
              <a:ea typeface="Lato"/>
              <a:cs typeface="Lato"/>
              <a:sym typeface="Lato"/>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39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Simple Notification Service - SNS</a:t>
            </a:r>
            <a:endParaRPr sz="1800">
              <a:solidFill>
                <a:schemeClr val="dk1"/>
              </a:solidFill>
            </a:endParaRPr>
          </a:p>
        </p:txBody>
      </p:sp>
      <p:sp>
        <p:nvSpPr>
          <p:cNvPr id="2404" name="Google Shape;2404;p398"/>
          <p:cNvSpPr txBox="1"/>
          <p:nvPr>
            <p:ph idx="4294967295" type="title"/>
          </p:nvPr>
        </p:nvSpPr>
        <p:spPr>
          <a:xfrm>
            <a:off x="755250" y="989625"/>
            <a:ext cx="7851900" cy="3594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 web service that allows to send notifications from the cloud.</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SNS can deliver notifications by SMS text messages or by email to </a:t>
            </a:r>
            <a:r>
              <a:rPr lang="en" sz="1600">
                <a:solidFill>
                  <a:srgbClr val="FF9900"/>
                </a:solidFill>
                <a:latin typeface="Lato"/>
                <a:ea typeface="Lato"/>
                <a:cs typeface="Lato"/>
                <a:sym typeface="Lato"/>
              </a:rPr>
              <a:t>Amazon SQS</a:t>
            </a:r>
            <a:r>
              <a:rPr b="0" lang="en" sz="1600">
                <a:solidFill>
                  <a:srgbClr val="FF9900"/>
                </a:solidFill>
                <a:latin typeface="Lato"/>
                <a:ea typeface="Lato"/>
                <a:cs typeface="Lato"/>
                <a:sym typeface="Lato"/>
              </a:rPr>
              <a:t>, or to any </a:t>
            </a:r>
            <a:r>
              <a:rPr lang="en" sz="1600">
                <a:solidFill>
                  <a:srgbClr val="FF9900"/>
                </a:solidFill>
                <a:latin typeface="Lato"/>
                <a:ea typeface="Lato"/>
                <a:cs typeface="Lato"/>
                <a:sym typeface="Lato"/>
              </a:rPr>
              <a:t>HTTP endpoint</a:t>
            </a:r>
            <a:r>
              <a:rPr b="0" lang="en" sz="1600">
                <a:solidFill>
                  <a:srgbClr val="FF9900"/>
                </a:solidFill>
                <a:latin typeface="Lato"/>
                <a:ea typeface="Lato"/>
                <a:cs typeface="Lato"/>
                <a:sym typeface="Lato"/>
              </a:rPr>
              <a:t>.</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SNS Topics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t/>
            </a:r>
            <a:endParaRPr b="0" sz="1600">
              <a:solidFill>
                <a:srgbClr val="FF9900"/>
              </a:solidFill>
              <a:latin typeface="Lato"/>
              <a:ea typeface="Lato"/>
              <a:cs typeface="Lato"/>
              <a:sym typeface="Lato"/>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39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SNS vs SQS</a:t>
            </a:r>
            <a:endParaRPr sz="1800">
              <a:solidFill>
                <a:schemeClr val="dk1"/>
              </a:solidFill>
            </a:endParaRPr>
          </a:p>
        </p:txBody>
      </p:sp>
      <p:sp>
        <p:nvSpPr>
          <p:cNvPr id="2410" name="Google Shape;2410;p399"/>
          <p:cNvSpPr txBox="1"/>
          <p:nvPr>
            <p:ph idx="4294967295" type="title"/>
          </p:nvPr>
        </p:nvSpPr>
        <p:spPr>
          <a:xfrm>
            <a:off x="755250" y="989625"/>
            <a:ext cx="7851900" cy="3594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Both messaging services in AWS.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SNS is push based while SQS is Poll (Pull) based.</a:t>
            </a:r>
            <a:endParaRPr b="0" sz="1600">
              <a:solidFill>
                <a:srgbClr val="FF9900"/>
              </a:solidFill>
              <a:latin typeface="Lato"/>
              <a:ea typeface="Lato"/>
              <a:cs typeface="Lato"/>
              <a:sym typeface="Lato"/>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400"/>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Used by microservices to talk to each other.</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Structured request and response.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Endpoints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The URL/URI where api/service can be accessed by a client application.</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u="sng">
                <a:solidFill>
                  <a:schemeClr val="hlink"/>
                </a:solidFill>
                <a:latin typeface="Lato"/>
                <a:ea typeface="Lato"/>
                <a:cs typeface="Lato"/>
                <a:sym typeface="Lato"/>
                <a:hlinkClick r:id="rId3"/>
              </a:rPr>
              <a:t>https://www.mydomain.com/api/users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GET </a:t>
            </a:r>
            <a:r>
              <a:rPr b="0" lang="en" sz="1600" u="sng">
                <a:solidFill>
                  <a:schemeClr val="hlink"/>
                </a:solidFill>
                <a:latin typeface="Lato"/>
                <a:ea typeface="Lato"/>
                <a:cs typeface="Lato"/>
                <a:sym typeface="Lato"/>
                <a:hlinkClick r:id="rId4"/>
              </a:rPr>
              <a:t>https://www.mydomain.com/api/users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POST </a:t>
            </a:r>
            <a:r>
              <a:rPr b="0" lang="en" sz="1600" u="sng">
                <a:solidFill>
                  <a:schemeClr val="hlink"/>
                </a:solidFill>
                <a:latin typeface="Lato"/>
                <a:ea typeface="Lato"/>
                <a:cs typeface="Lato"/>
                <a:sym typeface="Lato"/>
                <a:hlinkClick r:id="rId5"/>
              </a:rPr>
              <a:t>https://www.mydomain.com/api/users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i="1" lang="en" sz="1600" u="sng">
                <a:solidFill>
                  <a:srgbClr val="FF9900"/>
                </a:solidFill>
                <a:latin typeface="Lato"/>
                <a:ea typeface="Lato"/>
                <a:cs typeface="Lato"/>
                <a:sym typeface="Lato"/>
              </a:rPr>
              <a:t>https://www.youtube.com/watch?v=Q-BpqyOT3a8</a:t>
            </a:r>
            <a:endParaRPr b="0" i="1" sz="1600" u="sng">
              <a:solidFill>
                <a:srgbClr val="FF9900"/>
              </a:solidFill>
              <a:latin typeface="Lato"/>
              <a:ea typeface="Lato"/>
              <a:cs typeface="Lato"/>
              <a:sym typeface="Lato"/>
            </a:endParaRPr>
          </a:p>
        </p:txBody>
      </p:sp>
      <p:sp>
        <p:nvSpPr>
          <p:cNvPr id="2416" name="Google Shape;2416;p40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API - Application Program Interface</a:t>
            </a:r>
            <a:endParaRPr sz="1800">
              <a:solidFill>
                <a:schemeClr val="dk1"/>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40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API</a:t>
            </a:r>
            <a:endParaRPr sz="1800">
              <a:solidFill>
                <a:schemeClr val="dk1"/>
              </a:solidFill>
            </a:endParaRPr>
          </a:p>
        </p:txBody>
      </p:sp>
      <p:pic>
        <p:nvPicPr>
          <p:cNvPr id="2422" name="Google Shape;2422;p401"/>
          <p:cNvPicPr preferRelativeResize="0"/>
          <p:nvPr/>
        </p:nvPicPr>
        <p:blipFill>
          <a:blip r:embed="rId3">
            <a:alphaModFix/>
          </a:blip>
          <a:stretch>
            <a:fillRect/>
          </a:stretch>
        </p:blipFill>
        <p:spPr>
          <a:xfrm>
            <a:off x="2092600" y="1254925"/>
            <a:ext cx="5238750" cy="2952750"/>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402"/>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Basically a doorway into the AWS environment.</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 fully managed service that allows to publish, maintain, monitor and scale APIs at any scale.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API Gateway has caching capabilities to improve performance.</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API Gateway scales automatically.</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You can throttle API Gateway to prevent attacks.</a:t>
            </a:r>
            <a:endParaRPr b="0" sz="1600">
              <a:solidFill>
                <a:srgbClr val="FF9900"/>
              </a:solidFill>
              <a:latin typeface="Lato"/>
              <a:ea typeface="Lato"/>
              <a:cs typeface="Lato"/>
              <a:sym typeface="Lato"/>
            </a:endParaRPr>
          </a:p>
        </p:txBody>
      </p:sp>
      <p:sp>
        <p:nvSpPr>
          <p:cNvPr id="2428" name="Google Shape;2428;p40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a:t>
            </a:r>
            <a:r>
              <a:rPr lang="en" sz="2100">
                <a:solidFill>
                  <a:schemeClr val="dk1"/>
                </a:solidFill>
              </a:rPr>
              <a:t>API Gateway</a:t>
            </a:r>
            <a:endParaRPr sz="1800">
              <a:solidFill>
                <a:schemeClr val="dk1"/>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40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API Gateway</a:t>
            </a:r>
            <a:endParaRPr sz="1800">
              <a:solidFill>
                <a:schemeClr val="dk1"/>
              </a:solidFill>
            </a:endParaRPr>
          </a:p>
        </p:txBody>
      </p:sp>
      <p:pic>
        <p:nvPicPr>
          <p:cNvPr id="2434" name="Google Shape;2434;p403"/>
          <p:cNvPicPr preferRelativeResize="0"/>
          <p:nvPr/>
        </p:nvPicPr>
        <p:blipFill>
          <a:blip r:embed="rId3">
            <a:alphaModFix/>
          </a:blip>
          <a:stretch>
            <a:fillRect/>
          </a:stretch>
        </p:blipFill>
        <p:spPr>
          <a:xfrm>
            <a:off x="2167500" y="1179175"/>
            <a:ext cx="4953000" cy="2952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Simple Storage Server</a:t>
            </a:r>
            <a:endParaRPr sz="1800"/>
          </a:p>
        </p:txBody>
      </p:sp>
      <p:sp>
        <p:nvSpPr>
          <p:cNvPr id="359" name="Google Shape;359;p62"/>
          <p:cNvSpPr txBox="1"/>
          <p:nvPr>
            <p:ph idx="4294967295" type="title"/>
          </p:nvPr>
        </p:nvSpPr>
        <p:spPr>
          <a:xfrm>
            <a:off x="458100" y="868125"/>
            <a:ext cx="8227800" cy="4132200"/>
          </a:xfrm>
          <a:prstGeom prst="rect">
            <a:avLst/>
          </a:prstGeom>
        </p:spPr>
        <p:txBody>
          <a:bodyPr anchorCtr="0" anchor="t" bIns="91425" lIns="91425" spcFirstLastPara="1" rIns="91425" wrap="square" tIns="91425">
            <a:noAutofit/>
          </a:bodyPr>
          <a:lstStyle/>
          <a:p>
            <a:pPr indent="-368300" lvl="0" marL="685800" rtl="0" algn="l">
              <a:lnSpc>
                <a:spcPct val="20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S3 Objects</a:t>
            </a:r>
            <a:endParaRPr sz="2200">
              <a:solidFill>
                <a:schemeClr val="dk1"/>
              </a:solidFill>
              <a:latin typeface="Lato"/>
              <a:ea typeface="Lato"/>
              <a:cs typeface="Lato"/>
              <a:sym typeface="Lato"/>
            </a:endParaRPr>
          </a:p>
          <a:p>
            <a:pPr indent="-438150" lvl="1" marL="12001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Think of objects as files. An object consists of the following:</a:t>
            </a:r>
            <a:endParaRPr b="0" sz="1500">
              <a:solidFill>
                <a:srgbClr val="292929"/>
              </a:solidFill>
              <a:latin typeface="Lato"/>
              <a:ea typeface="Lato"/>
              <a:cs typeface="Lato"/>
              <a:sym typeface="Lato"/>
            </a:endParaRPr>
          </a:p>
          <a:p>
            <a:pPr indent="-323850" lvl="2" marL="22860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Key - Name of the object</a:t>
            </a:r>
            <a:endParaRPr b="0" sz="1500">
              <a:solidFill>
                <a:srgbClr val="292929"/>
              </a:solidFill>
              <a:latin typeface="Lato"/>
              <a:ea typeface="Lato"/>
              <a:cs typeface="Lato"/>
              <a:sym typeface="Lato"/>
            </a:endParaRPr>
          </a:p>
          <a:p>
            <a:pPr indent="-323850" lvl="2" marL="22860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Value - Object Data</a:t>
            </a:r>
            <a:endParaRPr b="0" sz="1500">
              <a:solidFill>
                <a:srgbClr val="292929"/>
              </a:solidFill>
              <a:latin typeface="Lato"/>
              <a:ea typeface="Lato"/>
              <a:cs typeface="Lato"/>
              <a:sym typeface="Lato"/>
            </a:endParaRPr>
          </a:p>
          <a:p>
            <a:pPr indent="-323850" lvl="2" marL="22860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Version ID</a:t>
            </a:r>
            <a:endParaRPr b="0" sz="1500">
              <a:solidFill>
                <a:srgbClr val="292929"/>
              </a:solidFill>
              <a:latin typeface="Lato"/>
              <a:ea typeface="Lato"/>
              <a:cs typeface="Lato"/>
              <a:sym typeface="Lato"/>
            </a:endParaRPr>
          </a:p>
          <a:p>
            <a:pPr indent="-323850" lvl="2" marL="22860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Metadata - Data about data (Objects)</a:t>
            </a:r>
            <a:endParaRPr b="0" sz="1500">
              <a:solidFill>
                <a:srgbClr val="292929"/>
              </a:solidFill>
              <a:latin typeface="Lato"/>
              <a:ea typeface="Lato"/>
              <a:cs typeface="Lato"/>
              <a:sym typeface="Lato"/>
            </a:endParaRPr>
          </a:p>
          <a:p>
            <a:pPr indent="-323850" lvl="2" marL="22860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Subresources</a:t>
            </a:r>
            <a:endParaRPr b="0" sz="1500">
              <a:solidFill>
                <a:srgbClr val="292929"/>
              </a:solidFill>
              <a:latin typeface="Lato"/>
              <a:ea typeface="Lato"/>
              <a:cs typeface="Lato"/>
              <a:sym typeface="Lato"/>
            </a:endParaRPr>
          </a:p>
          <a:p>
            <a:pPr indent="-323850" lvl="3" marL="27432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Access Control Lists</a:t>
            </a:r>
            <a:endParaRPr b="0" sz="1500">
              <a:solidFill>
                <a:srgbClr val="292929"/>
              </a:solidFill>
              <a:latin typeface="Lato"/>
              <a:ea typeface="Lato"/>
              <a:cs typeface="Lato"/>
              <a:sym typeface="Lato"/>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404"/>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API caching allows to cache the </a:t>
            </a:r>
            <a:r>
              <a:rPr lang="en" sz="1600">
                <a:solidFill>
                  <a:srgbClr val="FF9900"/>
                </a:solidFill>
                <a:latin typeface="Lato"/>
                <a:ea typeface="Lato"/>
                <a:cs typeface="Lato"/>
                <a:sym typeface="Lato"/>
              </a:rPr>
              <a:t>endpoint’s response</a:t>
            </a:r>
            <a:r>
              <a:rPr b="0" lang="en" sz="1600">
                <a:solidFill>
                  <a:srgbClr val="FF9900"/>
                </a:solidFill>
                <a:latin typeface="Lato"/>
                <a:ea typeface="Lato"/>
                <a:cs typeface="Lato"/>
                <a:sym typeface="Lato"/>
              </a:rPr>
              <a:t>. </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With caching, you can reduce the number of calls made to your endpoint and also improve the latency of requests to your API.</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When you enable caching, API Gateway caches responses from your endpoints for a specified time-to-live or TTL period,  API Gateway responds to the requests by looking up the endpoint response from the cac</a:t>
            </a:r>
            <a:r>
              <a:rPr b="0" lang="en" sz="1600">
                <a:solidFill>
                  <a:srgbClr val="FF9900"/>
                </a:solidFill>
                <a:latin typeface="Lato"/>
                <a:ea typeface="Lato"/>
                <a:cs typeface="Lato"/>
                <a:sym typeface="Lato"/>
              </a:rPr>
              <a:t>he </a:t>
            </a:r>
            <a:r>
              <a:rPr b="0" lang="en" sz="1600">
                <a:solidFill>
                  <a:srgbClr val="FF9900"/>
                </a:solidFill>
                <a:latin typeface="Lato"/>
                <a:ea typeface="Lato"/>
                <a:cs typeface="Lato"/>
                <a:sym typeface="Lato"/>
              </a:rPr>
              <a:t>instead of making the request to your endpoint.</a:t>
            </a:r>
            <a:endParaRPr b="0" sz="1600">
              <a:solidFill>
                <a:srgbClr val="FF9900"/>
              </a:solidFill>
              <a:latin typeface="Lato"/>
              <a:ea typeface="Lato"/>
              <a:cs typeface="Lato"/>
              <a:sym typeface="Lato"/>
            </a:endParaRPr>
          </a:p>
        </p:txBody>
      </p:sp>
      <p:sp>
        <p:nvSpPr>
          <p:cNvPr id="2440" name="Google Shape;2440;p40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API Gateway Caching</a:t>
            </a:r>
            <a:endParaRPr sz="1800">
              <a:solidFill>
                <a:schemeClr val="dk1"/>
              </a:solidFill>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405"/>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chemeClr val="accent5"/>
              </a:buClr>
              <a:buSzPts val="1600"/>
              <a:buFont typeface="Lato"/>
              <a:buChar char="●"/>
            </a:pPr>
            <a:r>
              <a:rPr b="0" lang="en" sz="1600">
                <a:solidFill>
                  <a:schemeClr val="accent5"/>
                </a:solidFill>
                <a:latin typeface="Lato"/>
                <a:ea typeface="Lato"/>
                <a:cs typeface="Lato"/>
                <a:sym typeface="Lato"/>
              </a:rPr>
              <a:t>Authentication and Authorization: API Gateway has a robust set of features surrounding auth and auth. For example:</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Token-based authentication</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Resource-based permissions</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Integration with IAM for controlling access to the API</a:t>
            </a:r>
            <a:endParaRPr b="0" sz="1600">
              <a:solidFill>
                <a:schemeClr val="accent5"/>
              </a:solidFill>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latin typeface="Lato"/>
                <a:ea typeface="Lato"/>
                <a:cs typeface="Lato"/>
                <a:sym typeface="Lato"/>
              </a:rPr>
              <a:t>Custom authorizers that handle authorization and define custom IAM policies that the API function will run with.</a:t>
            </a:r>
            <a:endParaRPr b="0" sz="1600">
              <a:solidFill>
                <a:schemeClr val="accent5"/>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API Gateway leans towards serverless architecture (Lambda, SNS) while Load balancer leans towards EC2 and target groups.</a:t>
            </a:r>
            <a:endParaRPr b="0" sz="1600">
              <a:solidFill>
                <a:srgbClr val="FF9900"/>
              </a:solidFill>
              <a:latin typeface="Lato"/>
              <a:ea typeface="Lato"/>
              <a:cs typeface="Lato"/>
              <a:sym typeface="Lato"/>
            </a:endParaRPr>
          </a:p>
        </p:txBody>
      </p:sp>
      <p:sp>
        <p:nvSpPr>
          <p:cNvPr id="2446" name="Google Shape;2446;p40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API Gateway vs Application Load Balancer</a:t>
            </a:r>
            <a:endParaRPr sz="1800">
              <a:solidFill>
                <a:schemeClr val="dk1"/>
              </a:solidFill>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406"/>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Streaming Data is data that is generated continuously by thousands of data sources, which typically send in the data records simultaneously, and in small sizes (order of Kilobytes).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Purchases from online stores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Game data</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Geospatial data (think google maps)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IOT sensor data</a:t>
            </a:r>
            <a:endParaRPr b="0" sz="1600">
              <a:solidFill>
                <a:srgbClr val="FF9900"/>
              </a:solidFill>
              <a:latin typeface="Lato"/>
              <a:ea typeface="Lato"/>
              <a:cs typeface="Lato"/>
              <a:sym typeface="Lato"/>
            </a:endParaRPr>
          </a:p>
        </p:txBody>
      </p:sp>
      <p:sp>
        <p:nvSpPr>
          <p:cNvPr id="2452" name="Google Shape;2452;p40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Streaming data</a:t>
            </a:r>
            <a:endParaRPr sz="1800">
              <a:solidFill>
                <a:schemeClr val="dk1"/>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407"/>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2000"/>
              </a:spcBef>
              <a:spcAft>
                <a:spcPts val="0"/>
              </a:spcAft>
              <a:buClr>
                <a:srgbClr val="FF9900"/>
              </a:buClr>
              <a:buSzPts val="1600"/>
              <a:buFont typeface="Lato"/>
              <a:buChar char="●"/>
            </a:pPr>
            <a:r>
              <a:rPr b="0" lang="en" sz="1600">
                <a:solidFill>
                  <a:srgbClr val="FF9900"/>
                </a:solidFill>
                <a:latin typeface="Lato"/>
                <a:ea typeface="Lato"/>
                <a:cs typeface="Lato"/>
                <a:sym typeface="Lato"/>
              </a:rPr>
              <a:t>Kinesis is a platform on AWS to send your streaming data to.</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Kinesis makes it easy to load and analyze streaming data, and also providing the ability for you to build your own custom applications for your business needs.</a:t>
            </a:r>
            <a:endParaRPr b="0" sz="1600">
              <a:solidFill>
                <a:srgbClr val="FF9900"/>
              </a:solidFill>
              <a:latin typeface="Lato"/>
              <a:ea typeface="Lato"/>
              <a:cs typeface="Lato"/>
              <a:sym typeface="Lato"/>
            </a:endParaRPr>
          </a:p>
          <a:p>
            <a:pPr indent="-330200" lvl="0" marL="457200" rtl="0" algn="l">
              <a:lnSpc>
                <a:spcPct val="150000"/>
              </a:lnSpc>
              <a:spcBef>
                <a:spcPts val="0"/>
              </a:spcBef>
              <a:spcAft>
                <a:spcPts val="0"/>
              </a:spcAft>
              <a:buClr>
                <a:srgbClr val="FF9900"/>
              </a:buClr>
              <a:buSzPts val="1600"/>
              <a:buFont typeface="Lato"/>
              <a:buChar char="●"/>
            </a:pPr>
            <a:r>
              <a:rPr b="0" lang="en" sz="1600">
                <a:solidFill>
                  <a:srgbClr val="FF9900"/>
                </a:solidFill>
                <a:latin typeface="Lato"/>
                <a:ea typeface="Lato"/>
                <a:cs typeface="Lato"/>
                <a:sym typeface="Lato"/>
              </a:rPr>
              <a:t>Types of Kinesis</a:t>
            </a:r>
            <a:endParaRPr b="0"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Kinesis Streams</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Kinesis Firehose</a:t>
            </a:r>
            <a:endParaRPr sz="1600">
              <a:solidFill>
                <a:srgbClr val="FF9900"/>
              </a:solidFill>
              <a:latin typeface="Lato"/>
              <a:ea typeface="Lato"/>
              <a:cs typeface="Lato"/>
              <a:sym typeface="Lato"/>
            </a:endParaRPr>
          </a:p>
          <a:p>
            <a:pPr indent="-330200" lvl="1" marL="914400" rtl="0" algn="l">
              <a:lnSpc>
                <a:spcPct val="150000"/>
              </a:lnSpc>
              <a:spcBef>
                <a:spcPts val="0"/>
              </a:spcBef>
              <a:spcAft>
                <a:spcPts val="0"/>
              </a:spcAft>
              <a:buClr>
                <a:srgbClr val="FF9900"/>
              </a:buClr>
              <a:buSzPts val="1600"/>
              <a:buFont typeface="Lato"/>
              <a:buChar char="○"/>
            </a:pPr>
            <a:r>
              <a:rPr lang="en" sz="1600">
                <a:solidFill>
                  <a:srgbClr val="FF9900"/>
                </a:solidFill>
                <a:latin typeface="Lato"/>
                <a:ea typeface="Lato"/>
                <a:cs typeface="Lato"/>
                <a:sym typeface="Lato"/>
              </a:rPr>
              <a:t>Kinesis Analytics</a:t>
            </a:r>
            <a:endParaRPr sz="1600">
              <a:solidFill>
                <a:srgbClr val="FF9900"/>
              </a:solidFill>
              <a:latin typeface="Lato"/>
              <a:ea typeface="Lato"/>
              <a:cs typeface="Lato"/>
              <a:sym typeface="Lato"/>
            </a:endParaRPr>
          </a:p>
        </p:txBody>
      </p:sp>
      <p:sp>
        <p:nvSpPr>
          <p:cNvPr id="2458" name="Google Shape;2458;p40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a:t>
            </a:r>
            <a:endParaRPr sz="1800">
              <a:solidFill>
                <a:schemeClr val="dk1"/>
              </a:solidFill>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40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Streams</a:t>
            </a:r>
            <a:endParaRPr sz="1800">
              <a:solidFill>
                <a:schemeClr val="dk1"/>
              </a:solidFill>
            </a:endParaRPr>
          </a:p>
        </p:txBody>
      </p:sp>
      <p:pic>
        <p:nvPicPr>
          <p:cNvPr id="2464" name="Google Shape;2464;p408"/>
          <p:cNvPicPr preferRelativeResize="0"/>
          <p:nvPr/>
        </p:nvPicPr>
        <p:blipFill>
          <a:blip r:embed="rId3">
            <a:alphaModFix/>
          </a:blip>
          <a:stretch>
            <a:fillRect/>
          </a:stretch>
        </p:blipFill>
        <p:spPr>
          <a:xfrm>
            <a:off x="457200" y="937100"/>
            <a:ext cx="8321822" cy="3749200"/>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40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Streams</a:t>
            </a:r>
            <a:endParaRPr sz="1800">
              <a:solidFill>
                <a:schemeClr val="dk1"/>
              </a:solidFill>
            </a:endParaRPr>
          </a:p>
        </p:txBody>
      </p:sp>
      <p:pic>
        <p:nvPicPr>
          <p:cNvPr id="2470" name="Google Shape;2470;p409"/>
          <p:cNvPicPr preferRelativeResize="0"/>
          <p:nvPr/>
        </p:nvPicPr>
        <p:blipFill>
          <a:blip r:embed="rId3">
            <a:alphaModFix/>
          </a:blip>
          <a:stretch>
            <a:fillRect/>
          </a:stretch>
        </p:blipFill>
        <p:spPr>
          <a:xfrm>
            <a:off x="525550" y="933900"/>
            <a:ext cx="7967050" cy="3749200"/>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410"/>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2000"/>
              </a:spcBef>
              <a:spcAft>
                <a:spcPts val="0"/>
              </a:spcAft>
              <a:buClr>
                <a:schemeClr val="accent5"/>
              </a:buClr>
              <a:buSzPts val="2000"/>
              <a:buFont typeface="Lato"/>
              <a:buChar char="●"/>
            </a:pPr>
            <a:r>
              <a:rPr b="0" lang="en" sz="1600">
                <a:solidFill>
                  <a:schemeClr val="accent5"/>
                </a:solidFill>
                <a:highlight>
                  <a:srgbClr val="FFFFFF"/>
                </a:highlight>
                <a:latin typeface="Lato"/>
                <a:ea typeface="Lato"/>
                <a:cs typeface="Lato"/>
                <a:sym typeface="Lato"/>
              </a:rPr>
              <a:t>The producers continually push data to Kinesis Data Streams, and the consumers process the data in real time. Consumers (such as a custom application running on Amazon EC2 or an Amazon Kinesis Data Firehose delivery stream) can store their results using an AWS service such as Amazon DynamoDB, Amazon Redshift, or Amazon S3.</a:t>
            </a:r>
            <a:endParaRPr b="0" sz="1600">
              <a:solidFill>
                <a:schemeClr val="accent5"/>
              </a:solidFill>
              <a:highlight>
                <a:srgbClr val="FFFFFF"/>
              </a:highlight>
              <a:latin typeface="Lato"/>
              <a:ea typeface="Lato"/>
              <a:cs typeface="Lato"/>
              <a:sym typeface="Lato"/>
            </a:endParaRPr>
          </a:p>
        </p:txBody>
      </p:sp>
      <p:sp>
        <p:nvSpPr>
          <p:cNvPr id="2476" name="Google Shape;2476;p41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Streams</a:t>
            </a:r>
            <a:endParaRPr sz="1800">
              <a:solidFill>
                <a:schemeClr val="dk1"/>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411"/>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Arial"/>
              <a:buChar char="●"/>
            </a:pPr>
            <a:r>
              <a:rPr lang="en" sz="1500">
                <a:solidFill>
                  <a:schemeClr val="accent5"/>
                </a:solidFill>
                <a:highlight>
                  <a:srgbClr val="FFFFFF"/>
                </a:highlight>
                <a:latin typeface="Lato"/>
                <a:ea typeface="Lato"/>
                <a:cs typeface="Lato"/>
                <a:sym typeface="Lato"/>
              </a:rPr>
              <a:t>Retention Period</a:t>
            </a:r>
            <a:r>
              <a:rPr b="0" lang="en" sz="1500">
                <a:solidFill>
                  <a:schemeClr val="accent5"/>
                </a:solidFill>
                <a:highlight>
                  <a:srgbClr val="FFFFFF"/>
                </a:highlight>
                <a:latin typeface="Lato"/>
                <a:ea typeface="Lato"/>
                <a:cs typeface="Lato"/>
                <a:sym typeface="Lato"/>
              </a:rPr>
              <a:t> is the length of time that data records are accessible after they are added to the stream. A stream’s retention period is set to a default of 24 hours after creation. A retention period could be 24 hours to 7 days.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Arial"/>
              <a:buChar char="●"/>
            </a:pPr>
            <a:r>
              <a:rPr lang="en" sz="1500">
                <a:solidFill>
                  <a:schemeClr val="accent5"/>
                </a:solidFill>
                <a:highlight>
                  <a:srgbClr val="FFFFFF"/>
                </a:highlight>
                <a:latin typeface="Lato"/>
                <a:ea typeface="Lato"/>
                <a:cs typeface="Lato"/>
                <a:sym typeface="Lato"/>
              </a:rPr>
              <a:t>Producer</a:t>
            </a:r>
            <a:r>
              <a:rPr b="0" lang="en" sz="1500">
                <a:solidFill>
                  <a:schemeClr val="accent5"/>
                </a:solidFill>
                <a:highlight>
                  <a:srgbClr val="FFFFFF"/>
                </a:highlight>
                <a:latin typeface="Lato"/>
                <a:ea typeface="Lato"/>
                <a:cs typeface="Lato"/>
                <a:sym typeface="Lato"/>
              </a:rPr>
              <a:t> put records into Amazon Kinesis Data Streams.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Arial"/>
              <a:buChar char="●"/>
            </a:pPr>
            <a:r>
              <a:rPr lang="en" sz="1500">
                <a:solidFill>
                  <a:schemeClr val="accent5"/>
                </a:solidFill>
                <a:highlight>
                  <a:srgbClr val="FFFFFF"/>
                </a:highlight>
                <a:latin typeface="Lato"/>
                <a:ea typeface="Lato"/>
                <a:cs typeface="Lato"/>
                <a:sym typeface="Lato"/>
              </a:rPr>
              <a:t>Consumer</a:t>
            </a:r>
            <a:r>
              <a:rPr b="0" lang="en" sz="1500">
                <a:solidFill>
                  <a:schemeClr val="accent5"/>
                </a:solidFill>
                <a:highlight>
                  <a:srgbClr val="FFFFFF"/>
                </a:highlight>
                <a:latin typeface="Lato"/>
                <a:ea typeface="Lato"/>
                <a:cs typeface="Lato"/>
                <a:sym typeface="Lato"/>
              </a:rPr>
              <a:t> get records from Amazon Kinesis Data Streams and process them.</a:t>
            </a:r>
            <a:endParaRPr b="0" sz="1500">
              <a:solidFill>
                <a:schemeClr val="accent5"/>
              </a:solidFill>
              <a:highlight>
                <a:srgbClr val="FFFFFF"/>
              </a:highlight>
              <a:latin typeface="Lato"/>
              <a:ea typeface="Lato"/>
              <a:cs typeface="Lato"/>
              <a:sym typeface="Lato"/>
            </a:endParaRPr>
          </a:p>
        </p:txBody>
      </p:sp>
      <p:sp>
        <p:nvSpPr>
          <p:cNvPr id="2482" name="Google Shape;2482;p41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Streams</a:t>
            </a:r>
            <a:endParaRPr sz="1800">
              <a:solidFill>
                <a:schemeClr val="dk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412"/>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Arial"/>
              <a:buChar char="●"/>
            </a:pPr>
            <a:r>
              <a:rPr lang="en" sz="1500">
                <a:solidFill>
                  <a:schemeClr val="accent5"/>
                </a:solidFill>
                <a:highlight>
                  <a:srgbClr val="FFFFFF"/>
                </a:highlight>
                <a:latin typeface="Lato"/>
                <a:ea typeface="Lato"/>
                <a:cs typeface="Lato"/>
                <a:sym typeface="Lato"/>
              </a:rPr>
              <a:t>Shard</a:t>
            </a:r>
            <a:r>
              <a:rPr b="0" lang="en" sz="1500">
                <a:solidFill>
                  <a:schemeClr val="accent5"/>
                </a:solidFill>
                <a:highlight>
                  <a:srgbClr val="FFFFFF"/>
                </a:highlight>
                <a:latin typeface="Lato"/>
                <a:ea typeface="Lato"/>
                <a:cs typeface="Lato"/>
                <a:sym typeface="Lato"/>
              </a:rPr>
              <a:t> is a uniquely identified sequence of data records in a stream. A stream is composed of one or more shards, each of which provides a fixed unit of capacity. The data capacity of your stream is a function of the number of shards that you specify for the stream. The total capacity of the stream is the sum of the capacities of its shards.</a:t>
            </a:r>
            <a:endParaRPr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Arial"/>
              <a:buChar char="●"/>
            </a:pPr>
            <a:r>
              <a:rPr lang="en" sz="1500">
                <a:solidFill>
                  <a:schemeClr val="accent5"/>
                </a:solidFill>
                <a:highlight>
                  <a:srgbClr val="FFFFFF"/>
                </a:highlight>
                <a:latin typeface="Lato"/>
                <a:ea typeface="Lato"/>
                <a:cs typeface="Lato"/>
                <a:sym typeface="Lato"/>
              </a:rPr>
              <a:t>Partition Key</a:t>
            </a:r>
            <a:r>
              <a:rPr b="0" lang="en" sz="1500">
                <a:solidFill>
                  <a:schemeClr val="accent5"/>
                </a:solidFill>
                <a:highlight>
                  <a:srgbClr val="FFFFFF"/>
                </a:highlight>
                <a:latin typeface="Lato"/>
                <a:ea typeface="Lato"/>
                <a:cs typeface="Lato"/>
                <a:sym typeface="Lato"/>
              </a:rPr>
              <a:t> is used to group data by shard within a stream. Kinesis Data Streams segregates the data records belonging to a stream into multiple shards. It uses the partition key that is associated with each data record to determine which shard a given data record belongs to.</a:t>
            </a:r>
            <a:endParaRPr b="0" sz="1500">
              <a:solidFill>
                <a:schemeClr val="accent5"/>
              </a:solidFill>
              <a:highlight>
                <a:srgbClr val="FFFFFF"/>
              </a:highlight>
              <a:latin typeface="Lato"/>
              <a:ea typeface="Lato"/>
              <a:cs typeface="Lato"/>
              <a:sym typeface="Lato"/>
            </a:endParaRPr>
          </a:p>
        </p:txBody>
      </p:sp>
      <p:sp>
        <p:nvSpPr>
          <p:cNvPr id="2488" name="Google Shape;2488;p41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Streams</a:t>
            </a:r>
            <a:endParaRPr sz="1800">
              <a:solidFill>
                <a:schemeClr val="dk1"/>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413"/>
          <p:cNvSpPr txBox="1"/>
          <p:nvPr>
            <p:ph idx="4294967295" type="title"/>
          </p:nvPr>
        </p:nvSpPr>
        <p:spPr>
          <a:xfrm>
            <a:off x="755250" y="963600"/>
            <a:ext cx="7851900" cy="3620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Arial"/>
              <a:buChar char="●"/>
            </a:pPr>
            <a:r>
              <a:rPr b="0" lang="en" sz="1600">
                <a:solidFill>
                  <a:schemeClr val="accent5"/>
                </a:solidFill>
                <a:highlight>
                  <a:srgbClr val="FFFFFF"/>
                </a:highlight>
                <a:latin typeface="Lato"/>
                <a:ea typeface="Lato"/>
                <a:cs typeface="Lato"/>
                <a:sym typeface="Lato"/>
              </a:rPr>
              <a:t>Amazon Kinesis Firehose is the easiest way to </a:t>
            </a:r>
            <a:r>
              <a:rPr lang="en" sz="1600">
                <a:solidFill>
                  <a:schemeClr val="accent5"/>
                </a:solidFill>
                <a:highlight>
                  <a:srgbClr val="FFFFFF"/>
                </a:highlight>
                <a:latin typeface="Lato"/>
                <a:ea typeface="Lato"/>
                <a:cs typeface="Lato"/>
                <a:sym typeface="Lato"/>
              </a:rPr>
              <a:t>load</a:t>
            </a:r>
            <a:r>
              <a:rPr b="0" lang="en" sz="1600">
                <a:solidFill>
                  <a:schemeClr val="accent5"/>
                </a:solidFill>
                <a:highlight>
                  <a:srgbClr val="FFFFFF"/>
                </a:highlight>
                <a:latin typeface="Lato"/>
                <a:ea typeface="Lato"/>
                <a:cs typeface="Lato"/>
                <a:sym typeface="Lato"/>
              </a:rPr>
              <a:t> streaming data into AWS. It can capture and automatically load streaming data into Amazon S3 and Amazon Redshift, enabling near real-time analytics with existing business intelligence tools and dashboards. It enables you to quickly implement an ELT approach, and gain benefits from streaming data quickly.</a:t>
            </a:r>
            <a:endParaRPr b="0" sz="1150">
              <a:solidFill>
                <a:srgbClr val="747474"/>
              </a:solidFill>
              <a:highlight>
                <a:srgbClr val="FFFFFF"/>
              </a:highlight>
              <a:latin typeface="Arial"/>
              <a:ea typeface="Arial"/>
              <a:cs typeface="Arial"/>
              <a:sym typeface="Arial"/>
            </a:endParaRPr>
          </a:p>
        </p:txBody>
      </p:sp>
      <p:sp>
        <p:nvSpPr>
          <p:cNvPr id="2494" name="Google Shape;2494;p41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Firehose</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Simple Storage Server</a:t>
            </a:r>
            <a:endParaRPr sz="1800"/>
          </a:p>
        </p:txBody>
      </p:sp>
      <p:sp>
        <p:nvSpPr>
          <p:cNvPr id="365" name="Google Shape;365;p63"/>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61950" lvl="0" marL="514350" rtl="0" algn="l">
              <a:lnSpc>
                <a:spcPct val="200000"/>
              </a:lnSpc>
              <a:spcBef>
                <a:spcPts val="2000"/>
              </a:spcBef>
              <a:spcAft>
                <a:spcPts val="0"/>
              </a:spcAft>
              <a:buClr>
                <a:schemeClr val="dk1"/>
              </a:buClr>
              <a:buSzPts val="2100"/>
              <a:buFont typeface="Lato"/>
              <a:buChar char="●"/>
            </a:pPr>
            <a:r>
              <a:rPr lang="en" sz="2100">
                <a:solidFill>
                  <a:schemeClr val="dk1"/>
                </a:solidFill>
                <a:latin typeface="Lato"/>
                <a:ea typeface="Lato"/>
                <a:cs typeface="Lato"/>
                <a:sym typeface="Lato"/>
              </a:rPr>
              <a:t>Data Consistency Model for S3</a:t>
            </a:r>
            <a:endParaRPr sz="2100">
              <a:solidFill>
                <a:schemeClr val="dk1"/>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Read after Write consistency for PUTS of new objects</a:t>
            </a:r>
            <a:endParaRPr sz="1500">
              <a:solidFill>
                <a:srgbClr val="292929"/>
              </a:solidFill>
              <a:latin typeface="Lato"/>
              <a:ea typeface="Lato"/>
              <a:cs typeface="Lato"/>
              <a:sym typeface="Lato"/>
            </a:endParaRPr>
          </a:p>
          <a:p>
            <a:pPr indent="-317500" lvl="2" marL="142875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If you write a new file, and read it immediately afterwards, you will be able to view that data.</a:t>
            </a:r>
            <a:endParaRPr b="0" sz="14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Eventual consistency for overwrite PUTS and DELETES (can some time to propagate)</a:t>
            </a:r>
            <a:endParaRPr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I</a:t>
            </a:r>
            <a:r>
              <a:rPr b="0" lang="en" sz="1300">
                <a:solidFill>
                  <a:srgbClr val="292929"/>
                </a:solidFill>
                <a:latin typeface="Lato"/>
                <a:ea typeface="Lato"/>
                <a:cs typeface="Lato"/>
                <a:sym typeface="Lato"/>
              </a:rPr>
              <a:t>f you update an EXISTING file or delete and read it immediately, you may get the older version or you may not. Changes to objects can take a little time to propagate.</a:t>
            </a:r>
            <a:endParaRPr b="0" sz="1300">
              <a:solidFill>
                <a:srgbClr val="292929"/>
              </a:solidFill>
              <a:latin typeface="Lato"/>
              <a:ea typeface="Lato"/>
              <a:cs typeface="Lato"/>
              <a:sym typeface="Lato"/>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41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Firehose</a:t>
            </a:r>
            <a:endParaRPr sz="1800">
              <a:solidFill>
                <a:schemeClr val="dk1"/>
              </a:solidFill>
            </a:endParaRPr>
          </a:p>
        </p:txBody>
      </p:sp>
      <p:pic>
        <p:nvPicPr>
          <p:cNvPr id="2500" name="Google Shape;2500;p414"/>
          <p:cNvPicPr preferRelativeResize="0"/>
          <p:nvPr/>
        </p:nvPicPr>
        <p:blipFill>
          <a:blip r:embed="rId3">
            <a:alphaModFix/>
          </a:blip>
          <a:stretch>
            <a:fillRect/>
          </a:stretch>
        </p:blipFill>
        <p:spPr>
          <a:xfrm>
            <a:off x="750099" y="1089500"/>
            <a:ext cx="8080499" cy="3184825"/>
          </a:xfrm>
          <a:prstGeom prst="rect">
            <a:avLst/>
          </a:prstGeom>
          <a:noFill/>
          <a:ln>
            <a:noFill/>
          </a:ln>
        </p:spPr>
      </p:pic>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415"/>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Kinesis Streams stores the data in the stream. You should setup consumers to do something with it. So a lambda function and an EC2 instance can be reading from that stream at the same time and generating something or transforming data. Then an action can be taken, like send someone a message or store data in S3.</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Kinesis Firehose is meant to be used when you want to collect streaming data and process them on the fly, without waiting for the complete dataset.</a:t>
            </a:r>
            <a:endParaRPr b="0" sz="1600">
              <a:solidFill>
                <a:schemeClr val="accent5"/>
              </a:solidFill>
              <a:highlight>
                <a:srgbClr val="FFFFFF"/>
              </a:highlight>
              <a:latin typeface="Lato"/>
              <a:ea typeface="Lato"/>
              <a:cs typeface="Lato"/>
              <a:sym typeface="Lato"/>
            </a:endParaRPr>
          </a:p>
        </p:txBody>
      </p:sp>
      <p:sp>
        <p:nvSpPr>
          <p:cNvPr id="2506" name="Google Shape;2506;p41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Kinetics Streams Vs </a:t>
            </a:r>
            <a:r>
              <a:rPr lang="en" sz="2100">
                <a:solidFill>
                  <a:schemeClr val="dk1"/>
                </a:solidFill>
              </a:rPr>
              <a:t>Kinesis Firehose</a:t>
            </a:r>
            <a:endParaRPr sz="1800">
              <a:solidFill>
                <a:schemeClr val="dk1"/>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416"/>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Amazon Kinesis Analytics is the easiest way to </a:t>
            </a:r>
            <a:r>
              <a:rPr lang="en" sz="1600">
                <a:solidFill>
                  <a:schemeClr val="accent5"/>
                </a:solidFill>
                <a:highlight>
                  <a:srgbClr val="FFFFFF"/>
                </a:highlight>
                <a:latin typeface="Lato"/>
                <a:ea typeface="Lato"/>
                <a:cs typeface="Lato"/>
                <a:sym typeface="Lato"/>
              </a:rPr>
              <a:t>process</a:t>
            </a:r>
            <a:r>
              <a:rPr b="0" lang="en" sz="1600">
                <a:solidFill>
                  <a:schemeClr val="accent5"/>
                </a:solidFill>
                <a:highlight>
                  <a:srgbClr val="FFFFFF"/>
                </a:highlight>
                <a:latin typeface="Lato"/>
                <a:ea typeface="Lato"/>
                <a:cs typeface="Lato"/>
                <a:sym typeface="Lato"/>
              </a:rPr>
              <a:t> streaming data in real time with standard SQL without having to learn new programming languages or processing frameworks. </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Amazon Kinesis Analytics enables you to query streaming data or build entire streaming applications using SQL, so that you can gain actionable insights and respond to your business and customer needs promptly.</a:t>
            </a:r>
            <a:endParaRPr b="0" sz="1600">
              <a:solidFill>
                <a:schemeClr val="accent5"/>
              </a:solidFill>
              <a:highlight>
                <a:srgbClr val="FFFFFF"/>
              </a:highlight>
              <a:latin typeface="Lato"/>
              <a:ea typeface="Lato"/>
              <a:cs typeface="Lato"/>
              <a:sym typeface="Lato"/>
            </a:endParaRPr>
          </a:p>
        </p:txBody>
      </p:sp>
      <p:sp>
        <p:nvSpPr>
          <p:cNvPr id="2512" name="Google Shape;2512;p41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Kinetics Analytics</a:t>
            </a:r>
            <a:endParaRPr sz="1800">
              <a:solidFill>
                <a:schemeClr val="dk1"/>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41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Kinesis Analytics</a:t>
            </a:r>
            <a:endParaRPr sz="1800">
              <a:solidFill>
                <a:schemeClr val="dk1"/>
              </a:solidFill>
            </a:endParaRPr>
          </a:p>
        </p:txBody>
      </p:sp>
      <p:pic>
        <p:nvPicPr>
          <p:cNvPr id="2518" name="Google Shape;2518;p417"/>
          <p:cNvPicPr preferRelativeResize="0"/>
          <p:nvPr/>
        </p:nvPicPr>
        <p:blipFill>
          <a:blip r:embed="rId3">
            <a:alphaModFix/>
          </a:blip>
          <a:stretch>
            <a:fillRect/>
          </a:stretch>
        </p:blipFill>
        <p:spPr>
          <a:xfrm>
            <a:off x="1122600" y="1322375"/>
            <a:ext cx="7315200" cy="2190750"/>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418"/>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Web Identity Federation lets you give your users access to AWS resources after they have successfully authenticated with a web-based identity provider like Amazon, Facebook, or Google.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Following the successful authentication, the user receives an authentication code from the web ID provider, which they then trade for </a:t>
            </a:r>
            <a:r>
              <a:rPr lang="en" sz="1600">
                <a:solidFill>
                  <a:schemeClr val="accent5"/>
                </a:solidFill>
                <a:highlight>
                  <a:srgbClr val="FFFFFF"/>
                </a:highlight>
                <a:latin typeface="Lato"/>
                <a:ea typeface="Lato"/>
                <a:cs typeface="Lato"/>
                <a:sym typeface="Lato"/>
              </a:rPr>
              <a:t>temporary AWS security credentials</a:t>
            </a:r>
            <a:r>
              <a:rPr b="0" lang="en" sz="1600">
                <a:solidFill>
                  <a:schemeClr val="accent5"/>
                </a:solidFill>
                <a:highlight>
                  <a:srgbClr val="FFFFFF"/>
                </a:highlight>
                <a:latin typeface="Lato"/>
                <a:ea typeface="Lato"/>
                <a:cs typeface="Lato"/>
                <a:sym typeface="Lato"/>
              </a:rPr>
              <a:t>.</a:t>
            </a:r>
            <a:endParaRPr b="0" sz="1600">
              <a:solidFill>
                <a:schemeClr val="accent5"/>
              </a:solidFill>
              <a:highlight>
                <a:srgbClr val="FFFFFF"/>
              </a:highlight>
              <a:latin typeface="Lato"/>
              <a:ea typeface="Lato"/>
              <a:cs typeface="Lato"/>
              <a:sym typeface="Lato"/>
            </a:endParaRPr>
          </a:p>
        </p:txBody>
      </p:sp>
      <p:sp>
        <p:nvSpPr>
          <p:cNvPr id="2524" name="Google Shape;2524;p41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Web Identity Federation &amp; Cognito</a:t>
            </a:r>
            <a:endParaRPr sz="1800">
              <a:solidFill>
                <a:schemeClr val="dk1"/>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419"/>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User Pools are user directories and they're used to manage sign up and sign-in functionality for mobile and web applications.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Users can sign in directly to the User Pool. This means their username and password is basically stored within Cognito itself, or they can go ahead and use a third-party identity broker like Facebook, Amazon, or Google.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Identity Pools is the actual granting of authentication to your AWS resources.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Identity pools maps the user token generated  from User pools and assigns an IAM role with related permissions. Using this role, the user can then log in into the AWS environment.</a:t>
            </a:r>
            <a:endParaRPr b="0" sz="1600">
              <a:solidFill>
                <a:schemeClr val="accent5"/>
              </a:solidFill>
              <a:highlight>
                <a:srgbClr val="FFFFFF"/>
              </a:highlight>
              <a:latin typeface="Lato"/>
              <a:ea typeface="Lato"/>
              <a:cs typeface="Lato"/>
              <a:sym typeface="Lato"/>
            </a:endParaRPr>
          </a:p>
        </p:txBody>
      </p:sp>
      <p:sp>
        <p:nvSpPr>
          <p:cNvPr id="2530" name="Google Shape;2530;p41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Cognito User pools</a:t>
            </a:r>
            <a:endParaRPr sz="1800">
              <a:solidFill>
                <a:schemeClr val="dk1"/>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420"/>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AWS Cognito provides Web identity Federation.</a:t>
            </a:r>
            <a:endParaRPr b="0" sz="1600">
              <a:solidFill>
                <a:schemeClr val="accent5"/>
              </a:solidFill>
              <a:highlight>
                <a:srgbClr val="FFFFFF"/>
              </a:highlight>
              <a:latin typeface="Lato"/>
              <a:ea typeface="Lato"/>
              <a:cs typeface="Lato"/>
              <a:sym typeface="Lato"/>
            </a:endParaRPr>
          </a:p>
          <a:p>
            <a:pPr indent="0" lvl="0" marL="0" rtl="0" algn="l">
              <a:lnSpc>
                <a:spcPct val="150000"/>
              </a:lnSpc>
              <a:spcBef>
                <a:spcPts val="1200"/>
              </a:spcBef>
              <a:spcAft>
                <a:spcPts val="1200"/>
              </a:spcAft>
              <a:buNone/>
            </a:pPr>
            <a:r>
              <a:t/>
            </a:r>
            <a:endParaRPr b="0" sz="1600">
              <a:solidFill>
                <a:schemeClr val="accent5"/>
              </a:solidFill>
              <a:highlight>
                <a:srgbClr val="FFFFFF"/>
              </a:highlight>
              <a:latin typeface="Lato"/>
              <a:ea typeface="Lato"/>
              <a:cs typeface="Lato"/>
              <a:sym typeface="Lato"/>
            </a:endParaRPr>
          </a:p>
        </p:txBody>
      </p:sp>
      <p:sp>
        <p:nvSpPr>
          <p:cNvPr id="2536" name="Google Shape;2536;p42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a:t>
            </a:r>
            <a:r>
              <a:rPr lang="en" sz="2100">
                <a:solidFill>
                  <a:schemeClr val="dk1"/>
                </a:solidFill>
              </a:rPr>
              <a:t>Cognito</a:t>
            </a:r>
            <a:endParaRPr sz="1800">
              <a:solidFill>
                <a:schemeClr val="dk1"/>
              </a:solidFill>
            </a:endParaRPr>
          </a:p>
        </p:txBody>
      </p:sp>
      <p:pic>
        <p:nvPicPr>
          <p:cNvPr id="2537" name="Google Shape;2537;p420"/>
          <p:cNvPicPr preferRelativeResize="0"/>
          <p:nvPr/>
        </p:nvPicPr>
        <p:blipFill>
          <a:blip r:embed="rId3">
            <a:alphaModFix/>
          </a:blip>
          <a:stretch>
            <a:fillRect/>
          </a:stretch>
        </p:blipFill>
        <p:spPr>
          <a:xfrm>
            <a:off x="1925513" y="1618400"/>
            <a:ext cx="5726975" cy="2894575"/>
          </a:xfrm>
          <a:prstGeom prst="rect">
            <a:avLst/>
          </a:prstGeom>
          <a:noFill/>
          <a:ln>
            <a:noFill/>
          </a:ln>
        </p:spPr>
      </p:pic>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421"/>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Architecture where one or more AWS services will automatically perform work in response to events triggered by other AWS services.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Event driven Architecture</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Pub/Sub Messaging</a:t>
            </a:r>
            <a:endParaRPr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Dead Letter Queues (DLQ)</a:t>
            </a:r>
            <a:endParaRPr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Fanout pattern</a:t>
            </a:r>
            <a:endParaRPr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S3 Events notifications</a:t>
            </a:r>
            <a:endParaRPr sz="1600">
              <a:solidFill>
                <a:schemeClr val="accent5"/>
              </a:solidFill>
              <a:highlight>
                <a:srgbClr val="FFFFFF"/>
              </a:highlight>
              <a:latin typeface="Lato"/>
              <a:ea typeface="Lato"/>
              <a:cs typeface="Lato"/>
              <a:sym typeface="Lato"/>
            </a:endParaRPr>
          </a:p>
        </p:txBody>
      </p:sp>
      <p:sp>
        <p:nvSpPr>
          <p:cNvPr id="2543" name="Google Shape;2543;p42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Event Processing Patterns</a:t>
            </a:r>
            <a:endParaRPr sz="1800">
              <a:solidFill>
                <a:schemeClr val="dk1"/>
              </a:solidFill>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422"/>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Allows message to be broadcasted to different parts of a system asynchronously.</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Publisher pushes the </a:t>
            </a:r>
            <a:r>
              <a:rPr b="0" lang="en" sz="1600">
                <a:solidFill>
                  <a:schemeClr val="accent5"/>
                </a:solidFill>
                <a:highlight>
                  <a:srgbClr val="FFFFFF"/>
                </a:highlight>
                <a:latin typeface="Lato"/>
                <a:ea typeface="Lato"/>
                <a:cs typeface="Lato"/>
                <a:sym typeface="Lato"/>
              </a:rPr>
              <a:t>message to the topic.</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Subscribers subscribed to the topic asynchronously receives the message.</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Each subscriber can do something different with the message that is delivered.</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Publisher doesn’t need to know who is using the information and the Subscriber doesn’t need to know who sent the message. </a:t>
            </a:r>
            <a:endParaRPr b="0" sz="1600">
              <a:solidFill>
                <a:schemeClr val="accent5"/>
              </a:solidFill>
              <a:highlight>
                <a:srgbClr val="FFFFFF"/>
              </a:highlight>
              <a:latin typeface="Lato"/>
              <a:ea typeface="Lato"/>
              <a:cs typeface="Lato"/>
              <a:sym typeface="Lato"/>
            </a:endParaRPr>
          </a:p>
        </p:txBody>
      </p:sp>
      <p:sp>
        <p:nvSpPr>
          <p:cNvPr id="2549" name="Google Shape;2549;p42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Pub/Sub Messaging</a:t>
            </a:r>
            <a:endParaRPr sz="1800">
              <a:solidFill>
                <a:schemeClr val="dk1"/>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42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Pub/Sub Messaging</a:t>
            </a:r>
            <a:endParaRPr sz="1800">
              <a:solidFill>
                <a:schemeClr val="dk1"/>
              </a:solidFill>
            </a:endParaRPr>
          </a:p>
        </p:txBody>
      </p:sp>
      <p:pic>
        <p:nvPicPr>
          <p:cNvPr id="2555" name="Google Shape;2555;p423"/>
          <p:cNvPicPr preferRelativeResize="0"/>
          <p:nvPr/>
        </p:nvPicPr>
        <p:blipFill>
          <a:blip r:embed="rId3">
            <a:alphaModFix/>
          </a:blip>
          <a:stretch>
            <a:fillRect/>
          </a:stretch>
        </p:blipFill>
        <p:spPr>
          <a:xfrm>
            <a:off x="1266825" y="949325"/>
            <a:ext cx="6610350" cy="371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Content Outline</a:t>
            </a:r>
            <a:endParaRPr sz="2400"/>
          </a:p>
        </p:txBody>
      </p:sp>
      <p:sp>
        <p:nvSpPr>
          <p:cNvPr id="154" name="Google Shape;154;p28"/>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sz="1700">
              <a:latin typeface="Lato"/>
              <a:ea typeface="Lato"/>
              <a:cs typeface="Lato"/>
              <a:sym typeface="Lato"/>
            </a:endParaRPr>
          </a:p>
        </p:txBody>
      </p:sp>
      <p:pic>
        <p:nvPicPr>
          <p:cNvPr id="155" name="Google Shape;155;p28"/>
          <p:cNvPicPr preferRelativeResize="0"/>
          <p:nvPr/>
        </p:nvPicPr>
        <p:blipFill>
          <a:blip r:embed="rId3">
            <a:alphaModFix/>
          </a:blip>
          <a:stretch>
            <a:fillRect/>
          </a:stretch>
        </p:blipFill>
        <p:spPr>
          <a:xfrm>
            <a:off x="668850" y="1826250"/>
            <a:ext cx="8111100" cy="193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a:t>
            </a:r>
            <a:r>
              <a:rPr lang="en">
                <a:solidFill>
                  <a:schemeClr val="dk1"/>
                </a:solidFill>
                <a:latin typeface="Lato"/>
                <a:ea typeface="Lato"/>
                <a:cs typeface="Lato"/>
                <a:sym typeface="Lato"/>
              </a:rPr>
              <a:t>S3 pricing tiers</a:t>
            </a:r>
            <a:endParaRPr sz="2700">
              <a:solidFill>
                <a:schemeClr val="dk1"/>
              </a:solidFill>
            </a:endParaRPr>
          </a:p>
        </p:txBody>
      </p:sp>
      <p:sp>
        <p:nvSpPr>
          <p:cNvPr id="371" name="Google Shape;371;p64"/>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61950" lvl="0" marL="514350" rtl="0" algn="l">
              <a:lnSpc>
                <a:spcPct val="200000"/>
              </a:lnSpc>
              <a:spcBef>
                <a:spcPts val="2000"/>
              </a:spcBef>
              <a:spcAft>
                <a:spcPts val="0"/>
              </a:spcAft>
              <a:buClr>
                <a:schemeClr val="dk1"/>
              </a:buClr>
              <a:buSzPts val="2100"/>
              <a:buFont typeface="Lato"/>
              <a:buChar char="●"/>
            </a:pPr>
            <a:r>
              <a:rPr lang="en" sz="2100">
                <a:solidFill>
                  <a:schemeClr val="dk1"/>
                </a:solidFill>
                <a:latin typeface="Lato"/>
                <a:ea typeface="Lato"/>
                <a:cs typeface="Lato"/>
                <a:sym typeface="Lato"/>
              </a:rPr>
              <a:t>What makes up the cost of S3?</a:t>
            </a:r>
            <a:endParaRPr sz="2100">
              <a:solidFill>
                <a:schemeClr val="dk1"/>
              </a:solidFill>
              <a:latin typeface="Lato"/>
              <a:ea typeface="Lato"/>
              <a:cs typeface="Lato"/>
              <a:sym typeface="Lato"/>
            </a:endParaRPr>
          </a:p>
          <a:p>
            <a:pPr indent="-438150" lvl="1" marL="971550" rtl="0" algn="l">
              <a:lnSpc>
                <a:spcPct val="20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Storage </a:t>
            </a:r>
            <a:r>
              <a:rPr b="0" lang="en" sz="1500">
                <a:solidFill>
                  <a:srgbClr val="292929"/>
                </a:solidFill>
                <a:latin typeface="Lato"/>
                <a:ea typeface="Lato"/>
                <a:cs typeface="Lato"/>
                <a:sym typeface="Lato"/>
              </a:rPr>
              <a:t>(Per GB)</a:t>
            </a:r>
            <a:endParaRPr b="0" sz="1500">
              <a:solidFill>
                <a:srgbClr val="292929"/>
              </a:solidFill>
              <a:latin typeface="Lato"/>
              <a:ea typeface="Lato"/>
              <a:cs typeface="Lato"/>
              <a:sym typeface="Lato"/>
            </a:endParaRPr>
          </a:p>
          <a:p>
            <a:pPr indent="-438150" lvl="1" marL="971550" rtl="0" algn="l">
              <a:lnSpc>
                <a:spcPct val="20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Requests and Data Retrievals</a:t>
            </a:r>
            <a:endParaRPr sz="1500">
              <a:solidFill>
                <a:srgbClr val="292929"/>
              </a:solidFill>
              <a:latin typeface="Lato"/>
              <a:ea typeface="Lato"/>
              <a:cs typeface="Lato"/>
              <a:sym typeface="Lato"/>
            </a:endParaRPr>
          </a:p>
          <a:p>
            <a:pPr indent="-438150" lvl="1" marL="971550" rtl="0" algn="l">
              <a:lnSpc>
                <a:spcPct val="20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Data transfer</a:t>
            </a:r>
            <a:endParaRPr sz="1500">
              <a:solidFill>
                <a:srgbClr val="292929"/>
              </a:solidFill>
              <a:latin typeface="Lato"/>
              <a:ea typeface="Lato"/>
              <a:cs typeface="Lato"/>
              <a:sym typeface="Lato"/>
            </a:endParaRPr>
          </a:p>
          <a:p>
            <a:pPr indent="-444500" lvl="1" marL="971550" rtl="0" algn="l">
              <a:lnSpc>
                <a:spcPct val="200000"/>
              </a:lnSpc>
              <a:spcBef>
                <a:spcPts val="0"/>
              </a:spcBef>
              <a:spcAft>
                <a:spcPts val="0"/>
              </a:spcAft>
              <a:buClr>
                <a:srgbClr val="292929"/>
              </a:buClr>
              <a:buSzPts val="1600"/>
              <a:buFont typeface="Lato"/>
              <a:buChar char="○"/>
            </a:pPr>
            <a:r>
              <a:rPr lang="en" sz="1500">
                <a:solidFill>
                  <a:srgbClr val="292929"/>
                </a:solidFill>
                <a:latin typeface="Lato"/>
                <a:ea typeface="Lato"/>
                <a:cs typeface="Lato"/>
                <a:sym typeface="Lato"/>
              </a:rPr>
              <a:t>Management and Replication</a:t>
            </a:r>
            <a:endParaRPr sz="1500">
              <a:solidFill>
                <a:srgbClr val="292929"/>
              </a:solidFill>
              <a:latin typeface="Lato"/>
              <a:ea typeface="Lato"/>
              <a:cs typeface="Lato"/>
              <a:sym typeface="Lato"/>
            </a:endParaRPr>
          </a:p>
          <a:p>
            <a:pPr indent="-438150" lvl="1" marL="971550" rtl="0" algn="l">
              <a:lnSpc>
                <a:spcPct val="20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Cross Region Replication and Transfer Acceleration</a:t>
            </a:r>
            <a:endParaRPr sz="1500">
              <a:solidFill>
                <a:srgbClr val="292929"/>
              </a:solidFill>
              <a:latin typeface="Lato"/>
              <a:ea typeface="Lato"/>
              <a:cs typeface="Lato"/>
              <a:sym typeface="Lato"/>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424"/>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Sometimes messages are inspected for potential redelivery, or sometimes it'll just stay there forever, unclaimed. Those messages can be handled appropriately using Dead Letter Queues (DLQ)</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AWS services that use dead letter queues are:</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lang="en" sz="1600">
                <a:solidFill>
                  <a:schemeClr val="accent5"/>
                </a:solidFill>
                <a:highlight>
                  <a:srgbClr val="FFFFFF"/>
                </a:highlight>
                <a:latin typeface="Lato"/>
                <a:ea typeface="Lato"/>
                <a:cs typeface="Lato"/>
                <a:sym typeface="Lato"/>
              </a:rPr>
              <a:t>SNS</a:t>
            </a:r>
            <a:endParaRPr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Messages published to a topic can be sent in case those messages can't be delivered to a subscribed endpoint messages that can't be delivered due to client errors or server errors are held in the dead letter queue for further analysis or reprocessing.</a:t>
            </a:r>
            <a:endParaRPr b="0" sz="1600">
              <a:solidFill>
                <a:schemeClr val="accent5"/>
              </a:solidFill>
              <a:highlight>
                <a:srgbClr val="FFFFFF"/>
              </a:highlight>
              <a:latin typeface="Lato"/>
              <a:ea typeface="Lato"/>
              <a:cs typeface="Lato"/>
              <a:sym typeface="Lato"/>
            </a:endParaRPr>
          </a:p>
        </p:txBody>
      </p:sp>
      <p:sp>
        <p:nvSpPr>
          <p:cNvPr id="2561" name="Google Shape;2561;p42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Pub/Sub Messaging - Dead Letter Queues (DLQ)</a:t>
            </a:r>
            <a:endParaRPr sz="1800">
              <a:solidFill>
                <a:schemeClr val="dk1"/>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425"/>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SQS</a:t>
            </a:r>
            <a:endParaRPr b="0" sz="1600">
              <a:solidFill>
                <a:schemeClr val="accent5"/>
              </a:solidFill>
              <a:highlight>
                <a:srgbClr val="FFFFFF"/>
              </a:highlight>
              <a:latin typeface="Lato"/>
              <a:ea typeface="Lato"/>
              <a:cs typeface="Lato"/>
              <a:sym typeface="Lato"/>
            </a:endParaRPr>
          </a:p>
          <a:p>
            <a:pPr indent="-330200" lvl="2" marL="13716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Messages sent to SQS that exceed the queue’s manReceivecount are sent to DLQs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Lambda</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Result from the failed asynchronous  invocations will retry twice and send to either SQS queue or SNS topic.</a:t>
            </a:r>
            <a:endParaRPr b="0" sz="1600">
              <a:solidFill>
                <a:schemeClr val="accent5"/>
              </a:solidFill>
              <a:highlight>
                <a:srgbClr val="FFFFFF"/>
              </a:highlight>
              <a:latin typeface="Lato"/>
              <a:ea typeface="Lato"/>
              <a:cs typeface="Lato"/>
              <a:sym typeface="Lato"/>
            </a:endParaRPr>
          </a:p>
        </p:txBody>
      </p:sp>
      <p:sp>
        <p:nvSpPr>
          <p:cNvPr id="2567" name="Google Shape;2567;p42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Pub/Sub Messaging - Dead Letter Queues (DLQ)</a:t>
            </a:r>
            <a:endParaRPr sz="1800">
              <a:solidFill>
                <a:schemeClr val="dk1"/>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426"/>
          <p:cNvSpPr txBox="1"/>
          <p:nvPr>
            <p:ph idx="4294967295" type="title"/>
          </p:nvPr>
        </p:nvSpPr>
        <p:spPr>
          <a:xfrm>
            <a:off x="755250" y="1028700"/>
            <a:ext cx="7851900" cy="355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Messages in the dead letter queue are the cases when normal error handling and retries have all failed.</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dead letter queue is a  list of issues that need attention. It could indicate bugs, or it could indicate exceptional situations that your code isn't designed to handle.</a:t>
            </a:r>
            <a:endParaRPr b="0" sz="1600">
              <a:solidFill>
                <a:schemeClr val="accent5"/>
              </a:solidFill>
              <a:highlight>
                <a:srgbClr val="FFFFFF"/>
              </a:highlight>
              <a:latin typeface="Lato"/>
              <a:ea typeface="Lato"/>
              <a:cs typeface="Lato"/>
              <a:sym typeface="Lato"/>
            </a:endParaRPr>
          </a:p>
        </p:txBody>
      </p:sp>
      <p:sp>
        <p:nvSpPr>
          <p:cNvPr id="2573" name="Google Shape;2573;p42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Pub/Sub Messaging - Dead Letter Queues (DLQ)</a:t>
            </a:r>
            <a:endParaRPr sz="1800">
              <a:solidFill>
                <a:schemeClr val="dk1"/>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42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Dead Letter Queues (DLQ)</a:t>
            </a:r>
            <a:endParaRPr sz="1800">
              <a:solidFill>
                <a:schemeClr val="dk1"/>
              </a:solidFill>
            </a:endParaRPr>
          </a:p>
        </p:txBody>
      </p:sp>
      <p:pic>
        <p:nvPicPr>
          <p:cNvPr id="2579" name="Google Shape;2579;p427"/>
          <p:cNvPicPr preferRelativeResize="0"/>
          <p:nvPr/>
        </p:nvPicPr>
        <p:blipFill>
          <a:blip r:embed="rId3">
            <a:alphaModFix/>
          </a:blip>
          <a:stretch>
            <a:fillRect/>
          </a:stretch>
        </p:blipFill>
        <p:spPr>
          <a:xfrm>
            <a:off x="2473000" y="1095375"/>
            <a:ext cx="4667250" cy="2952750"/>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42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Fanout Pattern</a:t>
            </a:r>
            <a:endParaRPr sz="1800">
              <a:solidFill>
                <a:schemeClr val="dk1"/>
              </a:solidFill>
            </a:endParaRPr>
          </a:p>
        </p:txBody>
      </p:sp>
      <p:pic>
        <p:nvPicPr>
          <p:cNvPr id="2585" name="Google Shape;2585;p428"/>
          <p:cNvPicPr preferRelativeResize="0"/>
          <p:nvPr/>
        </p:nvPicPr>
        <p:blipFill>
          <a:blip r:embed="rId3">
            <a:alphaModFix/>
          </a:blip>
          <a:stretch>
            <a:fillRect/>
          </a:stretch>
        </p:blipFill>
        <p:spPr>
          <a:xfrm>
            <a:off x="1805769" y="1245775"/>
            <a:ext cx="5101819" cy="3331800"/>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429"/>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Enables to create notification when certain events happen in a bucket.</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Notifications can be delivered to SQS Queue, SNS Topic or a Lambda Function.</a:t>
            </a:r>
            <a:endParaRPr b="0" sz="1600">
              <a:solidFill>
                <a:schemeClr val="accent5"/>
              </a:solidFill>
              <a:highlight>
                <a:srgbClr val="FFFFFF"/>
              </a:highlight>
              <a:latin typeface="Lato"/>
              <a:ea typeface="Lato"/>
              <a:cs typeface="Lato"/>
              <a:sym typeface="Lato"/>
            </a:endParaRPr>
          </a:p>
        </p:txBody>
      </p:sp>
      <p:sp>
        <p:nvSpPr>
          <p:cNvPr id="2591" name="Google Shape;2591;p42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S3 Event Notifications</a:t>
            </a:r>
            <a:endParaRPr sz="1800">
              <a:solidFill>
                <a:schemeClr val="dk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430"/>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9</a:t>
            </a:r>
            <a:endParaRPr sz="2800"/>
          </a:p>
          <a:p>
            <a:pPr indent="0" lvl="0" marL="0" rtl="0" algn="ctr">
              <a:spcBef>
                <a:spcPts val="0"/>
              </a:spcBef>
              <a:spcAft>
                <a:spcPts val="0"/>
              </a:spcAft>
              <a:buNone/>
            </a:pPr>
            <a:r>
              <a:rPr lang="en"/>
              <a:t>Security</a:t>
            </a:r>
            <a:endParaRPr/>
          </a:p>
        </p:txBody>
      </p:sp>
      <p:sp>
        <p:nvSpPr>
          <p:cNvPr id="2597" name="Google Shape;2597;p430"/>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30200" lvl="0" marL="457200" rtl="0" algn="l">
              <a:lnSpc>
                <a:spcPct val="135000"/>
              </a:lnSpc>
              <a:spcBef>
                <a:spcPts val="0"/>
              </a:spcBef>
              <a:spcAft>
                <a:spcPts val="0"/>
              </a:spcAft>
              <a:buSzPts val="1600"/>
              <a:buChar char="●"/>
            </a:pPr>
            <a:r>
              <a:rPr b="1" lang="en" sz="1600"/>
              <a:t>Reducing Security Threats</a:t>
            </a:r>
            <a:endParaRPr b="1" sz="1600"/>
          </a:p>
          <a:p>
            <a:pPr indent="-330200" lvl="0" marL="457200" rtl="0" algn="l">
              <a:lnSpc>
                <a:spcPct val="135000"/>
              </a:lnSpc>
              <a:spcBef>
                <a:spcPts val="0"/>
              </a:spcBef>
              <a:spcAft>
                <a:spcPts val="0"/>
              </a:spcAft>
              <a:buSzPts val="1600"/>
              <a:buChar char="●"/>
            </a:pPr>
            <a:r>
              <a:rPr b="1" lang="en" sz="1600"/>
              <a:t>Key Management Service (KMS)</a:t>
            </a:r>
            <a:endParaRPr b="1" sz="1600"/>
          </a:p>
          <a:p>
            <a:pPr indent="-330200" lvl="0" marL="457200" rtl="0" algn="l">
              <a:lnSpc>
                <a:spcPct val="135000"/>
              </a:lnSpc>
              <a:spcBef>
                <a:spcPts val="0"/>
              </a:spcBef>
              <a:spcAft>
                <a:spcPts val="0"/>
              </a:spcAft>
              <a:buSzPts val="1600"/>
              <a:buChar char="●"/>
            </a:pPr>
            <a:r>
              <a:rPr b="1" lang="en" sz="1600"/>
              <a:t>CloudHSM</a:t>
            </a:r>
            <a:endParaRPr b="1" sz="1600"/>
          </a:p>
          <a:p>
            <a:pPr indent="-330200" lvl="0" marL="457200" rtl="0" algn="l">
              <a:lnSpc>
                <a:spcPct val="135000"/>
              </a:lnSpc>
              <a:spcBef>
                <a:spcPts val="0"/>
              </a:spcBef>
              <a:spcAft>
                <a:spcPts val="0"/>
              </a:spcAft>
              <a:buSzPts val="1600"/>
              <a:buChar char="●"/>
            </a:pPr>
            <a:r>
              <a:rPr b="1" lang="en" sz="1600"/>
              <a:t>Systems Manager Parameter Store</a:t>
            </a:r>
            <a:endParaRPr b="1" sz="1600"/>
          </a:p>
          <a:p>
            <a:pPr indent="-330200" lvl="0" marL="457200" rtl="0" algn="l">
              <a:lnSpc>
                <a:spcPct val="135000"/>
              </a:lnSpc>
              <a:spcBef>
                <a:spcPts val="0"/>
              </a:spcBef>
              <a:spcAft>
                <a:spcPts val="0"/>
              </a:spcAft>
              <a:buSzPts val="1600"/>
              <a:buChar char="●"/>
            </a:pPr>
            <a:r>
              <a:rPr b="1" lang="en" sz="1600"/>
              <a:t>Secrets Manager</a:t>
            </a:r>
            <a:endParaRPr b="1" sz="1600"/>
          </a:p>
          <a:p>
            <a:pPr indent="-330200" lvl="0" marL="457200" rtl="0" algn="l">
              <a:lnSpc>
                <a:spcPct val="135000"/>
              </a:lnSpc>
              <a:spcBef>
                <a:spcPts val="0"/>
              </a:spcBef>
              <a:spcAft>
                <a:spcPts val="0"/>
              </a:spcAft>
              <a:buSzPts val="1600"/>
              <a:buChar char="●"/>
            </a:pPr>
            <a:r>
              <a:rPr b="1" lang="en" sz="1600"/>
              <a:t>Web Application Firewall (WAF)</a:t>
            </a:r>
            <a:endParaRPr b="1" sz="1600"/>
          </a:p>
          <a:p>
            <a:pPr indent="-330200" lvl="0" marL="457200" rtl="0" algn="l">
              <a:lnSpc>
                <a:spcPct val="135000"/>
              </a:lnSpc>
              <a:spcBef>
                <a:spcPts val="0"/>
              </a:spcBef>
              <a:spcAft>
                <a:spcPts val="0"/>
              </a:spcAft>
              <a:buSzPts val="1600"/>
              <a:buChar char="●"/>
            </a:pPr>
            <a:r>
              <a:rPr b="1" lang="en" sz="1600"/>
              <a:t>AWS Shield</a:t>
            </a:r>
            <a:endParaRPr b="1" sz="1600"/>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431"/>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300"/>
              </a:spcBef>
              <a:spcAft>
                <a:spcPts val="0"/>
              </a:spcAft>
              <a:buClr>
                <a:schemeClr val="accent5"/>
              </a:buClr>
              <a:buSzPts val="1800"/>
              <a:buFont typeface="Lato"/>
              <a:buChar char="●"/>
            </a:pPr>
            <a:r>
              <a:rPr lang="en" sz="1800">
                <a:solidFill>
                  <a:schemeClr val="accent5"/>
                </a:solidFill>
                <a:highlight>
                  <a:srgbClr val="FFFFFF"/>
                </a:highlight>
                <a:latin typeface="Lato"/>
                <a:ea typeface="Lato"/>
                <a:cs typeface="Lato"/>
                <a:sym typeface="Lato"/>
              </a:rPr>
              <a:t>Security at transit</a:t>
            </a:r>
            <a:endParaRPr sz="18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NACL</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Host based Firewalls - Firewalld, UFW, iptables, </a:t>
            </a:r>
            <a:r>
              <a:rPr b="0" lang="en" sz="1600">
                <a:solidFill>
                  <a:schemeClr val="accent5"/>
                </a:solidFill>
                <a:highlight>
                  <a:srgbClr val="FFFFFF"/>
                </a:highlight>
                <a:latin typeface="Lato"/>
                <a:ea typeface="Lato"/>
                <a:cs typeface="Lato"/>
                <a:sym typeface="Lato"/>
              </a:rPr>
              <a:t>Windows Firewall</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Security Groups</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NACL + ALB + Security Groups --&gt; Security from IP or a groups of IPs</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WAF</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WAF + ALB --&gt; Security from Common web attacks </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WAF + CloudFront</a:t>
            </a:r>
            <a:endParaRPr b="0" sz="1600">
              <a:solidFill>
                <a:schemeClr val="accent5"/>
              </a:solidFill>
              <a:highlight>
                <a:srgbClr val="FFFFFF"/>
              </a:highlight>
              <a:latin typeface="Lato"/>
              <a:ea typeface="Lato"/>
              <a:cs typeface="Lato"/>
              <a:sym typeface="Lato"/>
            </a:endParaRPr>
          </a:p>
          <a:p>
            <a:pPr indent="-330200" lvl="1" marL="9144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AWS Shield</a:t>
            </a:r>
            <a:endParaRPr b="0" sz="1600">
              <a:solidFill>
                <a:schemeClr val="accent5"/>
              </a:solidFill>
              <a:highlight>
                <a:srgbClr val="FFFFFF"/>
              </a:highlight>
              <a:latin typeface="Lato"/>
              <a:ea typeface="Lato"/>
              <a:cs typeface="Lato"/>
              <a:sym typeface="Lato"/>
            </a:endParaRPr>
          </a:p>
        </p:txBody>
      </p:sp>
      <p:sp>
        <p:nvSpPr>
          <p:cNvPr id="2603" name="Google Shape;2603;p43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chemeClr val="dk1"/>
                </a:solidFill>
              </a:rPr>
              <a:t>Reducing security threats</a:t>
            </a:r>
            <a:endParaRPr sz="1900">
              <a:solidFill>
                <a:schemeClr val="dk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432"/>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00"/>
              </a:spcBef>
              <a:spcAft>
                <a:spcPts val="0"/>
              </a:spcAft>
              <a:buClr>
                <a:schemeClr val="accent5"/>
              </a:buClr>
              <a:buSzPts val="1600"/>
              <a:buFont typeface="Lato"/>
              <a:buChar char="●"/>
            </a:pPr>
            <a:r>
              <a:rPr lang="en" sz="1600">
                <a:solidFill>
                  <a:schemeClr val="accent5"/>
                </a:solidFill>
                <a:highlight>
                  <a:schemeClr val="lt1"/>
                </a:highlight>
                <a:latin typeface="Lato"/>
                <a:ea typeface="Lato"/>
                <a:cs typeface="Lato"/>
                <a:sym typeface="Lato"/>
              </a:rPr>
              <a:t>Security at Rest</a:t>
            </a:r>
            <a:endParaRPr sz="16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Encryption on AWS - KMS, AES-256, SSE-S3</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CloudHSM</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Parameter Store</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Secrets Manager</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Access Management</a:t>
            </a:r>
            <a:endParaRPr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Resource Policies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Identity Policies</a:t>
            </a:r>
            <a:endParaRPr b="0" sz="1500">
              <a:solidFill>
                <a:schemeClr val="accent5"/>
              </a:solidFill>
              <a:highlight>
                <a:schemeClr val="lt1"/>
              </a:highlight>
              <a:latin typeface="Lato"/>
              <a:ea typeface="Lato"/>
              <a:cs typeface="Lato"/>
              <a:sym typeface="Lato"/>
            </a:endParaRPr>
          </a:p>
        </p:txBody>
      </p:sp>
      <p:sp>
        <p:nvSpPr>
          <p:cNvPr id="2609" name="Google Shape;2609;p43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chemeClr val="dk1"/>
                </a:solidFill>
              </a:rPr>
              <a:t>Reducing security threats</a:t>
            </a:r>
            <a:endParaRPr sz="1900">
              <a:solidFill>
                <a:schemeClr val="dk1"/>
              </a:solidFill>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433"/>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a:t>
            </a:r>
            <a:r>
              <a:rPr lang="en" sz="1500">
                <a:solidFill>
                  <a:schemeClr val="accent5"/>
                </a:solidFill>
                <a:highlight>
                  <a:srgbClr val="FFFFFF"/>
                </a:highlight>
                <a:latin typeface="Lato"/>
                <a:ea typeface="Lato"/>
                <a:cs typeface="Lato"/>
                <a:sym typeface="Lato"/>
              </a:rPr>
              <a:t>regional</a:t>
            </a:r>
            <a:r>
              <a:rPr b="0" lang="en" sz="1500">
                <a:solidFill>
                  <a:schemeClr val="accent5"/>
                </a:solidFill>
                <a:highlight>
                  <a:srgbClr val="FFFFFF"/>
                </a:highlight>
                <a:latin typeface="Lato"/>
                <a:ea typeface="Lato"/>
                <a:cs typeface="Lato"/>
                <a:sym typeface="Lato"/>
              </a:rPr>
              <a:t> managed service that makes it easy for you to create and control the encryption keys use to encrypt your data.</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KMS manages </a:t>
            </a:r>
            <a:r>
              <a:rPr lang="en" sz="1500">
                <a:solidFill>
                  <a:schemeClr val="accent5"/>
                </a:solidFill>
                <a:highlight>
                  <a:srgbClr val="FFFFFF"/>
                </a:highlight>
                <a:latin typeface="Lato"/>
                <a:ea typeface="Lato"/>
                <a:cs typeface="Lato"/>
                <a:sym typeface="Lato"/>
              </a:rPr>
              <a:t>Customer Managed Keys</a:t>
            </a:r>
            <a:r>
              <a:rPr b="0" lang="en" sz="1500">
                <a:solidFill>
                  <a:schemeClr val="accent5"/>
                </a:solidFill>
                <a:highlight>
                  <a:srgbClr val="FFFFFF"/>
                </a:highlight>
                <a:latin typeface="Lato"/>
                <a:ea typeface="Lato"/>
                <a:cs typeface="Lato"/>
                <a:sym typeface="Lato"/>
              </a:rPr>
              <a:t> (CMKs). </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Other encryption management services on AWS are AWS Managed Keys and Customer Owned Keys.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Integrated with most AWS services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Key Access and Management permissions can be managed using IAM</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Pay per API call.</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Supports audit capability using CloudTrail.</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400">
                <a:solidFill>
                  <a:schemeClr val="accent5"/>
                </a:solidFill>
                <a:highlight>
                  <a:srgbClr val="FFFFFF"/>
                </a:highlight>
                <a:latin typeface="Lato"/>
                <a:ea typeface="Lato"/>
                <a:cs typeface="Lato"/>
                <a:sym typeface="Lato"/>
              </a:rPr>
              <a:t>FIPS 140-2 Level 2</a:t>
            </a:r>
            <a:endParaRPr b="0" sz="1500">
              <a:solidFill>
                <a:schemeClr val="accent5"/>
              </a:solidFill>
              <a:highlight>
                <a:srgbClr val="FFFFFF"/>
              </a:highlight>
              <a:latin typeface="Lato"/>
              <a:ea typeface="Lato"/>
              <a:cs typeface="Lato"/>
              <a:sym typeface="Lato"/>
            </a:endParaRPr>
          </a:p>
        </p:txBody>
      </p:sp>
      <p:sp>
        <p:nvSpPr>
          <p:cNvPr id="2615" name="Google Shape;2615;p43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AWS Key Management Service - KMS</a:t>
            </a:r>
            <a:endParaRPr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a:t>
            </a:r>
            <a:r>
              <a:rPr lang="en">
                <a:solidFill>
                  <a:schemeClr val="dk1"/>
                </a:solidFill>
                <a:latin typeface="Lato"/>
                <a:ea typeface="Lato"/>
                <a:cs typeface="Lato"/>
                <a:sym typeface="Lato"/>
              </a:rPr>
              <a:t>S3 pricing tiers</a:t>
            </a:r>
            <a:endParaRPr sz="2700">
              <a:solidFill>
                <a:schemeClr val="dk1"/>
              </a:solidFill>
            </a:endParaRPr>
          </a:p>
        </p:txBody>
      </p:sp>
      <p:sp>
        <p:nvSpPr>
          <p:cNvPr id="377" name="Google Shape;377;p65"/>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61950" lvl="0" marL="514350" rtl="0" algn="l">
              <a:lnSpc>
                <a:spcPct val="200000"/>
              </a:lnSpc>
              <a:spcBef>
                <a:spcPts val="2000"/>
              </a:spcBef>
              <a:spcAft>
                <a:spcPts val="0"/>
              </a:spcAft>
              <a:buClr>
                <a:schemeClr val="dk1"/>
              </a:buClr>
              <a:buSzPts val="2100"/>
              <a:buFont typeface="Lato"/>
              <a:buChar char="●"/>
            </a:pPr>
            <a:r>
              <a:rPr lang="en" sz="2100">
                <a:solidFill>
                  <a:schemeClr val="dk1"/>
                </a:solidFill>
                <a:latin typeface="Lato"/>
                <a:ea typeface="Lato"/>
                <a:cs typeface="Lato"/>
                <a:sym typeface="Lato"/>
              </a:rPr>
              <a:t>S3 pricing tiers</a:t>
            </a:r>
            <a:endParaRPr sz="2100">
              <a:solidFill>
                <a:schemeClr val="dk1"/>
              </a:solidFill>
              <a:latin typeface="Lato"/>
              <a:ea typeface="Lato"/>
              <a:cs typeface="Lato"/>
              <a:sym typeface="Lato"/>
            </a:endParaRPr>
          </a:p>
          <a:p>
            <a:pPr indent="-450850" lvl="1" marL="971550" rtl="0" algn="l">
              <a:lnSpc>
                <a:spcPct val="150000"/>
              </a:lnSpc>
              <a:spcBef>
                <a:spcPts val="0"/>
              </a:spcBef>
              <a:spcAft>
                <a:spcPts val="0"/>
              </a:spcAft>
              <a:buClr>
                <a:srgbClr val="292929"/>
              </a:buClr>
              <a:buSzPts val="1700"/>
              <a:buFont typeface="Lato"/>
              <a:buChar char="○"/>
            </a:pPr>
            <a:r>
              <a:rPr lang="en" sz="1600">
                <a:solidFill>
                  <a:srgbClr val="292929"/>
                </a:solidFill>
                <a:latin typeface="Lato"/>
                <a:ea typeface="Lato"/>
                <a:cs typeface="Lato"/>
                <a:sym typeface="Lato"/>
              </a:rPr>
              <a:t>S3 Standard</a:t>
            </a:r>
            <a:endParaRPr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S3 Standard - Infrequent access</a:t>
            </a:r>
            <a:endParaRPr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S3 Intelligent Tiering</a:t>
            </a:r>
            <a:endParaRPr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S3 One Zone - Infrequent access</a:t>
            </a:r>
            <a:endParaRPr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S3 Glacier</a:t>
            </a:r>
            <a:endParaRPr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S3 Glacier Deep Archive</a:t>
            </a:r>
            <a:endParaRPr sz="1600">
              <a:solidFill>
                <a:srgbClr val="292929"/>
              </a:solidFill>
              <a:latin typeface="Lato"/>
              <a:ea typeface="Lato"/>
              <a:cs typeface="Lato"/>
              <a:sym typeface="Lato"/>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434"/>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When you create a customer master key in KMS, by default, you get a symmetric CMK. This is where the same key is used for both encryption and decryption.</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The encryption algorithm is based on the AES-256 standard.</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Used to generate  data keys, data key-pairs and random string bytes.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An asymmetric CMK represents a mathematically related public key and private key pair. </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Asymmetric CMKs are based on the RSA and elliptic curve cryptography algorithms.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Public key is downloaded and used outside of AWS.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Sign messages and verify signatures.</a:t>
            </a:r>
            <a:endParaRPr b="0" sz="1500">
              <a:solidFill>
                <a:schemeClr val="accent5"/>
              </a:solidFill>
              <a:highlight>
                <a:srgbClr val="FFFFFF"/>
              </a:highlight>
              <a:latin typeface="Lato"/>
              <a:ea typeface="Lato"/>
              <a:cs typeface="Lato"/>
              <a:sym typeface="Lato"/>
            </a:endParaRPr>
          </a:p>
        </p:txBody>
      </p:sp>
      <p:sp>
        <p:nvSpPr>
          <p:cNvPr id="2621" name="Google Shape;2621;p43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Symmetric Vs Asymmetric CMKs</a:t>
            </a:r>
            <a:endParaRPr sz="1800">
              <a:solidFill>
                <a:schemeClr val="dk1"/>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435"/>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physical computing device that safeguards and manages digital keys, performs encryption and decryption functions for digital signatures, strong authentication and other cryptographic functions. These modules traditionally come in the form of a </a:t>
            </a:r>
            <a:r>
              <a:rPr lang="en" sz="1500">
                <a:solidFill>
                  <a:schemeClr val="accent5"/>
                </a:solidFill>
                <a:highlight>
                  <a:srgbClr val="FFFFFF"/>
                </a:highlight>
                <a:latin typeface="Lato"/>
                <a:ea typeface="Lato"/>
                <a:cs typeface="Lato"/>
                <a:sym typeface="Lato"/>
              </a:rPr>
              <a:t>plug-in card</a:t>
            </a:r>
            <a:r>
              <a:rPr b="0" lang="en" sz="1500">
                <a:solidFill>
                  <a:schemeClr val="accent5"/>
                </a:solidFill>
                <a:highlight>
                  <a:srgbClr val="FFFFFF"/>
                </a:highlight>
                <a:latin typeface="Lato"/>
                <a:ea typeface="Lato"/>
                <a:cs typeface="Lato"/>
                <a:sym typeface="Lato"/>
              </a:rPr>
              <a:t> or an external device that </a:t>
            </a:r>
            <a:r>
              <a:rPr lang="en" sz="1500">
                <a:solidFill>
                  <a:schemeClr val="accent5"/>
                </a:solidFill>
                <a:highlight>
                  <a:srgbClr val="FFFFFF"/>
                </a:highlight>
                <a:latin typeface="Lato"/>
                <a:ea typeface="Lato"/>
                <a:cs typeface="Lato"/>
                <a:sym typeface="Lato"/>
              </a:rPr>
              <a:t>attaches directly to a computer </a:t>
            </a:r>
            <a:r>
              <a:rPr b="0" lang="en" sz="1500">
                <a:solidFill>
                  <a:schemeClr val="accent5"/>
                </a:solidFill>
                <a:highlight>
                  <a:srgbClr val="FFFFFF"/>
                </a:highlight>
                <a:latin typeface="Lato"/>
                <a:ea typeface="Lato"/>
                <a:cs typeface="Lato"/>
                <a:sym typeface="Lato"/>
              </a:rPr>
              <a:t>or</a:t>
            </a:r>
            <a:r>
              <a:rPr lang="en" sz="1500">
                <a:solidFill>
                  <a:schemeClr val="accent5"/>
                </a:solidFill>
                <a:highlight>
                  <a:srgbClr val="FFFFFF"/>
                </a:highlight>
                <a:latin typeface="Lato"/>
                <a:ea typeface="Lato"/>
                <a:cs typeface="Lato"/>
                <a:sym typeface="Lato"/>
              </a:rPr>
              <a:t> network server</a:t>
            </a:r>
            <a:r>
              <a:rPr b="0" lang="en" sz="1500">
                <a:solidFill>
                  <a:schemeClr val="accent5"/>
                </a:solidFill>
                <a:highlight>
                  <a:srgbClr val="FFFFFF"/>
                </a:highlight>
                <a:latin typeface="Lato"/>
                <a:ea typeface="Lato"/>
                <a:cs typeface="Lato"/>
                <a:sym typeface="Lato"/>
              </a:rPr>
              <a: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HSMs are used for real time authorisation and authentication in critical infrastructure thus are typically engineered to support standard high availability models including clustering, automated failover, and redundant field-replaceable components.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HSM is like a safe inside a Network that stores the key to unlock your data.</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For every transaction, the key is accessed from HSM.</a:t>
            </a:r>
            <a:endParaRPr b="0" sz="1500">
              <a:solidFill>
                <a:schemeClr val="accent5"/>
              </a:solidFill>
              <a:highlight>
                <a:srgbClr val="FFFFFF"/>
              </a:highlight>
              <a:latin typeface="Lato"/>
              <a:ea typeface="Lato"/>
              <a:cs typeface="Lato"/>
              <a:sym typeface="Lato"/>
            </a:endParaRPr>
          </a:p>
        </p:txBody>
      </p:sp>
      <p:sp>
        <p:nvSpPr>
          <p:cNvPr id="2627" name="Google Shape;2627;p43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Hardware Security Model (HSM)</a:t>
            </a:r>
            <a:endParaRPr sz="1800">
              <a:solidFill>
                <a:schemeClr val="dk1"/>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436"/>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Dedicated </a:t>
            </a:r>
            <a:r>
              <a:rPr lang="en" sz="1500">
                <a:solidFill>
                  <a:schemeClr val="accent5"/>
                </a:solidFill>
                <a:highlight>
                  <a:srgbClr val="FFFFFF"/>
                </a:highlight>
                <a:latin typeface="Lato"/>
                <a:ea typeface="Lato"/>
                <a:cs typeface="Lato"/>
                <a:sym typeface="Lato"/>
              </a:rPr>
              <a:t>hardware</a:t>
            </a:r>
            <a:r>
              <a:rPr b="0" lang="en" sz="1500">
                <a:solidFill>
                  <a:schemeClr val="accent5"/>
                </a:solidFill>
                <a:highlight>
                  <a:srgbClr val="FFFFFF"/>
                </a:highlight>
                <a:latin typeface="Lato"/>
                <a:ea typeface="Lato"/>
                <a:cs typeface="Lato"/>
                <a:sym typeface="Lato"/>
              </a:rPr>
              <a:t> security module (HSM)</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Manage your own keys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No access to AWS </a:t>
            </a:r>
            <a:r>
              <a:rPr b="0" lang="en" sz="1500">
                <a:solidFill>
                  <a:schemeClr val="accent5"/>
                </a:solidFill>
                <a:highlight>
                  <a:srgbClr val="FFFFFF"/>
                </a:highlight>
                <a:latin typeface="Lato"/>
                <a:ea typeface="Lato"/>
                <a:cs typeface="Lato"/>
                <a:sym typeface="Lato"/>
              </a:rPr>
              <a:t>managed</a:t>
            </a:r>
            <a:r>
              <a:rPr b="0" lang="en" sz="1500">
                <a:solidFill>
                  <a:schemeClr val="accent5"/>
                </a:solidFill>
                <a:highlight>
                  <a:srgbClr val="FFFFFF"/>
                </a:highlight>
                <a:latin typeface="Lato"/>
                <a:ea typeface="Lato"/>
                <a:cs typeface="Lato"/>
                <a:sym typeface="Lato"/>
              </a:rPr>
              <a:t> component.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Runs within a VPC within an account.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Single tenant, dedicated hardware, multi AZ cluster</a:t>
            </a:r>
            <a:r>
              <a:rPr b="0" lang="en" sz="1500">
                <a:solidFill>
                  <a:schemeClr val="accent5"/>
                </a:solidFill>
                <a:highlight>
                  <a:srgbClr val="FFFFFF"/>
                </a:highlight>
                <a:latin typeface="Lato"/>
                <a:ea typeface="Lato"/>
                <a:cs typeface="Lato"/>
                <a:sym typeface="Lato"/>
              </a:rPr>
              <a: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Used for regulatory compliance requirement.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FIPS 140-2 Level 3</a:t>
            </a:r>
            <a:endParaRPr b="0" sz="1500">
              <a:solidFill>
                <a:schemeClr val="accent5"/>
              </a:solidFill>
              <a:highlight>
                <a:srgbClr val="FFFFFF"/>
              </a:highlight>
              <a:latin typeface="Lato"/>
              <a:ea typeface="Lato"/>
              <a:cs typeface="Lato"/>
              <a:sym typeface="Lato"/>
            </a:endParaRPr>
          </a:p>
        </p:txBody>
      </p:sp>
      <p:sp>
        <p:nvSpPr>
          <p:cNvPr id="2633" name="Google Shape;2633;p436"/>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CloudHSM</a:t>
            </a:r>
            <a:endParaRPr sz="1800">
              <a:solidFill>
                <a:schemeClr val="dk1"/>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437"/>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CloudHSM Architecture</a:t>
            </a:r>
            <a:endParaRPr sz="1800">
              <a:solidFill>
                <a:schemeClr val="dk1"/>
              </a:solidFill>
            </a:endParaRPr>
          </a:p>
        </p:txBody>
      </p:sp>
      <p:pic>
        <p:nvPicPr>
          <p:cNvPr id="2639" name="Google Shape;2639;p437"/>
          <p:cNvPicPr preferRelativeResize="0"/>
          <p:nvPr/>
        </p:nvPicPr>
        <p:blipFill>
          <a:blip r:embed="rId3">
            <a:alphaModFix/>
          </a:blip>
          <a:stretch>
            <a:fillRect/>
          </a:stretch>
        </p:blipFill>
        <p:spPr>
          <a:xfrm>
            <a:off x="2708475" y="877300"/>
            <a:ext cx="3828326" cy="3749200"/>
          </a:xfrm>
          <a:prstGeom prst="rect">
            <a:avLst/>
          </a:prstGeom>
          <a:noFill/>
          <a:ln>
            <a:noFill/>
          </a:ln>
        </p:spPr>
      </p:pic>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438"/>
          <p:cNvSpPr txBox="1"/>
          <p:nvPr>
            <p:ph idx="4294967295" type="title"/>
          </p:nvPr>
        </p:nvSpPr>
        <p:spPr>
          <a:xfrm>
            <a:off x="755250" y="1089500"/>
            <a:ext cx="7851900" cy="3494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serverless scalable and high performance system for storing data and secrets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Passwords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Database connection strings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License codes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API keys, and so on.</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Values can be encrypted using KMS or in plain text.</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Separate</a:t>
            </a:r>
            <a:r>
              <a:rPr b="0" lang="en" sz="1500">
                <a:solidFill>
                  <a:schemeClr val="accent5"/>
                </a:solidFill>
                <a:highlight>
                  <a:srgbClr val="FFFFFF"/>
                </a:highlight>
                <a:latin typeface="Lato"/>
                <a:ea typeface="Lato"/>
                <a:cs typeface="Lato"/>
                <a:sym typeface="Lato"/>
              </a:rPr>
              <a:t> data from source control</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Store parameters in hierarchies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Track versions</a:t>
            </a:r>
            <a:endParaRPr b="0" sz="1500">
              <a:solidFill>
                <a:schemeClr val="accent5"/>
              </a:solidFill>
              <a:highlight>
                <a:srgbClr val="FFFFFF"/>
              </a:highlight>
              <a:latin typeface="Lato"/>
              <a:ea typeface="Lato"/>
              <a:cs typeface="Lato"/>
              <a:sym typeface="Lato"/>
            </a:endParaRPr>
          </a:p>
        </p:txBody>
      </p:sp>
      <p:sp>
        <p:nvSpPr>
          <p:cNvPr id="2645" name="Google Shape;2645;p438"/>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System Manager Parameter Store</a:t>
            </a:r>
            <a:endParaRPr sz="1800">
              <a:solidFill>
                <a:schemeClr val="dk1"/>
              </a:solidFill>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439"/>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dk1"/>
                </a:solidFill>
              </a:rPr>
              <a:t>Parameter Store Hierarchies</a:t>
            </a:r>
            <a:endParaRPr sz="1800">
              <a:solidFill>
                <a:schemeClr val="dk1"/>
              </a:solidFill>
            </a:endParaRPr>
          </a:p>
        </p:txBody>
      </p:sp>
      <p:pic>
        <p:nvPicPr>
          <p:cNvPr id="2651" name="Google Shape;2651;p439"/>
          <p:cNvPicPr preferRelativeResize="0"/>
          <p:nvPr/>
        </p:nvPicPr>
        <p:blipFill>
          <a:blip r:embed="rId3">
            <a:alphaModFix/>
          </a:blip>
          <a:stretch>
            <a:fillRect/>
          </a:stretch>
        </p:blipFill>
        <p:spPr>
          <a:xfrm>
            <a:off x="788900" y="942375"/>
            <a:ext cx="7566195" cy="3749199"/>
          </a:xfrm>
          <a:prstGeom prst="rect">
            <a:avLst/>
          </a:prstGeom>
          <a:noFill/>
          <a:ln>
            <a:noFill/>
          </a:ln>
        </p:spPr>
      </p:pic>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440"/>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 service that helps you rotate, manage and retrieve secrets, like database credentials, API keys and so on.</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Similar to Parameter Store except</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Use of Parameter Store is free while Charge per secret stored and per 10,000 API calls.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Automatically rotate keys.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Apply new key/password in RDS for you.</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Generate random secrets on the fly.</a:t>
            </a:r>
            <a:endParaRPr b="0" sz="1500">
              <a:solidFill>
                <a:schemeClr val="accent5"/>
              </a:solidFill>
              <a:highlight>
                <a:srgbClr val="FFFFFF"/>
              </a:highlight>
              <a:latin typeface="Lato"/>
              <a:ea typeface="Lato"/>
              <a:cs typeface="Lato"/>
              <a:sym typeface="Lato"/>
            </a:endParaRPr>
          </a:p>
        </p:txBody>
      </p:sp>
      <p:sp>
        <p:nvSpPr>
          <p:cNvPr id="2657" name="Google Shape;2657;p440"/>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Secrets Manager</a:t>
            </a:r>
            <a:endParaRPr sz="1800">
              <a:solidFill>
                <a:schemeClr val="dk1"/>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441"/>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300"/>
              </a:spcBef>
              <a:spcAft>
                <a:spcPts val="0"/>
              </a:spcAft>
              <a:buClr>
                <a:schemeClr val="accent5"/>
              </a:buClr>
              <a:buSzPts val="1800"/>
              <a:buFont typeface="Lato"/>
              <a:buChar char="●"/>
            </a:pPr>
            <a:r>
              <a:rPr b="0" lang="en" sz="1500">
                <a:solidFill>
                  <a:schemeClr val="accent5"/>
                </a:solidFill>
                <a:highlight>
                  <a:srgbClr val="FFFFFF"/>
                </a:highlight>
                <a:latin typeface="Lato"/>
                <a:ea typeface="Lato"/>
                <a:cs typeface="Lato"/>
                <a:sym typeface="Lato"/>
              </a:rPr>
              <a:t>AWS WAF is a web application firewall that lets you monitor the HTTP and HTTPS requests that are forwarded to an Amazon CloudFront distribution, an Amazon API Gateway or an Application Load Balancer.</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Controls access to the </a:t>
            </a:r>
            <a:r>
              <a:rPr b="0" lang="en" sz="1500">
                <a:solidFill>
                  <a:schemeClr val="accent5"/>
                </a:solidFill>
                <a:highlight>
                  <a:srgbClr val="FFFFFF"/>
                </a:highlight>
                <a:latin typeface="Lato"/>
                <a:ea typeface="Lato"/>
                <a:cs typeface="Lato"/>
                <a:sym typeface="Lato"/>
              </a:rPr>
              <a:t>content</a:t>
            </a:r>
            <a:r>
              <a:rPr b="0" lang="en" sz="1500">
                <a:solidFill>
                  <a:schemeClr val="accent5"/>
                </a:solidFill>
                <a:highlight>
                  <a:srgbClr val="FFFFFF"/>
                </a:highlight>
                <a:latin typeface="Lato"/>
                <a:ea typeface="Lato"/>
                <a:cs typeface="Lato"/>
                <a:sym typeface="Lato"/>
              </a:rPr>
              <a:t> based on the conditions specified.</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Configure </a:t>
            </a:r>
            <a:r>
              <a:rPr lang="en" sz="1500">
                <a:solidFill>
                  <a:schemeClr val="accent5"/>
                </a:solidFill>
                <a:highlight>
                  <a:srgbClr val="FFFFFF"/>
                </a:highlight>
                <a:latin typeface="Lato"/>
                <a:ea typeface="Lato"/>
                <a:cs typeface="Lato"/>
                <a:sym typeface="Lato"/>
              </a:rPr>
              <a:t>filtering rules</a:t>
            </a:r>
            <a:r>
              <a:rPr b="0" lang="en" sz="1500">
                <a:solidFill>
                  <a:schemeClr val="accent5"/>
                </a:solidFill>
                <a:highlight>
                  <a:srgbClr val="FFFFFF"/>
                </a:highlight>
                <a:latin typeface="Lato"/>
                <a:ea typeface="Lato"/>
                <a:cs typeface="Lato"/>
                <a:sym typeface="Lato"/>
              </a:rPr>
              <a:t> to allow/deny traffic.</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IP addresses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Query string parameters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SQL Query injection</a:t>
            </a:r>
            <a:endParaRPr b="0" sz="1500">
              <a:solidFill>
                <a:schemeClr val="accent5"/>
              </a:solidFill>
              <a:highlight>
                <a:srgbClr val="FFFFFF"/>
              </a:highlight>
              <a:latin typeface="Lato"/>
              <a:ea typeface="Lato"/>
              <a:cs typeface="Lato"/>
              <a:sym typeface="Lato"/>
            </a:endParaRPr>
          </a:p>
          <a:p>
            <a:pPr indent="0" lvl="0" marL="0" rtl="0" algn="l">
              <a:lnSpc>
                <a:spcPct val="150000"/>
              </a:lnSpc>
              <a:spcBef>
                <a:spcPts val="1200"/>
              </a:spcBef>
              <a:spcAft>
                <a:spcPts val="1100"/>
              </a:spcAft>
              <a:buNone/>
            </a:pPr>
            <a:r>
              <a:t/>
            </a:r>
            <a:endParaRPr b="0" sz="1800">
              <a:solidFill>
                <a:schemeClr val="accent5"/>
              </a:solidFill>
              <a:highlight>
                <a:srgbClr val="FFFFFF"/>
              </a:highlight>
              <a:latin typeface="Lato"/>
              <a:ea typeface="Lato"/>
              <a:cs typeface="Lato"/>
              <a:sym typeface="Lato"/>
            </a:endParaRPr>
          </a:p>
        </p:txBody>
      </p:sp>
      <p:sp>
        <p:nvSpPr>
          <p:cNvPr id="2663" name="Google Shape;2663;p441"/>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Web Application Firewall (WAF)</a:t>
            </a:r>
            <a:endParaRPr sz="2000">
              <a:solidFill>
                <a:schemeClr val="dk1"/>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442"/>
          <p:cNvSpPr txBox="1"/>
          <p:nvPr>
            <p:ph idx="4294967295" type="title"/>
          </p:nvPr>
        </p:nvSpPr>
        <p:spPr>
          <a:xfrm>
            <a:off x="781300" y="98965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At the simplest level, AWS WAF lets you choose one of the following behaviors: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Arial"/>
              <a:buChar char="○"/>
            </a:pPr>
            <a:r>
              <a:rPr lang="en" sz="1500">
                <a:solidFill>
                  <a:schemeClr val="accent5"/>
                </a:solidFill>
                <a:highlight>
                  <a:schemeClr val="lt1"/>
                </a:highlight>
                <a:latin typeface="Lato"/>
                <a:ea typeface="Lato"/>
                <a:cs typeface="Lato"/>
                <a:sym typeface="Lato"/>
              </a:rPr>
              <a:t>Allow all requests except the ones that you specify</a:t>
            </a:r>
            <a:r>
              <a:rPr b="0" lang="en" sz="1500">
                <a:solidFill>
                  <a:schemeClr val="accent5"/>
                </a:solidFill>
                <a:highlight>
                  <a:schemeClr val="lt1"/>
                </a:highlight>
                <a:latin typeface="Lato"/>
                <a:ea typeface="Lato"/>
                <a:cs typeface="Lato"/>
                <a:sym typeface="Lato"/>
              </a:rPr>
              <a:t>.</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Block all requests except the ones that you specify</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Count the requests that match the properties that you specify</a:t>
            </a:r>
            <a:endParaRPr b="0" sz="1500">
              <a:solidFill>
                <a:schemeClr val="accent5"/>
              </a:solidFill>
              <a:highlight>
                <a:schemeClr val="lt1"/>
              </a:highlight>
              <a:latin typeface="Lato"/>
              <a:ea typeface="Lato"/>
              <a:cs typeface="Lato"/>
              <a:sym typeface="Lato"/>
            </a:endParaRPr>
          </a:p>
        </p:txBody>
      </p:sp>
      <p:sp>
        <p:nvSpPr>
          <p:cNvPr id="2669" name="Google Shape;2669;p442"/>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Web Application Firewall (WAF)</a:t>
            </a:r>
            <a:endParaRPr sz="2000">
              <a:solidFill>
                <a:schemeClr val="dk1"/>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443"/>
          <p:cNvSpPr txBox="1"/>
          <p:nvPr>
            <p:ph idx="4294967295" type="title"/>
          </p:nvPr>
        </p:nvSpPr>
        <p:spPr>
          <a:xfrm>
            <a:off x="781300" y="98965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Request properties</a:t>
            </a:r>
            <a:endParaRPr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Originating IP address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Originating country</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Request size</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Value in request headers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Strings in request matching regular expressions (regex) patterns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SQL code (injection)</a:t>
            </a:r>
            <a:endParaRPr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Cross site scripting (XSS)</a:t>
            </a:r>
            <a:endParaRPr sz="1500">
              <a:solidFill>
                <a:schemeClr val="accent5"/>
              </a:solidFill>
              <a:highlight>
                <a:schemeClr val="lt1"/>
              </a:highlight>
              <a:latin typeface="Lato"/>
              <a:ea typeface="Lato"/>
              <a:cs typeface="Lato"/>
              <a:sym typeface="Lato"/>
            </a:endParaRPr>
          </a:p>
        </p:txBody>
      </p:sp>
      <p:sp>
        <p:nvSpPr>
          <p:cNvPr id="2675" name="Google Shape;2675;p443"/>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Web Application Firewall (WAF)</a:t>
            </a:r>
            <a:endParaRPr sz="2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6"/>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AWS S3 - </a:t>
            </a:r>
            <a:r>
              <a:rPr lang="en">
                <a:solidFill>
                  <a:schemeClr val="dk1"/>
                </a:solidFill>
                <a:latin typeface="Lato"/>
                <a:ea typeface="Lato"/>
                <a:cs typeface="Lato"/>
                <a:sym typeface="Lato"/>
              </a:rPr>
              <a:t>S3 Standard</a:t>
            </a:r>
            <a:endParaRPr sz="3600">
              <a:solidFill>
                <a:schemeClr val="dk1"/>
              </a:solidFill>
            </a:endParaRPr>
          </a:p>
        </p:txBody>
      </p:sp>
      <p:sp>
        <p:nvSpPr>
          <p:cNvPr id="383" name="Google Shape;383;p66"/>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sz="2300">
              <a:solidFill>
                <a:schemeClr val="dk1"/>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General Purpose</a:t>
            </a:r>
            <a:endParaRPr b="0"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Low latency and high throughput performance.</a:t>
            </a:r>
            <a:endParaRPr b="0"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Designed for durability of 99.999999999% of objects across multiple Availability Zones (At least 3) and 99.99% availability.</a:t>
            </a:r>
            <a:endParaRPr b="0"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Supports SSL for data in transit and encryption of data at rest</a:t>
            </a:r>
            <a:endParaRPr b="0" sz="1600">
              <a:solidFill>
                <a:srgbClr val="292929"/>
              </a:solidFill>
              <a:latin typeface="Lato"/>
              <a:ea typeface="Lato"/>
              <a:cs typeface="Lato"/>
              <a:sym typeface="Lato"/>
            </a:endParaRPr>
          </a:p>
          <a:p>
            <a:pPr indent="-44450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S3 Lifecycle management for automatic migration of objects to other S3 Storage Classes.</a:t>
            </a:r>
            <a:endParaRPr b="0" sz="1600">
              <a:solidFill>
                <a:srgbClr val="292929"/>
              </a:solidFill>
              <a:latin typeface="Lato"/>
              <a:ea typeface="Lato"/>
              <a:cs typeface="Lato"/>
              <a:sym typeface="Lato"/>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444"/>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AWS Shield can help protect against denial of service (DDoS) attacks. DDoS is a malicious attempt to affect the availability of a targeted system, such as a website or an application to legitimate end-users.</a:t>
            </a:r>
            <a:endParaRPr b="0" sz="1500">
              <a:solidFill>
                <a:schemeClr val="accent5"/>
              </a:solidFill>
              <a:highlight>
                <a:srgbClr val="FFFFFF"/>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Tiers  of Shield services: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AWS Shield Standard</a:t>
            </a:r>
            <a:endParaRPr sz="1500">
              <a:solidFill>
                <a:schemeClr val="accent5"/>
              </a:solidFill>
              <a:highlight>
                <a:srgbClr val="FFFFFF"/>
              </a:highlight>
              <a:latin typeface="Lato"/>
              <a:ea typeface="Lato"/>
              <a:cs typeface="Lato"/>
              <a:sym typeface="Lato"/>
            </a:endParaRPr>
          </a:p>
          <a:p>
            <a:pPr indent="-323850" lvl="2"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When using WAF, automatically enabled for all customers at no cost.</a:t>
            </a:r>
            <a:endParaRPr b="0" sz="1500">
              <a:solidFill>
                <a:schemeClr val="accent5"/>
              </a:solidFill>
              <a:highlight>
                <a:srgbClr val="FFFFFF"/>
              </a:highlight>
              <a:latin typeface="Lato"/>
              <a:ea typeface="Lato"/>
              <a:cs typeface="Lato"/>
              <a:sym typeface="Lato"/>
            </a:endParaRPr>
          </a:p>
          <a:p>
            <a:pPr indent="-323850" lvl="2"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Protect against common layer 3 and layer 4 attacks.</a:t>
            </a:r>
            <a:endParaRPr b="0" sz="1500">
              <a:solidFill>
                <a:schemeClr val="accent5"/>
              </a:solidFill>
              <a:highlight>
                <a:srgbClr val="FFFFFF"/>
              </a:highlight>
              <a:latin typeface="Lato"/>
              <a:ea typeface="Lato"/>
              <a:cs typeface="Lato"/>
              <a:sym typeface="Lato"/>
            </a:endParaRPr>
          </a:p>
          <a:p>
            <a:pPr indent="-323850" lvl="3" marL="18288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SYN/UDP Floods</a:t>
            </a:r>
            <a:endParaRPr b="0" sz="1500">
              <a:solidFill>
                <a:schemeClr val="accent5"/>
              </a:solidFill>
              <a:highlight>
                <a:srgbClr val="FFFFFF"/>
              </a:highlight>
              <a:latin typeface="Lato"/>
              <a:ea typeface="Lato"/>
              <a:cs typeface="Lato"/>
              <a:sym typeface="Lato"/>
            </a:endParaRPr>
          </a:p>
          <a:p>
            <a:pPr indent="-323850" lvl="3" marL="18288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Reflection Attacks</a:t>
            </a:r>
            <a:endParaRPr b="0" sz="1200">
              <a:solidFill>
                <a:srgbClr val="16191F"/>
              </a:solidFill>
              <a:highlight>
                <a:srgbClr val="FFFFFF"/>
              </a:highlight>
              <a:latin typeface="Roboto"/>
              <a:ea typeface="Roboto"/>
              <a:cs typeface="Roboto"/>
              <a:sym typeface="Roboto"/>
            </a:endParaRPr>
          </a:p>
        </p:txBody>
      </p:sp>
      <p:sp>
        <p:nvSpPr>
          <p:cNvPr id="2681" name="Google Shape;2681;p444"/>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Shield</a:t>
            </a:r>
            <a:endParaRPr sz="2000">
              <a:solidFill>
                <a:schemeClr val="dk1"/>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445"/>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Tiers  of Shield services:</a:t>
            </a:r>
            <a:endParaRPr b="0" sz="1500">
              <a:solidFill>
                <a:schemeClr val="accent5"/>
              </a:solidFill>
              <a:highlight>
                <a:srgbClr val="FFFFFF"/>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lang="en" sz="1500">
                <a:solidFill>
                  <a:schemeClr val="accent5"/>
                </a:solidFill>
                <a:highlight>
                  <a:schemeClr val="lt1"/>
                </a:highlight>
                <a:latin typeface="Lato"/>
                <a:ea typeface="Lato"/>
                <a:cs typeface="Lato"/>
                <a:sym typeface="Lato"/>
              </a:rPr>
              <a:t>AWS Shield Advanced</a:t>
            </a:r>
            <a:endParaRPr sz="1200">
              <a:solidFill>
                <a:srgbClr val="16191F"/>
              </a:solidFill>
              <a:highlight>
                <a:srgbClr val="FFFFFF"/>
              </a:highlight>
              <a:latin typeface="Roboto"/>
              <a:ea typeface="Roboto"/>
              <a:cs typeface="Roboto"/>
              <a:sym typeface="Roboto"/>
            </a:endParaRPr>
          </a:p>
          <a:p>
            <a:pPr indent="-342900" lvl="2" marL="1371600" rtl="0" algn="l">
              <a:lnSpc>
                <a:spcPct val="150000"/>
              </a:lnSpc>
              <a:spcBef>
                <a:spcPts val="0"/>
              </a:spcBef>
              <a:spcAft>
                <a:spcPts val="0"/>
              </a:spcAft>
              <a:buClr>
                <a:schemeClr val="accent5"/>
              </a:buClr>
              <a:buSzPts val="1800"/>
              <a:buFont typeface="Lato"/>
              <a:buChar char="■"/>
            </a:pPr>
            <a:r>
              <a:rPr b="0" lang="en" sz="1500">
                <a:solidFill>
                  <a:schemeClr val="accent5"/>
                </a:solidFill>
                <a:highlight>
                  <a:srgbClr val="FFFFFF"/>
                </a:highlight>
                <a:latin typeface="Lato"/>
                <a:ea typeface="Lato"/>
                <a:cs typeface="Lato"/>
                <a:sym typeface="Lato"/>
              </a:rPr>
              <a:t>Adds additional features on top of AWS WAF, such as dedicated support from the DDoS Response Team (DRT) and advanced reporting.</a:t>
            </a:r>
            <a:endParaRPr b="0" sz="1500">
              <a:solidFill>
                <a:schemeClr val="accent5"/>
              </a:solidFill>
              <a:highlight>
                <a:srgbClr val="FFFFFF"/>
              </a:highlight>
              <a:latin typeface="Lato"/>
              <a:ea typeface="Lato"/>
              <a:cs typeface="Lato"/>
              <a:sym typeface="Lato"/>
            </a:endParaRPr>
          </a:p>
          <a:p>
            <a:pPr indent="-323850" lvl="2"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$3000 per month per org</a:t>
            </a:r>
            <a:endParaRPr b="0" sz="1500">
              <a:solidFill>
                <a:schemeClr val="accent5"/>
              </a:solidFill>
              <a:highlight>
                <a:srgbClr val="FFFFFF"/>
              </a:highlight>
              <a:latin typeface="Lato"/>
              <a:ea typeface="Lato"/>
              <a:cs typeface="Lato"/>
              <a:sym typeface="Lato"/>
            </a:endParaRPr>
          </a:p>
          <a:p>
            <a:pPr indent="-323850" lvl="2"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rgbClr val="FFFFFF"/>
                </a:highlight>
                <a:latin typeface="Lato"/>
                <a:ea typeface="Lato"/>
                <a:cs typeface="Lato"/>
                <a:sym typeface="Lato"/>
              </a:rPr>
              <a:t>Enhanced protection for EC2, ELB, CLoudFront, Global Accelerator, Route53, etc.</a:t>
            </a:r>
            <a:endParaRPr sz="1800">
              <a:solidFill>
                <a:schemeClr val="accent5"/>
              </a:solidFill>
              <a:highlight>
                <a:srgbClr val="FFFFFF"/>
              </a:highlight>
              <a:latin typeface="Lato"/>
              <a:ea typeface="Lato"/>
              <a:cs typeface="Lato"/>
              <a:sym typeface="Lato"/>
            </a:endParaRPr>
          </a:p>
        </p:txBody>
      </p:sp>
      <p:sp>
        <p:nvSpPr>
          <p:cNvPr id="2687" name="Google Shape;2687;p445"/>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Shield</a:t>
            </a:r>
            <a:endParaRPr sz="2000">
              <a:solidFill>
                <a:schemeClr val="dk1"/>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446"/>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AWS WAF "Firewall"  can handle different types of attack, AWS Shield is handling only DDOS attack.</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AWS WAF </a:t>
            </a:r>
            <a:r>
              <a:rPr b="0" lang="en" sz="1500">
                <a:solidFill>
                  <a:schemeClr val="accent5"/>
                </a:solidFill>
                <a:highlight>
                  <a:srgbClr val="FFFFFF"/>
                </a:highlight>
                <a:latin typeface="Lato"/>
                <a:ea typeface="Lato"/>
                <a:cs typeface="Lato"/>
                <a:sym typeface="Lato"/>
              </a:rPr>
              <a:t>controls which traffic to allow or block to your web application by defining customizable web security rules. AWS WAF is a web application firewall that helps protect your web applications from </a:t>
            </a:r>
            <a:r>
              <a:rPr lang="en" sz="1500">
                <a:solidFill>
                  <a:schemeClr val="accent5"/>
                </a:solidFill>
                <a:highlight>
                  <a:srgbClr val="FFFFFF"/>
                </a:highlight>
                <a:latin typeface="Lato"/>
                <a:ea typeface="Lato"/>
                <a:cs typeface="Lato"/>
                <a:sym typeface="Lato"/>
              </a:rPr>
              <a:t>common web exploits</a:t>
            </a:r>
            <a:r>
              <a:rPr b="0" lang="en" sz="1500">
                <a:solidFill>
                  <a:schemeClr val="accent5"/>
                </a:solidFill>
                <a:highlight>
                  <a:srgbClr val="FFFFFF"/>
                </a:highlight>
                <a:latin typeface="Lato"/>
                <a:ea typeface="Lato"/>
                <a:cs typeface="Lato"/>
                <a:sym typeface="Lato"/>
              </a:rPr>
              <a:t> that could affect application availability, compromise security, or consume excessive resources.</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lang="en" sz="1500">
                <a:solidFill>
                  <a:schemeClr val="accent5"/>
                </a:solidFill>
                <a:highlight>
                  <a:srgbClr val="FFFFFF"/>
                </a:highlight>
                <a:latin typeface="Lato"/>
                <a:ea typeface="Lato"/>
                <a:cs typeface="Lato"/>
                <a:sym typeface="Lato"/>
              </a:rPr>
              <a:t>AWS Shield </a:t>
            </a:r>
            <a:r>
              <a:rPr b="0" lang="en" sz="1500">
                <a:solidFill>
                  <a:schemeClr val="accent5"/>
                </a:solidFill>
                <a:highlight>
                  <a:srgbClr val="FFFFFF"/>
                </a:highlight>
                <a:latin typeface="Lato"/>
                <a:ea typeface="Lato"/>
                <a:cs typeface="Lato"/>
                <a:sym typeface="Lato"/>
              </a:rPr>
              <a:t>manages </a:t>
            </a:r>
            <a:r>
              <a:rPr lang="en" sz="1500">
                <a:solidFill>
                  <a:schemeClr val="accent5"/>
                </a:solidFill>
                <a:highlight>
                  <a:srgbClr val="FFFFFF"/>
                </a:highlight>
                <a:latin typeface="Lato"/>
                <a:ea typeface="Lato"/>
                <a:cs typeface="Lato"/>
                <a:sym typeface="Lato"/>
              </a:rPr>
              <a:t>DDoS Protection</a:t>
            </a:r>
            <a:r>
              <a:rPr b="0" lang="en" sz="1500">
                <a:solidFill>
                  <a:schemeClr val="accent5"/>
                </a:solidFill>
                <a:highlight>
                  <a:srgbClr val="FFFFFF"/>
                </a:highlight>
                <a:latin typeface="Lato"/>
                <a:ea typeface="Lato"/>
                <a:cs typeface="Lato"/>
                <a:sym typeface="Lato"/>
              </a:rPr>
              <a:t>. AWS Shield is a managed Distributed Denial of Service (DDoS) protection service that safeguards web applications running on AWS. </a:t>
            </a:r>
            <a:endParaRPr b="0" sz="1500">
              <a:solidFill>
                <a:schemeClr val="accent5"/>
              </a:solidFill>
              <a:highlight>
                <a:schemeClr val="lt1"/>
              </a:highlight>
              <a:latin typeface="Lato"/>
              <a:ea typeface="Lato"/>
              <a:cs typeface="Lato"/>
              <a:sym typeface="Lato"/>
            </a:endParaRPr>
          </a:p>
        </p:txBody>
      </p:sp>
      <p:sp>
        <p:nvSpPr>
          <p:cNvPr id="2693" name="Google Shape;2693;p446"/>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WAF Vs Shield</a:t>
            </a:r>
            <a:endParaRPr sz="2000">
              <a:solidFill>
                <a:schemeClr val="dk1"/>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447"/>
          <p:cNvSpPr txBox="1"/>
          <p:nvPr>
            <p:ph type="title"/>
          </p:nvPr>
        </p:nvSpPr>
        <p:spPr>
          <a:xfrm>
            <a:off x="143225" y="1770925"/>
            <a:ext cx="4167600" cy="16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Chapter 9</a:t>
            </a:r>
            <a:endParaRPr sz="2800"/>
          </a:p>
          <a:p>
            <a:pPr indent="0" lvl="0" marL="0" rtl="0" algn="ctr">
              <a:spcBef>
                <a:spcPts val="0"/>
              </a:spcBef>
              <a:spcAft>
                <a:spcPts val="0"/>
              </a:spcAft>
              <a:buNone/>
            </a:pPr>
            <a:r>
              <a:rPr lang="en"/>
              <a:t>Serverless</a:t>
            </a:r>
            <a:endParaRPr/>
          </a:p>
        </p:txBody>
      </p:sp>
      <p:sp>
        <p:nvSpPr>
          <p:cNvPr id="2699" name="Google Shape;2699;p447"/>
          <p:cNvSpPr txBox="1"/>
          <p:nvPr>
            <p:ph idx="2" type="body"/>
          </p:nvPr>
        </p:nvSpPr>
        <p:spPr>
          <a:xfrm>
            <a:off x="4791925" y="325550"/>
            <a:ext cx="3997500" cy="4062600"/>
          </a:xfrm>
          <a:prstGeom prst="rect">
            <a:avLst/>
          </a:prstGeom>
        </p:spPr>
        <p:txBody>
          <a:bodyPr anchorCtr="0" anchor="ctr" bIns="91425" lIns="91425" spcFirstLastPara="1" rIns="91425" wrap="square" tIns="91425">
            <a:noAutofit/>
          </a:bodyPr>
          <a:lstStyle/>
          <a:p>
            <a:pPr indent="-330200" lvl="0" marL="457200" rtl="0" algn="l">
              <a:lnSpc>
                <a:spcPct val="135000"/>
              </a:lnSpc>
              <a:spcBef>
                <a:spcPts val="0"/>
              </a:spcBef>
              <a:spcAft>
                <a:spcPts val="0"/>
              </a:spcAft>
              <a:buSzPts val="1600"/>
              <a:buChar char="●"/>
            </a:pPr>
            <a:r>
              <a:rPr b="1" lang="en" sz="1600"/>
              <a:t>Lambda</a:t>
            </a:r>
            <a:endParaRPr b="1" sz="1600"/>
          </a:p>
          <a:p>
            <a:pPr indent="-330200" lvl="0" marL="457200" rtl="0" algn="l">
              <a:lnSpc>
                <a:spcPct val="135000"/>
              </a:lnSpc>
              <a:spcBef>
                <a:spcPts val="0"/>
              </a:spcBef>
              <a:spcAft>
                <a:spcPts val="0"/>
              </a:spcAft>
              <a:buSzPts val="1600"/>
              <a:buChar char="●"/>
            </a:pPr>
            <a:r>
              <a:rPr b="1" lang="en" sz="1600"/>
              <a:t>Elastic container Service (ECS)</a:t>
            </a:r>
            <a:endParaRPr b="1" sz="1600"/>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448"/>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AWS Lambda is a compute service where you can upload your code and create Lambda functions. </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 AWS Lambda takes care of provisioning and managing the servers that you use to run the code.</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User doesn't have to worry about operating systems, patching, scaling, et cetera, et cetera.</a:t>
            </a:r>
            <a:endParaRPr b="0" sz="1500">
              <a:solidFill>
                <a:schemeClr val="accent5"/>
              </a:solidFill>
              <a:highlight>
                <a:schemeClr val="lt1"/>
              </a:highlight>
              <a:latin typeface="Lato"/>
              <a:ea typeface="Lato"/>
              <a:cs typeface="Lato"/>
              <a:sym typeface="Lato"/>
            </a:endParaRPr>
          </a:p>
        </p:txBody>
      </p:sp>
      <p:sp>
        <p:nvSpPr>
          <p:cNvPr id="2705" name="Google Shape;2705;p448"/>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Lambda</a:t>
            </a:r>
            <a:endParaRPr sz="2000">
              <a:solidFill>
                <a:schemeClr val="dk1"/>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449"/>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An </a:t>
            </a:r>
            <a:r>
              <a:rPr lang="en" sz="1500">
                <a:solidFill>
                  <a:schemeClr val="accent5"/>
                </a:solidFill>
                <a:highlight>
                  <a:schemeClr val="lt1"/>
                </a:highlight>
                <a:latin typeface="Lato"/>
                <a:ea typeface="Lato"/>
                <a:cs typeface="Lato"/>
                <a:sym typeface="Lato"/>
              </a:rPr>
              <a:t>event-driven compute service </a:t>
            </a:r>
            <a:r>
              <a:rPr b="0" lang="en" sz="1500">
                <a:solidFill>
                  <a:schemeClr val="accent5"/>
                </a:solidFill>
                <a:highlight>
                  <a:schemeClr val="lt1"/>
                </a:highlight>
                <a:latin typeface="Lato"/>
                <a:ea typeface="Lato"/>
                <a:cs typeface="Lato"/>
                <a:sym typeface="Lato"/>
              </a:rPr>
              <a:t>where AWS Lambda runs your code in response to events. These events could be changes to data in an Amazon S3 bucket or a DynamoDB table, et cetera.</a:t>
            </a:r>
            <a:endParaRPr b="0" sz="1500">
              <a:solidFill>
                <a:schemeClr val="accent5"/>
              </a:solidFill>
              <a:highlight>
                <a:schemeClr val="lt1"/>
              </a:highlight>
              <a:latin typeface="Lato"/>
              <a:ea typeface="Lato"/>
              <a:cs typeface="Lato"/>
              <a:sym typeface="Lato"/>
            </a:endParaRPr>
          </a:p>
          <a:p>
            <a:pPr indent="-323850" lvl="0" marL="4572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As a compute service to run your code in response to HTTP requests using Amazon's API Gateway or API calls made using the AWS SDKs.</a:t>
            </a:r>
            <a:endParaRPr b="0" sz="1500">
              <a:solidFill>
                <a:schemeClr val="accent5"/>
              </a:solidFill>
              <a:highlight>
                <a:schemeClr val="lt1"/>
              </a:highlight>
              <a:latin typeface="Lato"/>
              <a:ea typeface="Lato"/>
              <a:cs typeface="Lato"/>
              <a:sym typeface="Lato"/>
            </a:endParaRPr>
          </a:p>
        </p:txBody>
      </p:sp>
      <p:sp>
        <p:nvSpPr>
          <p:cNvPr id="2711" name="Google Shape;2711;p449"/>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Lambda Invocations</a:t>
            </a:r>
            <a:endParaRPr sz="2000">
              <a:solidFill>
                <a:schemeClr val="dk1"/>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450"/>
          <p:cNvSpPr txBox="1"/>
          <p:nvPr>
            <p:ph idx="4294967295" type="title"/>
          </p:nvPr>
        </p:nvSpPr>
        <p:spPr>
          <a:xfrm>
            <a:off x="703125" y="321500"/>
            <a:ext cx="7459500" cy="7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Lambda Invocations - Event Driven Compute</a:t>
            </a:r>
            <a:endParaRPr sz="2000">
              <a:solidFill>
                <a:schemeClr val="dk1"/>
              </a:solidFill>
            </a:endParaRPr>
          </a:p>
        </p:txBody>
      </p:sp>
      <p:pic>
        <p:nvPicPr>
          <p:cNvPr id="2717" name="Google Shape;2717;p450"/>
          <p:cNvPicPr preferRelativeResize="0"/>
          <p:nvPr/>
        </p:nvPicPr>
        <p:blipFill>
          <a:blip r:embed="rId3">
            <a:alphaModFix/>
          </a:blip>
          <a:stretch>
            <a:fillRect/>
          </a:stretch>
        </p:blipFill>
        <p:spPr>
          <a:xfrm>
            <a:off x="1869600" y="1119850"/>
            <a:ext cx="5591724" cy="3436125"/>
          </a:xfrm>
          <a:prstGeom prst="rect">
            <a:avLst/>
          </a:prstGeom>
          <a:noFill/>
          <a:ln>
            <a:noFill/>
          </a:ln>
        </p:spPr>
      </p:pic>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451"/>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Lambda Invocations - In response to HTTP requests</a:t>
            </a:r>
            <a:endParaRPr sz="2000">
              <a:solidFill>
                <a:schemeClr val="dk1"/>
              </a:solidFill>
            </a:endParaRPr>
          </a:p>
        </p:txBody>
      </p:sp>
      <p:pic>
        <p:nvPicPr>
          <p:cNvPr id="2723" name="Google Shape;2723;p451"/>
          <p:cNvPicPr preferRelativeResize="0"/>
          <p:nvPr/>
        </p:nvPicPr>
        <p:blipFill>
          <a:blip r:embed="rId3">
            <a:alphaModFix/>
          </a:blip>
          <a:stretch>
            <a:fillRect/>
          </a:stretch>
        </p:blipFill>
        <p:spPr>
          <a:xfrm>
            <a:off x="2342550" y="1211100"/>
            <a:ext cx="4667250" cy="3048000"/>
          </a:xfrm>
          <a:prstGeom prst="rect">
            <a:avLst/>
          </a:prstGeom>
          <a:noFill/>
          <a:ln>
            <a:noFill/>
          </a:ln>
        </p:spPr>
      </p:pic>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452"/>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Traditional vs Serverless Architecture</a:t>
            </a:r>
            <a:endParaRPr sz="2000">
              <a:solidFill>
                <a:schemeClr val="dk1"/>
              </a:solidFill>
            </a:endParaRPr>
          </a:p>
        </p:txBody>
      </p:sp>
      <p:pic>
        <p:nvPicPr>
          <p:cNvPr id="2729" name="Google Shape;2729;p452"/>
          <p:cNvPicPr preferRelativeResize="0"/>
          <p:nvPr/>
        </p:nvPicPr>
        <p:blipFill>
          <a:blip r:embed="rId3">
            <a:alphaModFix/>
          </a:blip>
          <a:stretch>
            <a:fillRect/>
          </a:stretch>
        </p:blipFill>
        <p:spPr>
          <a:xfrm>
            <a:off x="2185175" y="1186650"/>
            <a:ext cx="4667250" cy="3048000"/>
          </a:xfrm>
          <a:prstGeom prst="rect">
            <a:avLst/>
          </a:prstGeom>
          <a:noFill/>
          <a:ln>
            <a:noFill/>
          </a:ln>
        </p:spPr>
      </p:pic>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453"/>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AWS Lambda supports following languages:</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Node.js</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Java</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Python</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Go</a:t>
            </a:r>
            <a:endParaRPr b="0" sz="1500">
              <a:solidFill>
                <a:schemeClr val="accent5"/>
              </a:solidFill>
              <a:highlight>
                <a:schemeClr val="lt1"/>
              </a:highlight>
              <a:latin typeface="Lato"/>
              <a:ea typeface="Lato"/>
              <a:cs typeface="Lato"/>
              <a:sym typeface="Lato"/>
            </a:endParaRPr>
          </a:p>
          <a:p>
            <a:pPr indent="-323850" lvl="1" marL="13716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Powershell</a:t>
            </a:r>
            <a:endParaRPr b="0" sz="1500">
              <a:solidFill>
                <a:schemeClr val="accent5"/>
              </a:solidFill>
              <a:highlight>
                <a:schemeClr val="lt1"/>
              </a:highlight>
              <a:latin typeface="Lato"/>
              <a:ea typeface="Lato"/>
              <a:cs typeface="Lato"/>
              <a:sym typeface="Lato"/>
            </a:endParaRPr>
          </a:p>
          <a:p>
            <a:pPr indent="-323850" lvl="0"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Architectures can get extremely complicated with, AWS X-Ray allows to debug what is happening.</a:t>
            </a:r>
            <a:endParaRPr b="0" sz="1500">
              <a:solidFill>
                <a:schemeClr val="accent5"/>
              </a:solidFill>
              <a:highlight>
                <a:schemeClr val="lt1"/>
              </a:highlight>
              <a:latin typeface="Lato"/>
              <a:ea typeface="Lato"/>
              <a:cs typeface="Lato"/>
              <a:sym typeface="Lato"/>
            </a:endParaRPr>
          </a:p>
        </p:txBody>
      </p:sp>
      <p:sp>
        <p:nvSpPr>
          <p:cNvPr id="2735" name="Google Shape;2735;p453"/>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AWS Lambda</a:t>
            </a:r>
            <a:endParaRPr sz="2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7"/>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a:t>
            </a:r>
            <a:r>
              <a:rPr lang="en" sz="2700">
                <a:solidFill>
                  <a:schemeClr val="dk1"/>
                </a:solidFill>
                <a:latin typeface="Lato"/>
                <a:ea typeface="Lato"/>
                <a:cs typeface="Lato"/>
                <a:sym typeface="Lato"/>
              </a:rPr>
              <a:t>S3 Standard-Infrequent Access</a:t>
            </a:r>
            <a:endParaRPr sz="3300">
              <a:solidFill>
                <a:schemeClr val="dk1"/>
              </a:solidFill>
            </a:endParaRPr>
          </a:p>
        </p:txBody>
      </p:sp>
      <p:sp>
        <p:nvSpPr>
          <p:cNvPr id="389" name="Google Shape;389;p67"/>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sz="2300">
              <a:solidFill>
                <a:schemeClr val="dk1"/>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For data that is accessed less frequently, but requires rapid access when needed.</a:t>
            </a:r>
            <a:endParaRPr b="0" sz="75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Same low latency and high throughput performance of S3 Standard, with a low per GB storage price and </a:t>
            </a:r>
            <a:r>
              <a:rPr lang="en" sz="1500">
                <a:solidFill>
                  <a:srgbClr val="292929"/>
                </a:solidFill>
                <a:latin typeface="Lato"/>
                <a:ea typeface="Lato"/>
                <a:cs typeface="Lato"/>
                <a:sym typeface="Lato"/>
              </a:rPr>
              <a:t>per GB retrieval fee</a:t>
            </a:r>
            <a:r>
              <a:rPr b="0" lang="en" sz="1500">
                <a:solidFill>
                  <a:srgbClr val="292929"/>
                </a:solidFill>
                <a:latin typeface="Lato"/>
                <a:ea typeface="Lato"/>
                <a:cs typeface="Lato"/>
                <a:sym typeface="Lato"/>
              </a:rPr>
              <a:t>.</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for durability of 99.999999999% of objects across multiple Availability Zones (</a:t>
            </a:r>
            <a:r>
              <a:rPr lang="en" sz="1500">
                <a:solidFill>
                  <a:srgbClr val="292929"/>
                </a:solidFill>
                <a:latin typeface="Lato"/>
                <a:ea typeface="Lato"/>
                <a:cs typeface="Lato"/>
                <a:sym typeface="Lato"/>
              </a:rPr>
              <a:t>At least 3</a:t>
            </a:r>
            <a:r>
              <a:rPr b="0" lang="en" sz="1500">
                <a:solidFill>
                  <a:srgbClr val="292929"/>
                </a:solidFill>
                <a:latin typeface="Lato"/>
                <a:ea typeface="Lato"/>
                <a:cs typeface="Lato"/>
                <a:sym typeface="Lato"/>
              </a:rPr>
              <a:t>) and 99.9% availability over a given year.</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Supports </a:t>
            </a:r>
            <a:r>
              <a:rPr lang="en" sz="1500">
                <a:solidFill>
                  <a:srgbClr val="292929"/>
                </a:solidFill>
                <a:latin typeface="Lato"/>
                <a:ea typeface="Lato"/>
                <a:cs typeface="Lato"/>
                <a:sym typeface="Lato"/>
              </a:rPr>
              <a:t>SSL for data in transit</a:t>
            </a:r>
            <a:r>
              <a:rPr b="0" lang="en" sz="1500">
                <a:solidFill>
                  <a:srgbClr val="292929"/>
                </a:solidFill>
                <a:latin typeface="Lato"/>
                <a:ea typeface="Lato"/>
                <a:cs typeface="Lato"/>
                <a:sym typeface="Lato"/>
              </a:rPr>
              <a:t> and </a:t>
            </a:r>
            <a:r>
              <a:rPr lang="en" sz="1500">
                <a:solidFill>
                  <a:srgbClr val="292929"/>
                </a:solidFill>
                <a:latin typeface="Lato"/>
                <a:ea typeface="Lato"/>
                <a:cs typeface="Lato"/>
                <a:sym typeface="Lato"/>
              </a:rPr>
              <a:t>encryption of data at rest</a:t>
            </a:r>
            <a:endParaRPr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Lifecycle management for automatic migration of objects to other S3 Storage Classes</a:t>
            </a:r>
            <a:endParaRPr b="0" sz="1500">
              <a:solidFill>
                <a:srgbClr val="292929"/>
              </a:solidFill>
              <a:latin typeface="Lato"/>
              <a:ea typeface="Lato"/>
              <a:cs typeface="Lato"/>
              <a:sym typeface="Lato"/>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454"/>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9144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 container is a package that contains an application, libraries, runtime, and tools required to run the application.</a:t>
            </a:r>
            <a:endParaRPr b="0" sz="1500">
              <a:solidFill>
                <a:schemeClr val="accent5"/>
              </a:solidFill>
              <a:highlight>
                <a:schemeClr val="lt1"/>
              </a:highlight>
              <a:latin typeface="Lato"/>
              <a:ea typeface="Lato"/>
              <a:cs typeface="Lato"/>
              <a:sym typeface="Lato"/>
            </a:endParaRPr>
          </a:p>
          <a:p>
            <a:pPr indent="-323850" lvl="0"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Runs on a container engine like Docker.</a:t>
            </a:r>
            <a:endParaRPr b="0" sz="1500">
              <a:solidFill>
                <a:schemeClr val="accent5"/>
              </a:solidFill>
              <a:highlight>
                <a:schemeClr val="lt1"/>
              </a:highlight>
              <a:latin typeface="Lato"/>
              <a:ea typeface="Lato"/>
              <a:cs typeface="Lato"/>
              <a:sym typeface="Lato"/>
            </a:endParaRPr>
          </a:p>
          <a:p>
            <a:pPr indent="-323850" lvl="0"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Containers provide the isolation benefits of virtualization, with much less overhead and faster starts than with VMs.</a:t>
            </a:r>
            <a:endParaRPr b="0" sz="1500">
              <a:solidFill>
                <a:schemeClr val="accent5"/>
              </a:solidFill>
              <a:highlight>
                <a:schemeClr val="lt1"/>
              </a:highlight>
              <a:latin typeface="Lato"/>
              <a:ea typeface="Lato"/>
              <a:cs typeface="Lato"/>
              <a:sym typeface="Lato"/>
            </a:endParaRPr>
          </a:p>
          <a:p>
            <a:pPr indent="-323850" lvl="0"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Containerized applications are portable.</a:t>
            </a:r>
            <a:endParaRPr b="0" sz="1500">
              <a:solidFill>
                <a:schemeClr val="accent5"/>
              </a:solidFill>
              <a:highlight>
                <a:schemeClr val="lt1"/>
              </a:highlight>
              <a:latin typeface="Lato"/>
              <a:ea typeface="Lato"/>
              <a:cs typeface="Lato"/>
              <a:sym typeface="Lato"/>
            </a:endParaRPr>
          </a:p>
        </p:txBody>
      </p:sp>
      <p:sp>
        <p:nvSpPr>
          <p:cNvPr id="2741" name="Google Shape;2741;p454"/>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Containers</a:t>
            </a:r>
            <a:endParaRPr sz="2000">
              <a:solidFill>
                <a:schemeClr val="dk1"/>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455"/>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Containers Vs Virtual Machines</a:t>
            </a:r>
            <a:endParaRPr sz="2000">
              <a:solidFill>
                <a:schemeClr val="dk1"/>
              </a:solidFill>
            </a:endParaRPr>
          </a:p>
        </p:txBody>
      </p:sp>
      <p:pic>
        <p:nvPicPr>
          <p:cNvPr id="2747" name="Google Shape;2747;p455"/>
          <p:cNvPicPr preferRelativeResize="0"/>
          <p:nvPr/>
        </p:nvPicPr>
        <p:blipFill>
          <a:blip r:embed="rId3">
            <a:alphaModFix/>
          </a:blip>
          <a:stretch>
            <a:fillRect/>
          </a:stretch>
        </p:blipFill>
        <p:spPr>
          <a:xfrm>
            <a:off x="869075" y="955425"/>
            <a:ext cx="7405829" cy="3749201"/>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456"/>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51435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Managed container orchestration service that lets you run and scale containerized applications eliminates the need for you to manage your own orchestration tooling.</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Create clusters to manage fleets of container deployments using </a:t>
            </a:r>
            <a:r>
              <a:rPr lang="en" sz="1500">
                <a:solidFill>
                  <a:schemeClr val="accent5"/>
                </a:solidFill>
                <a:highlight>
                  <a:schemeClr val="lt1"/>
                </a:highlight>
                <a:latin typeface="Lato"/>
                <a:ea typeface="Lato"/>
                <a:cs typeface="Lato"/>
                <a:sym typeface="Lato"/>
              </a:rPr>
              <a:t>EC2 instances</a:t>
            </a:r>
            <a:r>
              <a:rPr b="0" lang="en" sz="1500">
                <a:solidFill>
                  <a:schemeClr val="accent5"/>
                </a:solidFill>
                <a:highlight>
                  <a:schemeClr val="lt1"/>
                </a:highlight>
                <a:latin typeface="Lato"/>
                <a:ea typeface="Lato"/>
                <a:cs typeface="Lato"/>
                <a:sym typeface="Lato"/>
              </a:rPr>
              <a:t> or</a:t>
            </a:r>
            <a:r>
              <a:rPr lang="en" sz="1500">
                <a:solidFill>
                  <a:schemeClr val="accent5"/>
                </a:solidFill>
                <a:highlight>
                  <a:schemeClr val="lt1"/>
                </a:highlight>
                <a:latin typeface="Lato"/>
                <a:ea typeface="Lato"/>
                <a:cs typeface="Lato"/>
                <a:sym typeface="Lato"/>
              </a:rPr>
              <a:t> no instances</a:t>
            </a:r>
            <a:r>
              <a:rPr b="0" lang="en" sz="1500">
                <a:solidFill>
                  <a:schemeClr val="accent5"/>
                </a:solidFill>
                <a:highlight>
                  <a:schemeClr val="lt1"/>
                </a:highlight>
                <a:latin typeface="Lato"/>
                <a:ea typeface="Lato"/>
                <a:cs typeface="Lato"/>
                <a:sym typeface="Lato"/>
              </a:rPr>
              <a:t> at all in the case of </a:t>
            </a:r>
            <a:r>
              <a:rPr lang="en" sz="1500">
                <a:solidFill>
                  <a:schemeClr val="accent5"/>
                </a:solidFill>
                <a:highlight>
                  <a:schemeClr val="lt1"/>
                </a:highlight>
                <a:latin typeface="Lato"/>
                <a:ea typeface="Lato"/>
                <a:cs typeface="Lato"/>
                <a:sym typeface="Lato"/>
              </a:rPr>
              <a:t>Fargate.</a:t>
            </a:r>
            <a:endParaRPr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Defines rules for CPU and memory requirements.</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Integrates with VPC, Security groups, EBS Volumes, ALBs and IAM.</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Monitoring via CloudWatch and Logging via CloudTrail.</a:t>
            </a:r>
            <a:endParaRPr b="0" sz="1500">
              <a:solidFill>
                <a:schemeClr val="accent5"/>
              </a:solidFill>
              <a:highlight>
                <a:schemeClr val="lt1"/>
              </a:highlight>
              <a:latin typeface="Lato"/>
              <a:ea typeface="Lato"/>
              <a:cs typeface="Lato"/>
              <a:sym typeface="Lato"/>
            </a:endParaRPr>
          </a:p>
        </p:txBody>
      </p:sp>
      <p:sp>
        <p:nvSpPr>
          <p:cNvPr id="2753" name="Google Shape;2753;p456"/>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Elastic </a:t>
            </a:r>
            <a:r>
              <a:rPr lang="en" sz="2000">
                <a:solidFill>
                  <a:schemeClr val="dk1"/>
                </a:solidFill>
              </a:rPr>
              <a:t>Container Service (ECS)</a:t>
            </a:r>
            <a:endParaRPr sz="2000">
              <a:solidFill>
                <a:schemeClr val="dk1"/>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457"/>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30200" lvl="0" marL="514350" rtl="0" algn="just">
              <a:lnSpc>
                <a:spcPct val="150000"/>
              </a:lnSpc>
              <a:spcBef>
                <a:spcPts val="14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ECS utilizes EC2 underneath to power its compute resources. The EC2 instances are deployed and managed within your AWS resources and registered to an ECS Cluster that you define. The ECS Cluster can be set up in an already existing VPC.</a:t>
            </a:r>
            <a:endParaRPr b="0" sz="1600">
              <a:solidFill>
                <a:schemeClr val="accent5"/>
              </a:solidFill>
              <a:highlight>
                <a:srgbClr val="FFFFFF"/>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instance appears in the list of EC2 instances like any other EC2 instance.</a:t>
            </a:r>
            <a:endParaRPr b="0" sz="1600">
              <a:solidFill>
                <a:schemeClr val="accent5"/>
              </a:solidFill>
              <a:highlight>
                <a:srgbClr val="FFFFFF"/>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The ECS Container Agent regularly polls the ECS API if new containers need to be started or stopped. Usually, you run a cluster of container instances in an auto-scaling group. ECS is free of charge. You only pay for the EC2 instances.</a:t>
            </a:r>
            <a:endParaRPr b="0" sz="1600">
              <a:solidFill>
                <a:schemeClr val="accent5"/>
              </a:solidFill>
              <a:highlight>
                <a:srgbClr val="FFFFFF"/>
              </a:highlight>
              <a:latin typeface="Lato"/>
              <a:ea typeface="Lato"/>
              <a:cs typeface="Lato"/>
              <a:sym typeface="Lato"/>
            </a:endParaRPr>
          </a:p>
        </p:txBody>
      </p:sp>
      <p:sp>
        <p:nvSpPr>
          <p:cNvPr id="2759" name="Google Shape;2759;p457"/>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ECS - EC2 Launch Type</a:t>
            </a:r>
            <a:endParaRPr sz="2000">
              <a:solidFill>
                <a:schemeClr val="dk1"/>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458"/>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30200" lvl="0" marL="514350" rtl="0" algn="l">
              <a:lnSpc>
                <a:spcPct val="150000"/>
              </a:lnSpc>
              <a:spcBef>
                <a:spcPts val="30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Fargate is a serverless compute engine for containers that works with both ECS and EKS (Elastic Kubernetes Service)</a:t>
            </a:r>
            <a:endParaRPr b="0" sz="1600">
              <a:solidFill>
                <a:schemeClr val="accent5"/>
              </a:solidFill>
              <a:highlight>
                <a:schemeClr val="lt1"/>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With AWS Fargate, there is no need to scale, provision, or configure clusters of virtual machines to run containers.</a:t>
            </a:r>
            <a:endParaRPr b="0" sz="1600">
              <a:solidFill>
                <a:schemeClr val="accent5"/>
              </a:solidFill>
              <a:highlight>
                <a:schemeClr val="lt1"/>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chemeClr val="lt1"/>
                </a:highlight>
                <a:latin typeface="Lato"/>
                <a:ea typeface="Lato"/>
                <a:cs typeface="Lato"/>
                <a:sym typeface="Lato"/>
              </a:rPr>
              <a:t>Works with both ECS and EKS.</a:t>
            </a:r>
            <a:endParaRPr b="0" sz="1600">
              <a:solidFill>
                <a:schemeClr val="accent5"/>
              </a:solidFill>
              <a:highlight>
                <a:schemeClr val="lt1"/>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Billing is based on how many CPU cores, and gigabytes of memory your task requires, per second.</a:t>
            </a:r>
            <a:endParaRPr b="0" sz="1600">
              <a:solidFill>
                <a:schemeClr val="accent5"/>
              </a:solidFill>
              <a:highlight>
                <a:schemeClr val="lt1"/>
              </a:highlight>
              <a:latin typeface="Lato"/>
              <a:ea typeface="Lato"/>
              <a:cs typeface="Lato"/>
              <a:sym typeface="Lato"/>
            </a:endParaRPr>
          </a:p>
        </p:txBody>
      </p:sp>
      <p:sp>
        <p:nvSpPr>
          <p:cNvPr id="2765" name="Google Shape;2765;p458"/>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ECS - FARGATE Launch Type</a:t>
            </a:r>
            <a:endParaRPr sz="2000">
              <a:solidFill>
                <a:schemeClr val="dk1"/>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459"/>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8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If the workload is consistent for CPU or memory requirements and you want to optimize for the price, consider running a cluster of reserved EC2 instances or spot instances. Also, you can take advantage of EC2 instance saving strategies such as spot or reserved instances.</a:t>
            </a:r>
            <a:endParaRPr b="0" sz="160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Fargate eliminates the need to manage servers, but also puts a requirement of your Task definitions to be stateless. Currently, no volumes can be attached to the containers defined in your Tasks which eliminates some types of containers (such as datastores requiring persistent storage) to be able to run in the ECS environment.</a:t>
            </a:r>
            <a:endParaRPr b="0" sz="1600">
              <a:solidFill>
                <a:schemeClr val="accent5"/>
              </a:solidFill>
              <a:highlight>
                <a:schemeClr val="lt1"/>
              </a:highlight>
              <a:latin typeface="Lato"/>
              <a:ea typeface="Lato"/>
              <a:cs typeface="Lato"/>
              <a:sym typeface="Lato"/>
            </a:endParaRPr>
          </a:p>
        </p:txBody>
      </p:sp>
      <p:sp>
        <p:nvSpPr>
          <p:cNvPr id="2771" name="Google Shape;2771;p459"/>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Use case - </a:t>
            </a:r>
            <a:r>
              <a:rPr lang="en" sz="2000">
                <a:solidFill>
                  <a:schemeClr val="dk1"/>
                </a:solidFill>
              </a:rPr>
              <a:t>EC2 Launch Type vs FARGATE Launch Type</a:t>
            </a:r>
            <a:endParaRPr sz="2000">
              <a:solidFill>
                <a:schemeClr val="dk1"/>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460"/>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07975" lvl="0" marL="457200" rtl="0" algn="l">
              <a:lnSpc>
                <a:spcPct val="150000"/>
              </a:lnSpc>
              <a:spcBef>
                <a:spcPts val="800"/>
              </a:spcBef>
              <a:spcAft>
                <a:spcPts val="0"/>
              </a:spcAft>
              <a:buClr>
                <a:schemeClr val="accent5"/>
              </a:buClr>
              <a:buSzPts val="1250"/>
              <a:buFont typeface="Lato"/>
              <a:buChar char="●"/>
            </a:pPr>
            <a:r>
              <a:rPr b="0" lang="en" sz="1600">
                <a:solidFill>
                  <a:schemeClr val="accent5"/>
                </a:solidFill>
                <a:highlight>
                  <a:srgbClr val="FFFFFF"/>
                </a:highlight>
                <a:latin typeface="Lato"/>
                <a:ea typeface="Lato"/>
                <a:cs typeface="Lato"/>
                <a:sym typeface="Lato"/>
              </a:rPr>
              <a:t>Managing a large cluster of EC2 instances is generally harder and you need to make sure that all instances are patched, secured, and updated with the latest version of Docker. If you don’t want to get into instance management then Fargate is the better choice here. It will deploy clusters automatically by taking care of underlying infrastructure itself.</a:t>
            </a:r>
            <a:endParaRPr b="0" sz="1250">
              <a:solidFill>
                <a:schemeClr val="accent5"/>
              </a:solidFill>
              <a:highlight>
                <a:srgbClr val="FFFFFF"/>
              </a:highlight>
              <a:latin typeface="Lato"/>
              <a:ea typeface="Lato"/>
              <a:cs typeface="Lato"/>
              <a:sym typeface="Lato"/>
            </a:endParaRPr>
          </a:p>
          <a:p>
            <a:pPr indent="-330200" lvl="0" marL="45720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If there is a small test environment then AWS Fargate is a perfect fit. It is generally wasteful running tiny test environment on EC2 instance because EC2 instance is too powerful that you will have a hard time getting a good percentage of utilization.</a:t>
            </a:r>
            <a:endParaRPr b="0" sz="1600">
              <a:solidFill>
                <a:schemeClr val="accent5"/>
              </a:solidFill>
              <a:highlight>
                <a:srgbClr val="FFFFFF"/>
              </a:highlight>
              <a:latin typeface="Lato"/>
              <a:ea typeface="Lato"/>
              <a:cs typeface="Lato"/>
              <a:sym typeface="Lato"/>
            </a:endParaRPr>
          </a:p>
        </p:txBody>
      </p:sp>
      <p:sp>
        <p:nvSpPr>
          <p:cNvPr id="2777" name="Google Shape;2777;p460"/>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Use case - EC2 Launch Type vs FARGATE Launch Type</a:t>
            </a:r>
            <a:endParaRPr sz="2000">
              <a:solidFill>
                <a:schemeClr val="dk1"/>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461"/>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30200" lvl="0" marL="514350" rtl="0" algn="l">
              <a:lnSpc>
                <a:spcPct val="150000"/>
              </a:lnSpc>
              <a:spcBef>
                <a:spcPts val="30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Kubernetes, also known as K8s, is an open-source system for automating deployment, scaling, and management of containerized applications.</a:t>
            </a:r>
            <a:endParaRPr b="0" sz="1600">
              <a:solidFill>
                <a:schemeClr val="accent5"/>
              </a:solidFill>
              <a:highlight>
                <a:schemeClr val="lt1"/>
              </a:highlight>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a:solidFill>
                  <a:schemeClr val="accent5"/>
                </a:solidFill>
                <a:highlight>
                  <a:srgbClr val="FFFFFF"/>
                </a:highlight>
                <a:latin typeface="Lato"/>
                <a:ea typeface="Lato"/>
                <a:cs typeface="Lato"/>
                <a:sym typeface="Lato"/>
              </a:rPr>
              <a:t>EKS is the managed Kubernetes hosting environment supported by AWS. If you are already using an on-premise or </a:t>
            </a:r>
            <a:r>
              <a:rPr b="0" lang="en" sz="1600">
                <a:solidFill>
                  <a:schemeClr val="accent5"/>
                </a:solidFill>
                <a:highlight>
                  <a:srgbClr val="FFFFFF"/>
                </a:highlight>
                <a:uFill>
                  <a:noFill/>
                </a:uFill>
                <a:latin typeface="Lato"/>
                <a:ea typeface="Lato"/>
                <a:cs typeface="Lato"/>
                <a:sym typeface="Lato"/>
                <a:hlinkClick r:id="rId3">
                  <a:extLst>
                    <a:ext uri="{A12FA001-AC4F-418D-AE19-62706E023703}">
                      <ahyp:hlinkClr val="tx"/>
                    </a:ext>
                  </a:extLst>
                </a:hlinkClick>
              </a:rPr>
              <a:t>cloud provided host for Kubernetes</a:t>
            </a:r>
            <a:r>
              <a:rPr b="0" lang="en" sz="1600">
                <a:solidFill>
                  <a:schemeClr val="accent5"/>
                </a:solidFill>
                <a:highlight>
                  <a:srgbClr val="FFFFFF"/>
                </a:highlight>
                <a:latin typeface="Lato"/>
                <a:ea typeface="Lato"/>
                <a:cs typeface="Lato"/>
                <a:sym typeface="Lato"/>
              </a:rPr>
              <a:t>, or are looking to utilize a defacto industry standard for open source orchestration of containers, EKS can provide many benefits of Kubernetes without the operations responsibility of hosting and configuring the Kubernetes environment.</a:t>
            </a:r>
            <a:endParaRPr b="0" sz="1600">
              <a:solidFill>
                <a:schemeClr val="accent5"/>
              </a:solidFill>
              <a:highlight>
                <a:schemeClr val="lt1"/>
              </a:highlight>
              <a:latin typeface="Lato"/>
              <a:ea typeface="Lato"/>
              <a:cs typeface="Lato"/>
              <a:sym typeface="Lato"/>
            </a:endParaRPr>
          </a:p>
        </p:txBody>
      </p:sp>
      <p:sp>
        <p:nvSpPr>
          <p:cNvPr id="2783" name="Google Shape;2783;p461"/>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Elastic Kubernetes Service (EKS)</a:t>
            </a:r>
            <a:endParaRPr sz="2000">
              <a:solidFill>
                <a:schemeClr val="dk1"/>
              </a:solidFill>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462"/>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51435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Managed docker container registry</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Store, manage and deploy images</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Integrated with ECS and EKS.</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Works with on-premises deployments as well.</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Highly available.</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Integrate with IAM.</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Pay for storage and data transfer.</a:t>
            </a:r>
            <a:endParaRPr b="0" sz="1500">
              <a:solidFill>
                <a:schemeClr val="accent5"/>
              </a:solidFill>
              <a:highlight>
                <a:schemeClr val="lt1"/>
              </a:highlight>
              <a:latin typeface="Lato"/>
              <a:ea typeface="Lato"/>
              <a:cs typeface="Lato"/>
              <a:sym typeface="Lato"/>
            </a:endParaRPr>
          </a:p>
        </p:txBody>
      </p:sp>
      <p:sp>
        <p:nvSpPr>
          <p:cNvPr id="2789" name="Google Shape;2789;p462"/>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Elastic Container Registry (ECR)</a:t>
            </a:r>
            <a:endParaRPr sz="2000">
              <a:solidFill>
                <a:schemeClr val="dk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463"/>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51435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EC2 instance role</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 role is assigned to that EC2 instance with a number of policies applied to that role. When we deploy containers in this fashion, the effective policies will be applied to all tasks running in that EC2 instance. </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Task role</a:t>
            </a:r>
            <a:endParaRPr b="0" sz="1500">
              <a:solidFill>
                <a:schemeClr val="accent5"/>
              </a:solidFill>
              <a:highlight>
                <a:schemeClr val="lt1"/>
              </a:highlight>
              <a:latin typeface="Lato"/>
              <a:ea typeface="Lato"/>
              <a:cs typeface="Lato"/>
              <a:sym typeface="Lato"/>
            </a:endParaRPr>
          </a:p>
          <a:p>
            <a:pPr indent="-323850" lvl="1" marL="8572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Task roles allow to have much more granular control over the permissions that are tasks based. Policies are applied on a per task basis.</a:t>
            </a:r>
            <a:endParaRPr b="0" sz="1500">
              <a:solidFill>
                <a:schemeClr val="accent5"/>
              </a:solidFill>
              <a:highlight>
                <a:schemeClr val="lt1"/>
              </a:highlight>
              <a:latin typeface="Lato"/>
              <a:ea typeface="Lato"/>
              <a:cs typeface="Lato"/>
              <a:sym typeface="Lato"/>
            </a:endParaRPr>
          </a:p>
        </p:txBody>
      </p:sp>
      <p:sp>
        <p:nvSpPr>
          <p:cNvPr id="2795" name="Google Shape;2795;p463"/>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ECS Security</a:t>
            </a:r>
            <a:endParaRPr sz="2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a:t>
            </a:r>
            <a:r>
              <a:rPr lang="en" sz="2700">
                <a:solidFill>
                  <a:schemeClr val="dk1"/>
                </a:solidFill>
                <a:latin typeface="Lato"/>
                <a:ea typeface="Lato"/>
                <a:cs typeface="Lato"/>
                <a:sym typeface="Lato"/>
              </a:rPr>
              <a:t>S3 Intelligent Tiering</a:t>
            </a:r>
            <a:endParaRPr sz="3300">
              <a:solidFill>
                <a:schemeClr val="dk1"/>
              </a:solidFill>
            </a:endParaRPr>
          </a:p>
        </p:txBody>
      </p:sp>
      <p:sp>
        <p:nvSpPr>
          <p:cNvPr id="395" name="Google Shape;395;p68"/>
          <p:cNvSpPr txBox="1"/>
          <p:nvPr>
            <p:ph idx="4294967295" type="title"/>
          </p:nvPr>
        </p:nvSpPr>
        <p:spPr>
          <a:xfrm>
            <a:off x="626925" y="963600"/>
            <a:ext cx="8227800" cy="39975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sz="2300">
              <a:solidFill>
                <a:schemeClr val="dk1"/>
              </a:solidFill>
              <a:latin typeface="Lato"/>
              <a:ea typeface="Lato"/>
              <a:cs typeface="Lato"/>
              <a:sym typeface="Lato"/>
            </a:endParaRPr>
          </a:p>
          <a:p>
            <a:pPr indent="-438150" lvl="1" marL="971550" rtl="0" algn="l">
              <a:lnSpc>
                <a:spcPct val="13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Best suited for Unknown or changing access</a:t>
            </a:r>
            <a:endParaRPr b="0" sz="1500">
              <a:solidFill>
                <a:srgbClr val="292929"/>
              </a:solidFill>
              <a:latin typeface="Lato"/>
              <a:ea typeface="Lato"/>
              <a:cs typeface="Lato"/>
              <a:sym typeface="Lato"/>
            </a:endParaRPr>
          </a:p>
          <a:p>
            <a:pPr indent="-438150" lvl="1" marL="971550" rtl="0" algn="l">
              <a:lnSpc>
                <a:spcPct val="13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to optimize costs by automatically moving data to the most cost-effective access tier, without operational overhead. </a:t>
            </a:r>
            <a:endParaRPr b="0" sz="1500">
              <a:solidFill>
                <a:srgbClr val="292929"/>
              </a:solidFill>
              <a:latin typeface="Lato"/>
              <a:ea typeface="Lato"/>
              <a:cs typeface="Lato"/>
              <a:sym typeface="Lato"/>
            </a:endParaRPr>
          </a:p>
          <a:p>
            <a:pPr indent="-438150" lvl="1" marL="971550" rtl="0" algn="l">
              <a:lnSpc>
                <a:spcPct val="13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Stores objects in four access tiers, optimized for frequent, infrequent, archive, and deep archive access</a:t>
            </a:r>
            <a:endParaRPr b="0" sz="1500">
              <a:solidFill>
                <a:srgbClr val="292929"/>
              </a:solidFill>
              <a:latin typeface="Lato"/>
              <a:ea typeface="Lato"/>
              <a:cs typeface="Lato"/>
              <a:sym typeface="Lato"/>
            </a:endParaRPr>
          </a:p>
          <a:p>
            <a:pPr indent="-438150" lvl="1" marL="971550" rtl="0" algn="l">
              <a:lnSpc>
                <a:spcPct val="13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Intelligent-Tiering works by monitoring access patterns and then moving the objects that have not been accessed in 30 consecutive days to the Infrequent Access tier,  move objects that haven’t been accessed for 90 consecutive days to the Archive Access tier and then after 180 consecutive days of no access to the Deep Archive Access tier. </a:t>
            </a:r>
            <a:endParaRPr b="0" sz="1500">
              <a:solidFill>
                <a:srgbClr val="292929"/>
              </a:solidFill>
              <a:latin typeface="Lato"/>
              <a:ea typeface="Lato"/>
              <a:cs typeface="Lato"/>
              <a:sym typeface="Lato"/>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464"/>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ECS Security</a:t>
            </a:r>
            <a:endParaRPr sz="2000">
              <a:solidFill>
                <a:schemeClr val="dk1"/>
              </a:solidFill>
            </a:endParaRPr>
          </a:p>
        </p:txBody>
      </p:sp>
      <p:pic>
        <p:nvPicPr>
          <p:cNvPr id="2801" name="Google Shape;2801;p464"/>
          <p:cNvPicPr preferRelativeResize="0"/>
          <p:nvPr/>
        </p:nvPicPr>
        <p:blipFill>
          <a:blip r:embed="rId3">
            <a:alphaModFix/>
          </a:blip>
          <a:stretch>
            <a:fillRect/>
          </a:stretch>
        </p:blipFill>
        <p:spPr>
          <a:xfrm>
            <a:off x="970825" y="1018625"/>
            <a:ext cx="7192671" cy="3749200"/>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465"/>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51435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Do as much hands on as possible</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Exam Blueprint and Sample Questions</a:t>
            </a:r>
            <a:endParaRPr b="0" sz="1500">
              <a:solidFill>
                <a:schemeClr val="accent5"/>
              </a:solidFill>
              <a:highlight>
                <a:schemeClr val="lt1"/>
              </a:highlight>
              <a:latin typeface="Lato"/>
              <a:ea typeface="Lato"/>
              <a:cs typeface="Lato"/>
              <a:sym typeface="Lato"/>
            </a:endParaRPr>
          </a:p>
          <a:p>
            <a:pPr indent="-311150" lvl="1" marL="857250" rtl="0" algn="l">
              <a:lnSpc>
                <a:spcPct val="150000"/>
              </a:lnSpc>
              <a:spcBef>
                <a:spcPts val="0"/>
              </a:spcBef>
              <a:spcAft>
                <a:spcPts val="0"/>
              </a:spcAft>
              <a:buClr>
                <a:schemeClr val="accent5"/>
              </a:buClr>
              <a:buSzPts val="1300"/>
              <a:buFont typeface="Lato"/>
              <a:buChar char="○"/>
            </a:pPr>
            <a:r>
              <a:rPr b="0" i="1" lang="en" sz="1300">
                <a:solidFill>
                  <a:schemeClr val="accent5"/>
                </a:solidFill>
                <a:highlight>
                  <a:schemeClr val="lt1"/>
                </a:highlight>
                <a:latin typeface="Lato"/>
                <a:ea typeface="Lato"/>
                <a:cs typeface="Lato"/>
                <a:sym typeface="Lato"/>
              </a:rPr>
              <a:t>https://aws.amazon.com/certification/certified-solutions-architect-associate</a:t>
            </a:r>
            <a:endParaRPr b="0" i="1" sz="13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White papers</a:t>
            </a:r>
            <a:endParaRPr b="0" sz="1500">
              <a:solidFill>
                <a:schemeClr val="accent5"/>
              </a:solidFill>
              <a:highlight>
                <a:schemeClr val="lt1"/>
              </a:highlight>
              <a:latin typeface="Lato"/>
              <a:ea typeface="Lato"/>
              <a:cs typeface="Lato"/>
              <a:sym typeface="Lato"/>
            </a:endParaRPr>
          </a:p>
          <a:p>
            <a:pPr indent="-323850" lvl="1" marL="91440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Using AWS for Disaster Recovery: </a:t>
            </a:r>
            <a:r>
              <a:rPr b="0" lang="en" sz="1300" u="sng">
                <a:solidFill>
                  <a:schemeClr val="hlink"/>
                </a:solidFill>
                <a:highlight>
                  <a:schemeClr val="lt1"/>
                </a:highlight>
                <a:latin typeface="Lato"/>
                <a:ea typeface="Lato"/>
                <a:cs typeface="Lato"/>
                <a:sym typeface="Lato"/>
                <a:hlinkClick r:id="rId3"/>
              </a:rPr>
              <a:t>https://d1.awsstatic.com/whitepapers/aws-disaster-recovery.pdf</a:t>
            </a:r>
            <a:endParaRPr b="0" sz="1300">
              <a:solidFill>
                <a:schemeClr val="accent5"/>
              </a:solidFill>
              <a:highlight>
                <a:schemeClr val="lt1"/>
              </a:highlight>
              <a:latin typeface="Lato"/>
              <a:ea typeface="Lato"/>
              <a:cs typeface="Lato"/>
              <a:sym typeface="Lato"/>
            </a:endParaRPr>
          </a:p>
          <a:p>
            <a:pPr indent="-323850" lvl="1" marL="9715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AWS Best practices: </a:t>
            </a:r>
            <a:r>
              <a:rPr b="0" lang="en" sz="1300" u="sng">
                <a:solidFill>
                  <a:schemeClr val="hlink"/>
                </a:solidFill>
                <a:highlight>
                  <a:schemeClr val="lt1"/>
                </a:highlight>
                <a:latin typeface="Lato"/>
                <a:ea typeface="Lato"/>
                <a:cs typeface="Lato"/>
                <a:sym typeface="Lato"/>
                <a:hlinkClick r:id="rId4"/>
              </a:rPr>
              <a:t>https://d1.awsstatic.com/whitepapers/AWS_Cloud_Best_Practices.pdf</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FAQs for each service</a:t>
            </a:r>
            <a:endParaRPr b="0" sz="1500">
              <a:solidFill>
                <a:schemeClr val="accent5"/>
              </a:solidFill>
              <a:highlight>
                <a:schemeClr val="lt1"/>
              </a:highlight>
              <a:latin typeface="Lato"/>
              <a:ea typeface="Lato"/>
              <a:cs typeface="Lato"/>
              <a:sym typeface="Lato"/>
            </a:endParaRPr>
          </a:p>
        </p:txBody>
      </p:sp>
      <p:sp>
        <p:nvSpPr>
          <p:cNvPr id="2807" name="Google Shape;2807;p465"/>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Preparing for the exam</a:t>
            </a:r>
            <a:endParaRPr sz="2000">
              <a:solidFill>
                <a:schemeClr val="dk1"/>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466"/>
          <p:cNvSpPr txBox="1"/>
          <p:nvPr>
            <p:ph idx="4294967295" type="title"/>
          </p:nvPr>
        </p:nvSpPr>
        <p:spPr>
          <a:xfrm>
            <a:off x="755250" y="1145900"/>
            <a:ext cx="7851900" cy="3437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0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Remember </a:t>
            </a:r>
            <a:r>
              <a:rPr b="0" lang="en" sz="1500">
                <a:solidFill>
                  <a:schemeClr val="accent5"/>
                </a:solidFill>
                <a:highlight>
                  <a:schemeClr val="lt1"/>
                </a:highlight>
                <a:latin typeface="Lato"/>
                <a:ea typeface="Lato"/>
                <a:cs typeface="Lato"/>
                <a:sym typeface="Lato"/>
              </a:rPr>
              <a:t>the behavior of the services;  Elastic, Highly available, Serverless, Regional or Global.</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Cost associated with each AWS service.</a:t>
            </a:r>
            <a:endParaRPr b="0" sz="1500">
              <a:solidFill>
                <a:schemeClr val="accent5"/>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For insight of each service: </a:t>
            </a:r>
            <a:r>
              <a:rPr b="0" i="1" lang="en" sz="1500" u="sng">
                <a:solidFill>
                  <a:srgbClr val="6D9EEB"/>
                </a:solidFill>
                <a:highlight>
                  <a:schemeClr val="lt1"/>
                </a:highlight>
                <a:latin typeface="Lato"/>
                <a:ea typeface="Lato"/>
                <a:cs typeface="Lato"/>
                <a:sym typeface="Lato"/>
              </a:rPr>
              <a:t>jayendrapatil.com</a:t>
            </a:r>
            <a:endParaRPr b="0" i="1" sz="1500" u="sng">
              <a:solidFill>
                <a:srgbClr val="6D9EEB"/>
              </a:solidFill>
              <a:highlight>
                <a:schemeClr val="lt1"/>
              </a:highlight>
              <a:latin typeface="Lato"/>
              <a:ea typeface="Lato"/>
              <a:cs typeface="Lato"/>
              <a:sym typeface="Lato"/>
            </a:endParaRPr>
          </a:p>
          <a:p>
            <a:pPr indent="-323850" lvl="0" marL="514350" rtl="0" algn="l">
              <a:lnSpc>
                <a:spcPct val="150000"/>
              </a:lnSpc>
              <a:spcBef>
                <a:spcPts val="0"/>
              </a:spcBef>
              <a:spcAft>
                <a:spcPts val="0"/>
              </a:spcAft>
              <a:buClr>
                <a:schemeClr val="accent5"/>
              </a:buClr>
              <a:buSzPts val="1500"/>
              <a:buFont typeface="Lato"/>
              <a:buChar char="●"/>
            </a:pPr>
            <a:r>
              <a:rPr b="0" lang="en" sz="1500">
                <a:solidFill>
                  <a:schemeClr val="accent5"/>
                </a:solidFill>
                <a:highlight>
                  <a:schemeClr val="lt1"/>
                </a:highlight>
                <a:latin typeface="Lato"/>
                <a:ea typeface="Lato"/>
                <a:cs typeface="Lato"/>
                <a:sym typeface="Lato"/>
              </a:rPr>
              <a:t>Dumps: </a:t>
            </a:r>
            <a:r>
              <a:rPr lang="en" sz="1500">
                <a:solidFill>
                  <a:schemeClr val="accent5"/>
                </a:solidFill>
                <a:highlight>
                  <a:schemeClr val="lt1"/>
                </a:highlight>
                <a:latin typeface="Lato"/>
                <a:ea typeface="Lato"/>
                <a:cs typeface="Lato"/>
                <a:sym typeface="Lato"/>
              </a:rPr>
              <a:t>Braincert</a:t>
            </a:r>
            <a:r>
              <a:rPr b="0" lang="en" sz="1500">
                <a:solidFill>
                  <a:schemeClr val="accent5"/>
                </a:solidFill>
                <a:highlight>
                  <a:schemeClr val="lt1"/>
                </a:highlight>
                <a:latin typeface="Lato"/>
                <a:ea typeface="Lato"/>
                <a:cs typeface="Lato"/>
                <a:sym typeface="Lato"/>
              </a:rPr>
              <a:t>,  Udemy and all the free dumps you could find.</a:t>
            </a:r>
            <a:endParaRPr b="0" sz="1500">
              <a:solidFill>
                <a:schemeClr val="accent5"/>
              </a:solidFill>
              <a:highlight>
                <a:schemeClr val="lt1"/>
              </a:highlight>
              <a:latin typeface="Lato"/>
              <a:ea typeface="Lato"/>
              <a:cs typeface="Lato"/>
              <a:sym typeface="Lato"/>
            </a:endParaRPr>
          </a:p>
        </p:txBody>
      </p:sp>
      <p:sp>
        <p:nvSpPr>
          <p:cNvPr id="2813" name="Google Shape;2813;p466"/>
          <p:cNvSpPr txBox="1"/>
          <p:nvPr>
            <p:ph idx="4294967295" type="title"/>
          </p:nvPr>
        </p:nvSpPr>
        <p:spPr>
          <a:xfrm>
            <a:off x="7031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Preparing for the exam</a:t>
            </a:r>
            <a:endParaRPr sz="2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9"/>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a:t>
            </a:r>
            <a:r>
              <a:rPr lang="en" sz="2700">
                <a:solidFill>
                  <a:schemeClr val="dk1"/>
                </a:solidFill>
                <a:latin typeface="Lato"/>
                <a:ea typeface="Lato"/>
                <a:cs typeface="Lato"/>
                <a:sym typeface="Lato"/>
              </a:rPr>
              <a:t>S3 Intelligent Tiering</a:t>
            </a:r>
            <a:endParaRPr sz="3300">
              <a:solidFill>
                <a:schemeClr val="dk1"/>
              </a:solidFill>
            </a:endParaRPr>
          </a:p>
        </p:txBody>
      </p:sp>
      <p:sp>
        <p:nvSpPr>
          <p:cNvPr id="401" name="Google Shape;401;p69"/>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sz="2300">
              <a:solidFill>
                <a:schemeClr val="dk1"/>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If the objects are accessed later, S3 Intelligent-Tiering moves the objects back to the Frequent Access tier. </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No retrieval fees when using the S3 Intelligent-Tiering storage class, and no additional tiering fees when objects are moved between access tiers within S3 Intelligent-Tiering.</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 monthly monitoring and Automation fee per object.</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Always choose S3 Intelligent Tiering over S3 Standard, unless there are thousands of objects</a:t>
            </a:r>
            <a:endParaRPr b="0" sz="1500">
              <a:solidFill>
                <a:srgbClr val="292929"/>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0"/>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a:t>
            </a:r>
            <a:r>
              <a:rPr lang="en" sz="2700">
                <a:solidFill>
                  <a:schemeClr val="dk1"/>
                </a:solidFill>
                <a:latin typeface="Lato"/>
                <a:ea typeface="Lato"/>
                <a:cs typeface="Lato"/>
                <a:sym typeface="Lato"/>
              </a:rPr>
              <a:t>S3 Intelligent Tiering</a:t>
            </a:r>
            <a:endParaRPr sz="3300">
              <a:solidFill>
                <a:schemeClr val="dk1"/>
              </a:solidFill>
            </a:endParaRPr>
          </a:p>
        </p:txBody>
      </p:sp>
      <p:sp>
        <p:nvSpPr>
          <p:cNvPr id="407" name="Google Shape;407;p70"/>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b="0" sz="1500">
              <a:solidFill>
                <a:schemeClr val="dk1"/>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Stores objects in four access tiers, optimized for frequent, infrequent, archive, and deep archive access</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Frequent and Infrequent Access tiers have same low latency and high throughput performance of S3 Standard.</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Archive access and deep Archive access tiers have same performance as Glacier and Glacier Deep Archive</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for durability of 99.999999999% of objects across multiple Availability Zones and 99.9% availability over a given year.</a:t>
            </a:r>
            <a:endParaRPr b="0" sz="1500">
              <a:solidFill>
                <a:srgbClr val="292929"/>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1"/>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One Zone - IA</a:t>
            </a:r>
            <a:endParaRPr sz="3300">
              <a:solidFill>
                <a:schemeClr val="dk1"/>
              </a:solidFill>
            </a:endParaRPr>
          </a:p>
        </p:txBody>
      </p:sp>
      <p:sp>
        <p:nvSpPr>
          <p:cNvPr id="413" name="Google Shape;413;p71"/>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rgbClr val="292929"/>
              </a:buClr>
              <a:buSzPts val="2300"/>
              <a:buFont typeface="Lato"/>
              <a:buChar char="●"/>
            </a:pPr>
            <a:r>
              <a:rPr lang="en" sz="2300">
                <a:solidFill>
                  <a:srgbClr val="292929"/>
                </a:solidFill>
                <a:latin typeface="Lato"/>
                <a:ea typeface="Lato"/>
                <a:cs typeface="Lato"/>
                <a:sym typeface="Lato"/>
              </a:rPr>
              <a:t>Key Features</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a:t>
            </a:r>
            <a:r>
              <a:rPr b="0" lang="en" sz="1500">
                <a:solidFill>
                  <a:srgbClr val="292929"/>
                </a:solidFill>
                <a:latin typeface="Lato"/>
                <a:ea typeface="Lato"/>
                <a:cs typeface="Lato"/>
                <a:sym typeface="Lato"/>
              </a:rPr>
              <a:t>or data is accessed less frequently, but requires rapid access when needed. </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Unlike other S3 Storage Classes which store data in a minimum of three AZs, S3 One Zone-IA stores data in a single AZ and costs 20% less than S3 Standard-IA.</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Good choice for storing secondary backup copies of on-premises data or easily re-creatable data. </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Same low latency and high throughput performance of S3 Standard</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for durability of 99.999999999% of objects in a single Availability Zone and 99.5% availability over a given year.</a:t>
            </a:r>
            <a:endParaRPr b="0" sz="1500">
              <a:solidFill>
                <a:srgbClr val="292929"/>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2"/>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One Zone - IA</a:t>
            </a:r>
            <a:endParaRPr sz="3300">
              <a:solidFill>
                <a:schemeClr val="dk1"/>
              </a:solidFill>
            </a:endParaRPr>
          </a:p>
        </p:txBody>
      </p:sp>
      <p:sp>
        <p:nvSpPr>
          <p:cNvPr id="419" name="Google Shape;419;p72"/>
          <p:cNvSpPr txBox="1"/>
          <p:nvPr>
            <p:ph idx="4294967295" type="title"/>
          </p:nvPr>
        </p:nvSpPr>
        <p:spPr>
          <a:xfrm>
            <a:off x="562275" y="93322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b="0" sz="1500">
              <a:solidFill>
                <a:schemeClr val="dk1"/>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Supports SSL for data in transit and encryption of data at rest</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Lifecycle management for automatic migration of objects to other S3 Storage Classes</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Because S3 One Zone-IA stores data in a single AWS Availability Zone, data stored in this storage class will be lost in the event of Availability Zone destruction.</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Storage Classes can be configured at the object level and a single bucket can contain objects stored across S3 Standard, S3 Intelligent-Tiering, S3 Standard-IA, and S3 One Zone-IA.</a:t>
            </a:r>
            <a:endParaRPr b="0" sz="1500">
              <a:solidFill>
                <a:srgbClr val="292929"/>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3"/>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Glacier</a:t>
            </a:r>
            <a:endParaRPr sz="3300">
              <a:solidFill>
                <a:schemeClr val="dk1"/>
              </a:solidFill>
            </a:endParaRPr>
          </a:p>
        </p:txBody>
      </p:sp>
      <p:sp>
        <p:nvSpPr>
          <p:cNvPr id="425" name="Google Shape;425;p73"/>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61950" lvl="0" marL="514350" rtl="0" algn="l">
              <a:lnSpc>
                <a:spcPct val="200000"/>
              </a:lnSpc>
              <a:spcBef>
                <a:spcPts val="2000"/>
              </a:spcBef>
              <a:spcAft>
                <a:spcPts val="0"/>
              </a:spcAft>
              <a:buClr>
                <a:schemeClr val="accent5"/>
              </a:buClr>
              <a:buSzPts val="2100"/>
              <a:buFont typeface="Lato"/>
              <a:buChar char="●"/>
            </a:pPr>
            <a:r>
              <a:rPr lang="en" sz="2100">
                <a:solidFill>
                  <a:schemeClr val="accent5"/>
                </a:solidFill>
                <a:latin typeface="Lato"/>
                <a:ea typeface="Lato"/>
                <a:cs typeface="Lato"/>
                <a:sym typeface="Lato"/>
              </a:rPr>
              <a:t>Key Features</a:t>
            </a:r>
            <a:endParaRPr b="0" sz="1300">
              <a:solidFill>
                <a:schemeClr val="accent5"/>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a:t>
            </a:r>
            <a:r>
              <a:rPr b="0" lang="en" sz="1500">
                <a:solidFill>
                  <a:srgbClr val="292929"/>
                </a:solidFill>
                <a:latin typeface="Lato"/>
                <a:ea typeface="Lato"/>
                <a:cs typeface="Lato"/>
                <a:sym typeface="Lato"/>
              </a:rPr>
              <a:t>ecure, durable, and low-cost storage class for data archiving.</a:t>
            </a:r>
            <a:endParaRPr b="0" sz="1500">
              <a:solidFill>
                <a:srgbClr val="292929"/>
              </a:solidFill>
              <a:latin typeface="Lato"/>
              <a:ea typeface="Lato"/>
              <a:cs typeface="Lato"/>
              <a:sym typeface="Lato"/>
            </a:endParaRPr>
          </a:p>
          <a:p>
            <a:pPr indent="-43815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Retrieval Options:</a:t>
            </a:r>
            <a:endParaRPr b="0" sz="1500">
              <a:solidFill>
                <a:srgbClr val="292929"/>
              </a:solidFill>
              <a:latin typeface="Lato"/>
              <a:ea typeface="Lato"/>
              <a:cs typeface="Lato"/>
              <a:sym typeface="Lato"/>
            </a:endParaRPr>
          </a:p>
          <a:p>
            <a:pPr indent="-323850" lvl="2" marL="13144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Standard</a:t>
            </a:r>
            <a:r>
              <a:rPr b="0" lang="en" sz="1500">
                <a:solidFill>
                  <a:srgbClr val="292929"/>
                </a:solidFill>
                <a:latin typeface="Lato"/>
                <a:ea typeface="Lato"/>
                <a:cs typeface="Lato"/>
                <a:sym typeface="Lato"/>
              </a:rPr>
              <a:t> - Default option for retrieval requests. Retrievals typically complete within 3–5 hours.</a:t>
            </a:r>
            <a:endParaRPr b="0" sz="1500">
              <a:solidFill>
                <a:srgbClr val="292929"/>
              </a:solidFill>
              <a:latin typeface="Lato"/>
              <a:ea typeface="Lato"/>
              <a:cs typeface="Lato"/>
              <a:sym typeface="Lato"/>
            </a:endParaRPr>
          </a:p>
          <a:p>
            <a:pPr indent="-323850" lvl="2" marL="13144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Expedited</a:t>
            </a:r>
            <a:r>
              <a:rPr b="0" lang="en" sz="1500">
                <a:solidFill>
                  <a:srgbClr val="292929"/>
                </a:solidFill>
                <a:latin typeface="Lato"/>
                <a:ea typeface="Lato"/>
                <a:cs typeface="Lato"/>
                <a:sym typeface="Lato"/>
              </a:rPr>
              <a:t> -   Quickly access data when occasional urgent requests</a:t>
            </a:r>
            <a:r>
              <a:rPr lang="en" sz="1500">
                <a:solidFill>
                  <a:srgbClr val="292929"/>
                </a:solidFill>
                <a:latin typeface="Lato"/>
                <a:ea typeface="Lato"/>
                <a:cs typeface="Lato"/>
                <a:sym typeface="Lato"/>
              </a:rPr>
              <a:t> for a subset of archives</a:t>
            </a:r>
            <a:r>
              <a:rPr b="0" lang="en" sz="1500">
                <a:solidFill>
                  <a:srgbClr val="292929"/>
                </a:solidFill>
                <a:latin typeface="Lato"/>
                <a:ea typeface="Lato"/>
                <a:cs typeface="Lato"/>
                <a:sym typeface="Lato"/>
              </a:rPr>
              <a:t> are required. For all but the largest archives (250 MB+), data accessed using Expedited retrievals are typically made available within 1–5 minutes. </a:t>
            </a:r>
            <a:endParaRPr b="0" sz="1500">
              <a:solidFill>
                <a:srgbClr val="292929"/>
              </a:solidFill>
              <a:latin typeface="Lato"/>
              <a:ea typeface="Lato"/>
              <a:cs typeface="Lato"/>
              <a:sym typeface="Lato"/>
            </a:endParaRPr>
          </a:p>
          <a:p>
            <a:pPr indent="-323850" lvl="2" marL="13144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Bulk</a:t>
            </a:r>
            <a:r>
              <a:rPr b="0" lang="en" sz="1500">
                <a:solidFill>
                  <a:srgbClr val="292929"/>
                </a:solidFill>
                <a:latin typeface="Lato"/>
                <a:ea typeface="Lato"/>
                <a:cs typeface="Lato"/>
                <a:sym typeface="Lato"/>
              </a:rPr>
              <a:t> - Cheapest option available, takes typically complete within 5–12 hours.</a:t>
            </a:r>
            <a:endParaRPr b="0" sz="1500">
              <a:solidFill>
                <a:srgbClr val="29292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Exam Blueprint</a:t>
            </a:r>
            <a:endParaRPr sz="2400"/>
          </a:p>
        </p:txBody>
      </p:sp>
      <p:sp>
        <p:nvSpPr>
          <p:cNvPr id="161" name="Google Shape;161;p29"/>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FF9900"/>
              </a:buClr>
              <a:buSzPts val="1900"/>
              <a:buFont typeface="Lato"/>
              <a:buChar char="●"/>
            </a:pPr>
            <a:r>
              <a:rPr lang="en" sz="1900">
                <a:solidFill>
                  <a:srgbClr val="FF9900"/>
                </a:solidFill>
                <a:latin typeface="Lato"/>
                <a:ea typeface="Lato"/>
                <a:cs typeface="Lato"/>
                <a:sym typeface="Lato"/>
              </a:rPr>
              <a:t>Domain-1 - Design resilient Architectures</a:t>
            </a:r>
            <a:endParaRPr sz="1900">
              <a:solidFill>
                <a:srgbClr val="FF9900"/>
              </a:solidFill>
              <a:latin typeface="Lato"/>
              <a:ea typeface="Lato"/>
              <a:cs typeface="Lato"/>
              <a:sym typeface="Lato"/>
            </a:endParaRPr>
          </a:p>
          <a:p>
            <a:pPr indent="0" lvl="0" marL="457200" rtl="0" algn="l">
              <a:lnSpc>
                <a:spcPct val="150000"/>
              </a:lnSpc>
              <a:spcBef>
                <a:spcPts val="0"/>
              </a:spcBef>
              <a:spcAft>
                <a:spcPts val="0"/>
              </a:spcAft>
              <a:buNone/>
            </a:pPr>
            <a:r>
              <a:rPr b="0" lang="en" sz="1700">
                <a:latin typeface="Lato"/>
                <a:ea typeface="Lato"/>
                <a:cs typeface="Lato"/>
                <a:sym typeface="Lato"/>
              </a:rPr>
              <a:t>This domain makes up 30% of the exam and includes the following 4 objectives:</a:t>
            </a:r>
            <a:endParaRPr b="0" sz="1700">
              <a:latin typeface="Lato"/>
              <a:ea typeface="Lato"/>
              <a:cs typeface="Lato"/>
              <a:sym typeface="Lato"/>
            </a:endParaRPr>
          </a:p>
          <a:p>
            <a:pPr indent="457200" lvl="0" marL="457200" rtl="0" algn="l">
              <a:lnSpc>
                <a:spcPct val="150000"/>
              </a:lnSpc>
              <a:spcBef>
                <a:spcPts val="0"/>
              </a:spcBef>
              <a:spcAft>
                <a:spcPts val="0"/>
              </a:spcAft>
              <a:buNone/>
            </a:pPr>
            <a:r>
              <a:rPr b="0" lang="en" sz="1700">
                <a:latin typeface="Lato"/>
                <a:ea typeface="Lato"/>
                <a:cs typeface="Lato"/>
                <a:sym typeface="Lato"/>
              </a:rPr>
              <a:t>1.1 Design a multi-tier architecture solution</a:t>
            </a:r>
            <a:endParaRPr b="0" sz="1700">
              <a:latin typeface="Lato"/>
              <a:ea typeface="Lato"/>
              <a:cs typeface="Lato"/>
              <a:sym typeface="Lato"/>
            </a:endParaRPr>
          </a:p>
          <a:p>
            <a:pPr indent="457200" lvl="0" marL="457200" rtl="0" algn="l">
              <a:lnSpc>
                <a:spcPct val="150000"/>
              </a:lnSpc>
              <a:spcBef>
                <a:spcPts val="0"/>
              </a:spcBef>
              <a:spcAft>
                <a:spcPts val="0"/>
              </a:spcAft>
              <a:buNone/>
            </a:pPr>
            <a:r>
              <a:rPr b="0" lang="en" sz="1700">
                <a:latin typeface="Lato"/>
                <a:ea typeface="Lato"/>
                <a:cs typeface="Lato"/>
                <a:sym typeface="Lato"/>
              </a:rPr>
              <a:t>1.2 Design highly available and/or fault-tolerant architectures</a:t>
            </a:r>
            <a:endParaRPr b="0" sz="1700">
              <a:latin typeface="Lato"/>
              <a:ea typeface="Lato"/>
              <a:cs typeface="Lato"/>
              <a:sym typeface="Lato"/>
            </a:endParaRPr>
          </a:p>
          <a:p>
            <a:pPr indent="457200" lvl="0" marL="457200" rtl="0" algn="l">
              <a:lnSpc>
                <a:spcPct val="150000"/>
              </a:lnSpc>
              <a:spcBef>
                <a:spcPts val="0"/>
              </a:spcBef>
              <a:spcAft>
                <a:spcPts val="0"/>
              </a:spcAft>
              <a:buNone/>
            </a:pPr>
            <a:r>
              <a:rPr b="0" lang="en" sz="1700">
                <a:latin typeface="Lato"/>
                <a:ea typeface="Lato"/>
                <a:cs typeface="Lato"/>
                <a:sym typeface="Lato"/>
              </a:rPr>
              <a:t>1.3 Design decoupling mechanisms using AWS services</a:t>
            </a:r>
            <a:endParaRPr b="0" sz="1700">
              <a:latin typeface="Lato"/>
              <a:ea typeface="Lato"/>
              <a:cs typeface="Lato"/>
              <a:sym typeface="Lato"/>
            </a:endParaRPr>
          </a:p>
          <a:p>
            <a:pPr indent="457200" lvl="0" marL="457200" rtl="0" algn="l">
              <a:lnSpc>
                <a:spcPct val="150000"/>
              </a:lnSpc>
              <a:spcBef>
                <a:spcPts val="0"/>
              </a:spcBef>
              <a:spcAft>
                <a:spcPts val="0"/>
              </a:spcAft>
              <a:buNone/>
            </a:pPr>
            <a:r>
              <a:rPr b="0" lang="en" sz="1700">
                <a:latin typeface="Lato"/>
                <a:ea typeface="Lato"/>
                <a:cs typeface="Lato"/>
                <a:sym typeface="Lato"/>
              </a:rPr>
              <a:t>1.4 Choose appropriate resilient storage</a:t>
            </a:r>
            <a:endParaRPr b="0"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4"/>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Glacier</a:t>
            </a:r>
            <a:endParaRPr sz="3300">
              <a:solidFill>
                <a:schemeClr val="dk1"/>
              </a:solidFill>
            </a:endParaRPr>
          </a:p>
        </p:txBody>
      </p:sp>
      <p:sp>
        <p:nvSpPr>
          <p:cNvPr id="431" name="Google Shape;431;p74"/>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b="0" sz="1500">
              <a:solidFill>
                <a:schemeClr val="dk1"/>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You can upload objects directly to S3 Glacier, or use S3 Lifecycle policies to transfer data between any of the S3 Storage Classes for active data (S3 Standard, S3 Intelligent-Tiering, S3 Standard-IA, and S3 One Zone-IA) and S3 Glacier.</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for durability of 99.999999999% of objects across multiple Availability Zones</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Supports SSL for data in transit and encryption of data at rest</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Low-cost design is ideal for long-term archive</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PUT API for direct uploads to S3 Glacier, and S3 Lifecycle management for automatic migration of objects</a:t>
            </a:r>
            <a:endParaRPr b="0" sz="1500">
              <a:solidFill>
                <a:srgbClr val="292929"/>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5"/>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Glacier Deep Archive</a:t>
            </a:r>
            <a:endParaRPr sz="3300">
              <a:solidFill>
                <a:schemeClr val="dk1"/>
              </a:solidFill>
            </a:endParaRPr>
          </a:p>
        </p:txBody>
      </p:sp>
      <p:sp>
        <p:nvSpPr>
          <p:cNvPr id="437" name="Google Shape;437;p75"/>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Key Features</a:t>
            </a:r>
            <a:endParaRPr b="0" sz="1500">
              <a:solidFill>
                <a:schemeClr val="dk1"/>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L</a:t>
            </a:r>
            <a:r>
              <a:rPr b="0" lang="en" sz="1500">
                <a:solidFill>
                  <a:srgbClr val="292929"/>
                </a:solidFill>
                <a:latin typeface="Lato"/>
                <a:ea typeface="Lato"/>
                <a:cs typeface="Lato"/>
                <a:sym typeface="Lato"/>
              </a:rPr>
              <a:t>owest-cost storage class and supports long-term retention and digital preservation for data that may be accessed once or twice in a year. </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Designed for customers — particularly those in highly-regulated industries, such as the Financial Services, Healthcare, and Public Sectors — that retain data sets for 7-10 years or longer to meet regulatory compliance requirements.</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Objects stored in are replicated and stored across at least three Availability Zones, protected by 99.999999999% of durability, and can be restored within 12 hours.</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PUT API for direct uploads to S3 Glacier Deep Archive, and S3 Lifecycle management for automatic migration of objects.</a:t>
            </a:r>
            <a:endParaRPr b="0" sz="1500">
              <a:solidFill>
                <a:srgbClr val="292929"/>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6"/>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0" lvl="0" marL="1828800" rtl="0" algn="l">
              <a:lnSpc>
                <a:spcPct val="150000"/>
              </a:lnSpc>
              <a:spcBef>
                <a:spcPts val="2000"/>
              </a:spcBef>
              <a:spcAft>
                <a:spcPts val="2000"/>
              </a:spcAft>
              <a:buNone/>
            </a:pPr>
            <a:r>
              <a:t/>
            </a:r>
            <a:endParaRPr b="0" sz="1500">
              <a:solidFill>
                <a:schemeClr val="accent5"/>
              </a:solidFill>
              <a:latin typeface="Lato"/>
              <a:ea typeface="Lato"/>
              <a:cs typeface="Lato"/>
              <a:sym typeface="Lato"/>
            </a:endParaRPr>
          </a:p>
        </p:txBody>
      </p:sp>
      <p:pic>
        <p:nvPicPr>
          <p:cNvPr id="443" name="Google Shape;443;p76"/>
          <p:cNvPicPr preferRelativeResize="0"/>
          <p:nvPr/>
        </p:nvPicPr>
        <p:blipFill>
          <a:blip r:embed="rId3">
            <a:alphaModFix/>
          </a:blip>
          <a:stretch>
            <a:fillRect/>
          </a:stretch>
        </p:blipFill>
        <p:spPr>
          <a:xfrm>
            <a:off x="312525" y="91150"/>
            <a:ext cx="8467344" cy="4948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7"/>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Versioning</a:t>
            </a:r>
            <a:endParaRPr sz="3300">
              <a:solidFill>
                <a:schemeClr val="dk1"/>
              </a:solidFill>
            </a:endParaRPr>
          </a:p>
        </p:txBody>
      </p:sp>
      <p:sp>
        <p:nvSpPr>
          <p:cNvPr id="449" name="Google Shape;449;p77"/>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S3 versioning</a:t>
            </a:r>
            <a:endParaRPr b="0" sz="1500">
              <a:solidFill>
                <a:schemeClr val="dk1"/>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Stores all versions of an object.</a:t>
            </a:r>
            <a:endParaRPr b="0" sz="1600">
              <a:solidFill>
                <a:srgbClr val="292929"/>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Once enabled on a bucket, Versioning cannot be deleted only suspended.</a:t>
            </a:r>
            <a:endParaRPr b="0" sz="1600">
              <a:solidFill>
                <a:srgbClr val="292929"/>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Integrates with Lifecycle rules.</a:t>
            </a:r>
            <a:endParaRPr b="0" sz="1600">
              <a:solidFill>
                <a:srgbClr val="292929"/>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Versioning’s MFA Delete Capability can be used to provide an additional layer of security.</a:t>
            </a:r>
            <a:endParaRPr b="0" sz="1600">
              <a:solidFill>
                <a:srgbClr val="292929"/>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8"/>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AWS S3 - S3 </a:t>
            </a:r>
            <a:r>
              <a:rPr lang="en" sz="2700">
                <a:solidFill>
                  <a:schemeClr val="dk1"/>
                </a:solidFill>
                <a:latin typeface="Lato"/>
                <a:ea typeface="Lato"/>
                <a:cs typeface="Lato"/>
                <a:sym typeface="Lato"/>
              </a:rPr>
              <a:t>Versioning</a:t>
            </a:r>
            <a:endParaRPr sz="3300">
              <a:solidFill>
                <a:schemeClr val="dk1"/>
              </a:solidFill>
            </a:endParaRPr>
          </a:p>
        </p:txBody>
      </p:sp>
      <p:sp>
        <p:nvSpPr>
          <p:cNvPr id="455" name="Google Shape;455;p78"/>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S3 versioning</a:t>
            </a:r>
            <a:endParaRPr b="0" sz="1500">
              <a:solidFill>
                <a:schemeClr val="dk1"/>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Stores all versions of an object.</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Once enabled on a bucket, Versioning cannot be deleted only suspended.</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Integrates with Lifecycle rules.</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Versioning’s MFA Delete Capability can be used to provide an additional layer of security.</a:t>
            </a:r>
            <a:endParaRPr b="0" sz="1500">
              <a:solidFill>
                <a:srgbClr val="292929"/>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9"/>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Lifecycle management with S3</a:t>
            </a:r>
            <a:endParaRPr sz="3200">
              <a:solidFill>
                <a:schemeClr val="dk1"/>
              </a:solidFill>
            </a:endParaRPr>
          </a:p>
        </p:txBody>
      </p:sp>
      <p:sp>
        <p:nvSpPr>
          <p:cNvPr id="461" name="Google Shape;461;p79"/>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Lifecycle Management</a:t>
            </a:r>
            <a:endParaRPr b="0" sz="1500">
              <a:solidFill>
                <a:schemeClr val="dk1"/>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Automates moving of objects between different storage tiers</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Can be used in conjunction with versioning</a:t>
            </a:r>
            <a:endParaRPr b="0" sz="1500">
              <a:solidFill>
                <a:srgbClr val="292929"/>
              </a:solidFill>
              <a:latin typeface="Lato"/>
              <a:ea typeface="Lato"/>
              <a:cs typeface="Lato"/>
              <a:sym typeface="Lato"/>
            </a:endParaRPr>
          </a:p>
          <a:p>
            <a:pPr indent="-381000" lvl="1" marL="9144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Can be applied to current versions and previous versions.</a:t>
            </a:r>
            <a:endParaRPr b="0" sz="1500">
              <a:solidFill>
                <a:srgbClr val="292929"/>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0"/>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a:t>
            </a:r>
            <a:r>
              <a:rPr lang="en" sz="2600">
                <a:solidFill>
                  <a:schemeClr val="dk1"/>
                </a:solidFill>
              </a:rPr>
              <a:t>Security and </a:t>
            </a:r>
            <a:r>
              <a:rPr lang="en" sz="2600">
                <a:solidFill>
                  <a:schemeClr val="dk1"/>
                </a:solidFill>
              </a:rPr>
              <a:t>Encryption</a:t>
            </a:r>
            <a:endParaRPr sz="3200">
              <a:solidFill>
                <a:schemeClr val="dk1"/>
              </a:solidFill>
            </a:endParaRPr>
          </a:p>
        </p:txBody>
      </p:sp>
      <p:sp>
        <p:nvSpPr>
          <p:cNvPr id="467" name="Google Shape;467;p80"/>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Security</a:t>
            </a:r>
            <a:endParaRPr b="0" sz="1500">
              <a:solidFill>
                <a:schemeClr val="dk1"/>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By default, all the newly created  buckets are Private. Access control can be setup using:</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Bucket Policies - Works at Bucket level</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Access Control lists - Individual Object level</a:t>
            </a:r>
            <a:endParaRPr b="0" sz="1600">
              <a:solidFill>
                <a:srgbClr val="292929"/>
              </a:solidFill>
              <a:latin typeface="Lato"/>
              <a:ea typeface="Lato"/>
              <a:cs typeface="Lato"/>
              <a:sym typeface="Lato"/>
            </a:endParaRPr>
          </a:p>
          <a:p>
            <a:pPr indent="-387350" lvl="1" marL="9715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S3 buckets can be configured to create access logs for all the requests made to the S3 bucket. This can be sent to another bucket or even another bucket in another account.</a:t>
            </a:r>
            <a:endParaRPr b="0" sz="1600">
              <a:solidFill>
                <a:srgbClr val="292929"/>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1"/>
          <p:cNvSpPr txBox="1"/>
          <p:nvPr>
            <p:ph idx="4294967295" type="title"/>
          </p:nvPr>
        </p:nvSpPr>
        <p:spPr>
          <a:xfrm>
            <a:off x="626925" y="321500"/>
            <a:ext cx="6652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Security and Encryption</a:t>
            </a:r>
            <a:endParaRPr sz="3200">
              <a:solidFill>
                <a:schemeClr val="dk1"/>
              </a:solidFill>
            </a:endParaRPr>
          </a:p>
        </p:txBody>
      </p:sp>
      <p:sp>
        <p:nvSpPr>
          <p:cNvPr id="473" name="Google Shape;473;p81"/>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74650" lvl="0" marL="514350" rtl="0" algn="l">
              <a:lnSpc>
                <a:spcPct val="200000"/>
              </a:lnSpc>
              <a:spcBef>
                <a:spcPts val="2000"/>
              </a:spcBef>
              <a:spcAft>
                <a:spcPts val="0"/>
              </a:spcAft>
              <a:buClr>
                <a:schemeClr val="dk1"/>
              </a:buClr>
              <a:buSzPts val="2300"/>
              <a:buFont typeface="Lato"/>
              <a:buChar char="●"/>
            </a:pPr>
            <a:r>
              <a:rPr lang="en" sz="2300">
                <a:solidFill>
                  <a:schemeClr val="dk1"/>
                </a:solidFill>
                <a:latin typeface="Lato"/>
                <a:ea typeface="Lato"/>
                <a:cs typeface="Lato"/>
                <a:sym typeface="Lato"/>
              </a:rPr>
              <a:t>Encryption</a:t>
            </a:r>
            <a:endParaRPr b="0" sz="1500">
              <a:solidFill>
                <a:schemeClr val="dk1"/>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Encryption in Transit</a:t>
            </a:r>
            <a:endParaRPr sz="16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SSL/TLS</a:t>
            </a:r>
            <a:endParaRPr b="0"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Encryption at Rest (Server) - Server does the encryption on user’s behalf.</a:t>
            </a:r>
            <a:endParaRPr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Managed keys - </a:t>
            </a:r>
            <a:r>
              <a:rPr b="0" lang="en" sz="1500">
                <a:solidFill>
                  <a:srgbClr val="292929"/>
                </a:solidFill>
                <a:latin typeface="Lato"/>
                <a:ea typeface="Lato"/>
                <a:cs typeface="Lato"/>
                <a:sym typeface="Lato"/>
              </a:rPr>
              <a:t>SSE-S3</a:t>
            </a:r>
            <a:endParaRPr b="0"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AWS Key Management Service Managed Keys - SSE-KMS</a:t>
            </a:r>
            <a:endParaRPr b="0"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Server Side encryption with customer provided keys - SSE-C</a:t>
            </a:r>
            <a:endParaRPr b="0"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Encryption at Rest (Client) - User encrypts the objects and uploads to S3.</a:t>
            </a:r>
            <a:endParaRPr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Encryption once enabled, cannot be disabled.</a:t>
            </a:r>
            <a:endParaRPr b="0" sz="1500">
              <a:solidFill>
                <a:srgbClr val="292929"/>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Object Lock and Glacier Vault Lock</a:t>
            </a:r>
            <a:endParaRPr sz="3200">
              <a:solidFill>
                <a:schemeClr val="dk1"/>
              </a:solidFill>
            </a:endParaRPr>
          </a:p>
        </p:txBody>
      </p:sp>
      <p:sp>
        <p:nvSpPr>
          <p:cNvPr id="479" name="Google Shape;479;p82"/>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68300" lvl="0" marL="51435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S3 object Lock</a:t>
            </a:r>
            <a:endParaRPr b="0" sz="1400">
              <a:solidFill>
                <a:schemeClr val="dk1"/>
              </a:solidFill>
              <a:latin typeface="Lato"/>
              <a:ea typeface="Lato"/>
              <a:cs typeface="Lato"/>
              <a:sym typeface="Lato"/>
            </a:endParaRPr>
          </a:p>
          <a:p>
            <a:pPr indent="-38735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Can be used to store objects using </a:t>
            </a:r>
            <a:r>
              <a:rPr lang="en" sz="1600">
                <a:solidFill>
                  <a:srgbClr val="292929"/>
                </a:solidFill>
                <a:latin typeface="Lato"/>
                <a:ea typeface="Lato"/>
                <a:cs typeface="Lato"/>
                <a:sym typeface="Lato"/>
              </a:rPr>
              <a:t>Write once, Read many (WORM)</a:t>
            </a:r>
            <a:r>
              <a:rPr b="0" lang="en" sz="1600">
                <a:solidFill>
                  <a:srgbClr val="292929"/>
                </a:solidFill>
                <a:latin typeface="Lato"/>
                <a:ea typeface="Lato"/>
                <a:cs typeface="Lato"/>
                <a:sym typeface="Lato"/>
              </a:rPr>
              <a:t> model. It can help you prevent objects from being deleted or modified for a </a:t>
            </a:r>
            <a:r>
              <a:rPr lang="en" sz="1600">
                <a:solidFill>
                  <a:srgbClr val="292929"/>
                </a:solidFill>
                <a:latin typeface="Lato"/>
                <a:ea typeface="Lato"/>
                <a:cs typeface="Lato"/>
                <a:sym typeface="Lato"/>
              </a:rPr>
              <a:t>fixed amount of time</a:t>
            </a:r>
            <a:r>
              <a:rPr b="0" lang="en" sz="1600">
                <a:solidFill>
                  <a:srgbClr val="292929"/>
                </a:solidFill>
                <a:latin typeface="Lato"/>
                <a:ea typeface="Lato"/>
                <a:cs typeface="Lato"/>
                <a:sym typeface="Lato"/>
              </a:rPr>
              <a:t> or </a:t>
            </a:r>
            <a:r>
              <a:rPr lang="en" sz="1600">
                <a:solidFill>
                  <a:srgbClr val="292929"/>
                </a:solidFill>
                <a:latin typeface="Lato"/>
                <a:ea typeface="Lato"/>
                <a:cs typeface="Lato"/>
                <a:sym typeface="Lato"/>
              </a:rPr>
              <a:t>indefinitely. </a:t>
            </a:r>
            <a:endParaRPr b="0"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S3 Object lock can be used to meet regulatory requirements that require WORM storage, or add an extra layer of protection against object changes and deletion.</a:t>
            </a:r>
            <a:endParaRPr b="0"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Can be applied to individual objects or across the bucket as a whole.</a:t>
            </a:r>
            <a:endParaRPr b="0" sz="1500">
              <a:solidFill>
                <a:srgbClr val="292929"/>
              </a:solidFill>
              <a:latin typeface="Lato"/>
              <a:ea typeface="Lato"/>
              <a:cs typeface="Lato"/>
              <a:sym typeface="Lato"/>
            </a:endParaRPr>
          </a:p>
          <a:p>
            <a:pPr indent="-381000" lvl="1" marL="9715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Object Lock works only in versioned buckets. Enabling Object Lock automatically enables Bucket Versioning.</a:t>
            </a:r>
            <a:endParaRPr b="0" sz="1500">
              <a:solidFill>
                <a:srgbClr val="292929"/>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Object Lock</a:t>
            </a:r>
            <a:endParaRPr sz="3200">
              <a:solidFill>
                <a:schemeClr val="dk1"/>
              </a:solidFill>
            </a:endParaRPr>
          </a:p>
        </p:txBody>
      </p:sp>
      <p:sp>
        <p:nvSpPr>
          <p:cNvPr id="485" name="Google Shape;485;p83"/>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61950" lvl="0" marL="514350" rtl="0" algn="l">
              <a:lnSpc>
                <a:spcPct val="150000"/>
              </a:lnSpc>
              <a:spcBef>
                <a:spcPts val="2000"/>
              </a:spcBef>
              <a:spcAft>
                <a:spcPts val="0"/>
              </a:spcAft>
              <a:buClr>
                <a:schemeClr val="dk1"/>
              </a:buClr>
              <a:buSzPts val="2100"/>
              <a:buFont typeface="Lato"/>
              <a:buChar char="●"/>
            </a:pPr>
            <a:r>
              <a:rPr lang="en" sz="2100">
                <a:solidFill>
                  <a:schemeClr val="dk1"/>
                </a:solidFill>
                <a:latin typeface="Lato"/>
                <a:ea typeface="Lato"/>
                <a:cs typeface="Lato"/>
                <a:sym typeface="Lato"/>
              </a:rPr>
              <a:t>Governance mode</a:t>
            </a:r>
            <a:endParaRPr sz="21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Users cannot overwrite or delete an object version or lock settings unless they have special permissions. With governance mode, you protect objects against being deleted by most users, but you can still grant some users permissions to alter retention setting or delete.</a:t>
            </a:r>
            <a:endParaRPr b="0" sz="2100">
              <a:solidFill>
                <a:srgbClr val="292929"/>
              </a:solidFill>
              <a:latin typeface="Lato"/>
              <a:ea typeface="Lato"/>
              <a:cs typeface="Lato"/>
              <a:sym typeface="Lato"/>
            </a:endParaRPr>
          </a:p>
          <a:p>
            <a:pPr indent="-361950" lvl="0" marL="514350" rtl="0" algn="l">
              <a:lnSpc>
                <a:spcPct val="150000"/>
              </a:lnSpc>
              <a:spcBef>
                <a:spcPts val="0"/>
              </a:spcBef>
              <a:spcAft>
                <a:spcPts val="0"/>
              </a:spcAft>
              <a:buClr>
                <a:schemeClr val="dk1"/>
              </a:buClr>
              <a:buSzPts val="2100"/>
              <a:buFont typeface="Lato"/>
              <a:buChar char="●"/>
            </a:pPr>
            <a:r>
              <a:rPr lang="en" sz="2100">
                <a:solidFill>
                  <a:schemeClr val="dk1"/>
                </a:solidFill>
                <a:latin typeface="Lato"/>
                <a:ea typeface="Lato"/>
                <a:cs typeface="Lato"/>
                <a:sym typeface="Lato"/>
              </a:rPr>
              <a:t>Compliance Mode</a:t>
            </a:r>
            <a:endParaRPr b="0" sz="1300">
              <a:solidFill>
                <a:schemeClr val="dk1"/>
              </a:solidFill>
              <a:latin typeface="Lato"/>
              <a:ea typeface="Lato"/>
              <a:cs typeface="Lato"/>
              <a:sym typeface="Lato"/>
            </a:endParaRPr>
          </a:p>
          <a:p>
            <a:pPr indent="-44450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 protected object version </a:t>
            </a:r>
            <a:r>
              <a:rPr lang="en" sz="1600">
                <a:solidFill>
                  <a:srgbClr val="292929"/>
                </a:solidFill>
                <a:latin typeface="Lato"/>
                <a:ea typeface="Lato"/>
                <a:cs typeface="Lato"/>
                <a:sym typeface="Lato"/>
              </a:rPr>
              <a:t>cannot be overwritten or deleted by any user</a:t>
            </a:r>
            <a:r>
              <a:rPr b="0" lang="en" sz="1600">
                <a:solidFill>
                  <a:srgbClr val="292929"/>
                </a:solidFill>
                <a:latin typeface="Lato"/>
                <a:ea typeface="Lato"/>
                <a:cs typeface="Lato"/>
                <a:sym typeface="Lato"/>
              </a:rPr>
              <a:t>, including the </a:t>
            </a:r>
            <a:r>
              <a:rPr lang="en" sz="1600">
                <a:solidFill>
                  <a:srgbClr val="292929"/>
                </a:solidFill>
                <a:latin typeface="Lato"/>
                <a:ea typeface="Lato"/>
                <a:cs typeface="Lato"/>
                <a:sym typeface="Lato"/>
              </a:rPr>
              <a:t>root user</a:t>
            </a:r>
            <a:r>
              <a:rPr b="0" lang="en" sz="1600">
                <a:solidFill>
                  <a:srgbClr val="292929"/>
                </a:solidFill>
                <a:latin typeface="Lato"/>
                <a:ea typeface="Lato"/>
                <a:cs typeface="Lato"/>
                <a:sym typeface="Lato"/>
              </a:rPr>
              <a:t> in your AWS account.</a:t>
            </a:r>
            <a:endParaRPr b="0" sz="1600">
              <a:solidFill>
                <a:srgbClr val="292929"/>
              </a:solidFill>
              <a:latin typeface="Lato"/>
              <a:ea typeface="Lato"/>
              <a:cs typeface="Lato"/>
              <a:sym typeface="Lato"/>
            </a:endParaRPr>
          </a:p>
          <a:p>
            <a:pPr indent="-44450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The </a:t>
            </a:r>
            <a:r>
              <a:rPr lang="en" sz="1600">
                <a:solidFill>
                  <a:srgbClr val="292929"/>
                </a:solidFill>
                <a:latin typeface="Lato"/>
                <a:ea typeface="Lato"/>
                <a:cs typeface="Lato"/>
                <a:sym typeface="Lato"/>
              </a:rPr>
              <a:t>retention period mode cannot be changed</a:t>
            </a:r>
            <a:r>
              <a:rPr b="0" lang="en" sz="1600">
                <a:solidFill>
                  <a:srgbClr val="292929"/>
                </a:solidFill>
                <a:latin typeface="Lato"/>
                <a:ea typeface="Lato"/>
                <a:cs typeface="Lato"/>
                <a:sym typeface="Lato"/>
              </a:rPr>
              <a:t> and its retention period cannot be shortened. </a:t>
            </a:r>
            <a:endParaRPr b="0" sz="1600">
              <a:solidFill>
                <a:srgbClr val="29292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900">
                <a:solidFill>
                  <a:schemeClr val="dk1"/>
                </a:solidFill>
                <a:latin typeface="Lato"/>
                <a:ea typeface="Lato"/>
                <a:cs typeface="Lato"/>
                <a:sym typeface="Lato"/>
              </a:rPr>
              <a:t>Domain-1 - Design resilient Architectures</a:t>
            </a:r>
            <a:endParaRPr sz="2400">
              <a:solidFill>
                <a:schemeClr val="dk1"/>
              </a:solidFill>
            </a:endParaRPr>
          </a:p>
        </p:txBody>
      </p:sp>
      <p:sp>
        <p:nvSpPr>
          <p:cNvPr id="167" name="Google Shape;167;p30"/>
          <p:cNvSpPr txBox="1"/>
          <p:nvPr>
            <p:ph idx="4294967295" type="title"/>
          </p:nvPr>
        </p:nvSpPr>
        <p:spPr>
          <a:xfrm>
            <a:off x="535775" y="907200"/>
            <a:ext cx="8227800" cy="3806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900">
                <a:solidFill>
                  <a:srgbClr val="FF9900"/>
                </a:solidFill>
                <a:latin typeface="Lato"/>
                <a:ea typeface="Lato"/>
                <a:cs typeface="Lato"/>
                <a:sym typeface="Lato"/>
              </a:rPr>
              <a:t>What you need to know?</a:t>
            </a:r>
            <a:endParaRPr sz="1900">
              <a:solidFill>
                <a:srgbClr val="FF9900"/>
              </a:solidFill>
              <a:latin typeface="Lato"/>
              <a:ea typeface="Lato"/>
              <a:cs typeface="Lato"/>
              <a:sym typeface="Lato"/>
            </a:endParaRPr>
          </a:p>
          <a:p>
            <a:pPr indent="-323850" lvl="0" marL="457200" rtl="0" algn="l">
              <a:lnSpc>
                <a:spcPct val="115000"/>
              </a:lnSpc>
              <a:spcBef>
                <a:spcPts val="0"/>
              </a:spcBef>
              <a:spcAft>
                <a:spcPts val="0"/>
              </a:spcAft>
              <a:buClr>
                <a:srgbClr val="000000"/>
              </a:buClr>
              <a:buSzPts val="1500"/>
              <a:buFont typeface="Lato"/>
              <a:buChar char="●"/>
            </a:pPr>
            <a:r>
              <a:rPr b="0" lang="en" sz="1500">
                <a:solidFill>
                  <a:srgbClr val="000000"/>
                </a:solidFill>
                <a:latin typeface="Lato"/>
                <a:ea typeface="Lato"/>
                <a:cs typeface="Lato"/>
                <a:sym typeface="Lato"/>
              </a:rPr>
              <a:t>Able to design multi-tier application architectures and know-how to decouple application components using technologies such as Amazon SQS and Amazon SWF.</a:t>
            </a:r>
            <a:endParaRPr b="0" sz="1500">
              <a:solidFill>
                <a:srgbClr val="000000"/>
              </a:solidFill>
              <a:latin typeface="Lato"/>
              <a:ea typeface="Lato"/>
              <a:cs typeface="Lato"/>
              <a:sym typeface="Lato"/>
            </a:endParaRPr>
          </a:p>
          <a:p>
            <a:pPr indent="0" lvl="0" marL="914400" rtl="0" algn="l">
              <a:lnSpc>
                <a:spcPct val="115000"/>
              </a:lnSpc>
              <a:spcBef>
                <a:spcPts val="0"/>
              </a:spcBef>
              <a:spcAft>
                <a:spcPts val="0"/>
              </a:spcAft>
              <a:buNone/>
            </a:pPr>
            <a:r>
              <a:t/>
            </a:r>
            <a:endParaRPr b="0" sz="1500">
              <a:solidFill>
                <a:srgbClr val="000000"/>
              </a:solidFill>
              <a:latin typeface="Lato"/>
              <a:ea typeface="Lato"/>
              <a:cs typeface="Lato"/>
              <a:sym typeface="Lato"/>
            </a:endParaRPr>
          </a:p>
          <a:p>
            <a:pPr indent="-323850" lvl="0" marL="457200" rtl="0" algn="l">
              <a:lnSpc>
                <a:spcPct val="115000"/>
              </a:lnSpc>
              <a:spcBef>
                <a:spcPts val="0"/>
              </a:spcBef>
              <a:spcAft>
                <a:spcPts val="0"/>
              </a:spcAft>
              <a:buClr>
                <a:srgbClr val="000000"/>
              </a:buClr>
              <a:buSzPts val="1500"/>
              <a:buFont typeface="Lato"/>
              <a:buChar char="●"/>
            </a:pPr>
            <a:r>
              <a:rPr b="0" lang="en" sz="1500">
                <a:solidFill>
                  <a:srgbClr val="000000"/>
                </a:solidFill>
                <a:latin typeface="Lato"/>
                <a:ea typeface="Lato"/>
                <a:cs typeface="Lato"/>
                <a:sym typeface="Lato"/>
              </a:rPr>
              <a:t>Able to design highly available application in the case of component failure, and able to recover in the case of major outages. Implement AWS's high availability and fault tolerance concepts.</a:t>
            </a:r>
            <a:endParaRPr b="0" sz="1500">
              <a:solidFill>
                <a:srgbClr val="000000"/>
              </a:solidFill>
              <a:latin typeface="Lato"/>
              <a:ea typeface="Lato"/>
              <a:cs typeface="Lato"/>
              <a:sym typeface="Lato"/>
            </a:endParaRPr>
          </a:p>
          <a:p>
            <a:pPr indent="0" lvl="0" marL="914400" rtl="0" algn="l">
              <a:lnSpc>
                <a:spcPct val="115000"/>
              </a:lnSpc>
              <a:spcBef>
                <a:spcPts val="0"/>
              </a:spcBef>
              <a:spcAft>
                <a:spcPts val="0"/>
              </a:spcAft>
              <a:buNone/>
            </a:pPr>
            <a:r>
              <a:t/>
            </a:r>
            <a:endParaRPr b="0" sz="1500">
              <a:solidFill>
                <a:srgbClr val="000000"/>
              </a:solidFill>
              <a:latin typeface="Lato"/>
              <a:ea typeface="Lato"/>
              <a:cs typeface="Lato"/>
              <a:sym typeface="Lato"/>
            </a:endParaRPr>
          </a:p>
          <a:p>
            <a:pPr indent="-323850" lvl="0" marL="457200" rtl="0" algn="l">
              <a:lnSpc>
                <a:spcPct val="115000"/>
              </a:lnSpc>
              <a:spcBef>
                <a:spcPts val="0"/>
              </a:spcBef>
              <a:spcAft>
                <a:spcPts val="0"/>
              </a:spcAft>
              <a:buClr>
                <a:srgbClr val="000000"/>
              </a:buClr>
              <a:buSzPts val="1500"/>
              <a:buFont typeface="Lato"/>
              <a:buChar char="●"/>
            </a:pPr>
            <a:r>
              <a:rPr b="0" lang="en" sz="1500">
                <a:solidFill>
                  <a:srgbClr val="000000"/>
                </a:solidFill>
                <a:latin typeface="Lato"/>
                <a:ea typeface="Lato"/>
                <a:cs typeface="Lato"/>
                <a:sym typeface="Lato"/>
              </a:rPr>
              <a:t>Understand the various block, file and object storage technologies such as Amazon EBS, Instance Store, Amazon EFS and Amazon S3, and know their use cases.</a:t>
            </a:r>
            <a:endParaRPr b="0" sz="1500">
              <a:solidFill>
                <a:srgbClr val="000000"/>
              </a:solidFill>
              <a:latin typeface="Lato"/>
              <a:ea typeface="Lato"/>
              <a:cs typeface="Lato"/>
              <a:sym typeface="Lato"/>
            </a:endParaRPr>
          </a:p>
          <a:p>
            <a:pPr indent="0" lvl="0" marL="914400" rtl="0" algn="l">
              <a:lnSpc>
                <a:spcPct val="115000"/>
              </a:lnSpc>
              <a:spcBef>
                <a:spcPts val="0"/>
              </a:spcBef>
              <a:spcAft>
                <a:spcPts val="0"/>
              </a:spcAft>
              <a:buNone/>
            </a:pPr>
            <a:r>
              <a:t/>
            </a:r>
            <a:endParaRPr b="0" sz="1500">
              <a:solidFill>
                <a:srgbClr val="000000"/>
              </a:solidFill>
              <a:latin typeface="Lato"/>
              <a:ea typeface="Lato"/>
              <a:cs typeface="Lato"/>
              <a:sym typeface="Lato"/>
            </a:endParaRPr>
          </a:p>
          <a:p>
            <a:pPr indent="-323850" lvl="0" marL="457200" rtl="0" algn="l">
              <a:lnSpc>
                <a:spcPct val="115000"/>
              </a:lnSpc>
              <a:spcBef>
                <a:spcPts val="0"/>
              </a:spcBef>
              <a:spcAft>
                <a:spcPts val="0"/>
              </a:spcAft>
              <a:buClr>
                <a:srgbClr val="000000"/>
              </a:buClr>
              <a:buSzPts val="1500"/>
              <a:buFont typeface="Lato"/>
              <a:buChar char="●"/>
            </a:pPr>
            <a:r>
              <a:rPr b="0" lang="en" sz="1500">
                <a:solidFill>
                  <a:srgbClr val="000000"/>
                </a:solidFill>
                <a:latin typeface="Lato"/>
                <a:ea typeface="Lato"/>
                <a:cs typeface="Lato"/>
                <a:sym typeface="Lato"/>
              </a:rPr>
              <a:t>Technologies includes Amazon Elastic Load Balancing, Amazon Route 53, Amazon RDS Read Replicas and Multi-AZ, AWS Global Accelerator and Amazon CloudFront.</a:t>
            </a:r>
            <a:endParaRPr sz="1900">
              <a:solidFill>
                <a:srgbClr val="000000"/>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Glacier Vault Lock</a:t>
            </a:r>
            <a:endParaRPr sz="3200">
              <a:solidFill>
                <a:schemeClr val="dk1"/>
              </a:solidFill>
            </a:endParaRPr>
          </a:p>
        </p:txBody>
      </p:sp>
      <p:sp>
        <p:nvSpPr>
          <p:cNvPr id="491" name="Google Shape;491;p84"/>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68300" lvl="0" marL="51435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Glacier Vault Lock</a:t>
            </a:r>
            <a:endParaRPr b="0" sz="1400">
              <a:solidFill>
                <a:schemeClr val="dk1"/>
              </a:solidFill>
              <a:latin typeface="Lato"/>
              <a:ea typeface="Lato"/>
              <a:cs typeface="Lato"/>
              <a:sym typeface="Lato"/>
            </a:endParaRPr>
          </a:p>
          <a:p>
            <a:pPr indent="-457200" lvl="1" marL="10287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Allows to easily deploy and enforce compliance controls for individual S3 Glacier vaults with a Vault Lock policy.</a:t>
            </a:r>
            <a:endParaRPr b="0" sz="1800">
              <a:solidFill>
                <a:srgbClr val="292929"/>
              </a:solidFill>
              <a:latin typeface="Lato"/>
              <a:ea typeface="Lato"/>
              <a:cs typeface="Lato"/>
              <a:sym typeface="Lato"/>
            </a:endParaRPr>
          </a:p>
          <a:p>
            <a:pPr indent="-450850" lvl="1" marL="1028700" rtl="0" algn="l">
              <a:lnSpc>
                <a:spcPct val="150000"/>
              </a:lnSpc>
              <a:spcBef>
                <a:spcPts val="0"/>
              </a:spcBef>
              <a:spcAft>
                <a:spcPts val="0"/>
              </a:spcAft>
              <a:buClr>
                <a:srgbClr val="292929"/>
              </a:buClr>
              <a:buSzPts val="1700"/>
              <a:buFont typeface="Lato"/>
              <a:buChar char="○"/>
            </a:pPr>
            <a:r>
              <a:rPr b="0" lang="en" sz="1700">
                <a:solidFill>
                  <a:srgbClr val="292929"/>
                </a:solidFill>
                <a:latin typeface="Lato"/>
                <a:ea typeface="Lato"/>
                <a:cs typeface="Lato"/>
                <a:sym typeface="Lato"/>
              </a:rPr>
              <a:t>Once locked, the policy can no longer be changed.</a:t>
            </a:r>
            <a:endParaRPr b="0" sz="1700">
              <a:solidFill>
                <a:srgbClr val="292929"/>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5"/>
          <p:cNvSpPr txBox="1"/>
          <p:nvPr>
            <p:ph type="title"/>
          </p:nvPr>
        </p:nvSpPr>
        <p:spPr>
          <a:xfrm>
            <a:off x="317600" y="15666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S3 performance</a:t>
            </a:r>
            <a:endParaRPr/>
          </a:p>
        </p:txBody>
      </p:sp>
      <p:sp>
        <p:nvSpPr>
          <p:cNvPr id="497" name="Google Shape;497;p8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S3 prefixes</a:t>
            </a:r>
            <a:endParaRPr/>
          </a:p>
          <a:p>
            <a:pPr indent="-342900" lvl="0" marL="457200" rtl="0" algn="l">
              <a:spcBef>
                <a:spcPts val="0"/>
              </a:spcBef>
              <a:spcAft>
                <a:spcPts val="0"/>
              </a:spcAft>
              <a:buSzPts val="1800"/>
              <a:buChar char="-"/>
            </a:pPr>
            <a:r>
              <a:rPr lang="en"/>
              <a:t>Multipart Upload</a:t>
            </a:r>
            <a:endParaRPr/>
          </a:p>
          <a:p>
            <a:pPr indent="-342900" lvl="0" marL="457200" rtl="0" algn="l">
              <a:spcBef>
                <a:spcPts val="0"/>
              </a:spcBef>
              <a:spcAft>
                <a:spcPts val="0"/>
              </a:spcAft>
              <a:buSzPts val="1800"/>
              <a:buChar char="-"/>
            </a:pPr>
            <a:r>
              <a:rPr lang="en"/>
              <a:t>S3 byte range fetches</a:t>
            </a:r>
            <a:endParaRPr/>
          </a:p>
          <a:p>
            <a:pPr indent="-342900" lvl="0" marL="457200" rtl="0" algn="l">
              <a:spcBef>
                <a:spcPts val="0"/>
              </a:spcBef>
              <a:spcAft>
                <a:spcPts val="0"/>
              </a:spcAft>
              <a:buSzPts val="1800"/>
              <a:buChar char="-"/>
            </a:pPr>
            <a:r>
              <a:rPr lang="en"/>
              <a:t>S3 select and Glacier select</a:t>
            </a:r>
            <a:endParaRPr/>
          </a:p>
          <a:p>
            <a:pPr indent="-342900" lvl="0" marL="457200" rtl="0" algn="l">
              <a:spcBef>
                <a:spcPts val="0"/>
              </a:spcBef>
              <a:spcAft>
                <a:spcPts val="0"/>
              </a:spcAft>
              <a:buSzPts val="1800"/>
              <a:buChar char="-"/>
            </a:pPr>
            <a:r>
              <a:rPr lang="en"/>
              <a:t>Cross Region Replication</a:t>
            </a:r>
            <a:endParaRPr/>
          </a:p>
          <a:p>
            <a:pPr indent="-342900" lvl="0" marL="457200" rtl="0" algn="l">
              <a:spcBef>
                <a:spcPts val="0"/>
              </a:spcBef>
              <a:spcAft>
                <a:spcPts val="0"/>
              </a:spcAft>
              <a:buSzPts val="1800"/>
              <a:buChar char="-"/>
            </a:pPr>
            <a:r>
              <a:rPr lang="en"/>
              <a:t>Transfer Acceleration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Performance</a:t>
            </a:r>
            <a:endParaRPr sz="3200">
              <a:solidFill>
                <a:schemeClr val="dk1"/>
              </a:solidFill>
            </a:endParaRPr>
          </a:p>
        </p:txBody>
      </p:sp>
      <p:sp>
        <p:nvSpPr>
          <p:cNvPr id="503" name="Google Shape;503;p86"/>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68300" lvl="0" marL="51435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S3 prefix</a:t>
            </a:r>
            <a:endParaRPr b="0" sz="1400">
              <a:solidFill>
                <a:schemeClr val="dk1"/>
              </a:solidFill>
              <a:latin typeface="Lato"/>
              <a:ea typeface="Lato"/>
              <a:cs typeface="Lato"/>
              <a:sym typeface="Lato"/>
            </a:endParaRPr>
          </a:p>
          <a:p>
            <a:pPr indent="-438150" lvl="1" marL="1028700" rtl="0" algn="l">
              <a:lnSpc>
                <a:spcPct val="150000"/>
              </a:lnSpc>
              <a:spcBef>
                <a:spcPts val="0"/>
              </a:spcBef>
              <a:spcAft>
                <a:spcPts val="0"/>
              </a:spcAft>
              <a:buClr>
                <a:srgbClr val="292929"/>
              </a:buClr>
              <a:buSzPts val="1500"/>
              <a:buFont typeface="Lato"/>
              <a:buChar char="○"/>
            </a:pPr>
            <a:r>
              <a:rPr b="0" lang="en" sz="1600">
                <a:solidFill>
                  <a:srgbClr val="292929"/>
                </a:solidFill>
                <a:latin typeface="Lato"/>
                <a:ea typeface="Lato"/>
                <a:cs typeface="Lato"/>
                <a:sym typeface="Lato"/>
              </a:rPr>
              <a:t>mybucket/folder1/document.txt &gt; </a:t>
            </a:r>
            <a:r>
              <a:rPr lang="en" sz="1600">
                <a:solidFill>
                  <a:srgbClr val="292929"/>
                </a:solidFill>
                <a:latin typeface="Lato"/>
                <a:ea typeface="Lato"/>
                <a:cs typeface="Lato"/>
                <a:sym typeface="Lato"/>
              </a:rPr>
              <a:t>/folder1</a:t>
            </a:r>
            <a:endParaRPr sz="1600">
              <a:solidFill>
                <a:srgbClr val="292929"/>
              </a:solidFill>
              <a:latin typeface="Lato"/>
              <a:ea typeface="Lato"/>
              <a:cs typeface="Lato"/>
              <a:sym typeface="Lato"/>
            </a:endParaRPr>
          </a:p>
          <a:p>
            <a:pPr indent="-44450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mybucket/folder2/subfolder2/document.txt &gt; </a:t>
            </a:r>
            <a:r>
              <a:rPr lang="en" sz="1600">
                <a:solidFill>
                  <a:srgbClr val="292929"/>
                </a:solidFill>
                <a:latin typeface="Lato"/>
                <a:ea typeface="Lato"/>
                <a:cs typeface="Lato"/>
                <a:sym typeface="Lato"/>
              </a:rPr>
              <a:t>/folder2/subfolder2</a:t>
            </a:r>
            <a:endParaRPr b="0" sz="1600">
              <a:solidFill>
                <a:srgbClr val="292929"/>
              </a:solidFill>
              <a:latin typeface="Lato"/>
              <a:ea typeface="Lato"/>
              <a:cs typeface="Lato"/>
              <a:sym typeface="Lato"/>
            </a:endParaRPr>
          </a:p>
          <a:p>
            <a:pPr indent="-444500" lvl="1" marL="10287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S3 performance - 3,500 PUT/COPY/POST/DELETE and 5,500 GET/HEAD requests per second per prefix.</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Better performance can be achieved by spreading reads across different prefixes. For example, if two prefixes are used, 11,000 GET/HEAD requests per second can be achieved.</a:t>
            </a:r>
            <a:endParaRPr b="0" sz="1600">
              <a:solidFill>
                <a:srgbClr val="292929"/>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Performance</a:t>
            </a:r>
            <a:endParaRPr sz="3200">
              <a:solidFill>
                <a:schemeClr val="dk1"/>
              </a:solidFill>
            </a:endParaRPr>
          </a:p>
        </p:txBody>
      </p:sp>
      <p:sp>
        <p:nvSpPr>
          <p:cNvPr id="509" name="Google Shape;509;p87"/>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Multipart Uploads</a:t>
            </a:r>
            <a:endParaRPr sz="1900">
              <a:solidFill>
                <a:schemeClr val="dk1"/>
              </a:solidFill>
              <a:latin typeface="Lato"/>
              <a:ea typeface="Lato"/>
              <a:cs typeface="Lato"/>
              <a:sym typeface="Lato"/>
            </a:endParaRPr>
          </a:p>
          <a:p>
            <a:pPr indent="-311150" lvl="1" marL="857250" rtl="0" algn="l">
              <a:lnSpc>
                <a:spcPct val="150000"/>
              </a:lnSpc>
              <a:spcBef>
                <a:spcPts val="0"/>
              </a:spcBef>
              <a:spcAft>
                <a:spcPts val="0"/>
              </a:spcAft>
              <a:buClr>
                <a:srgbClr val="292929"/>
              </a:buClr>
              <a:buSzPts val="1300"/>
              <a:buFont typeface="Lato"/>
              <a:buChar char="○"/>
            </a:pPr>
            <a:r>
              <a:rPr b="0" lang="en" sz="1400">
                <a:solidFill>
                  <a:srgbClr val="292929"/>
                </a:solidFill>
                <a:latin typeface="Lato"/>
                <a:ea typeface="Lato"/>
                <a:cs typeface="Lato"/>
                <a:sym typeface="Lato"/>
              </a:rPr>
              <a:t>Recommended for files over 100 MB, Required for files over 5 GB.</a:t>
            </a:r>
            <a:endParaRPr b="0" sz="1400">
              <a:solidFill>
                <a:srgbClr val="292929"/>
              </a:solidFill>
              <a:latin typeface="Lato"/>
              <a:ea typeface="Lato"/>
              <a:cs typeface="Lato"/>
              <a:sym typeface="Lato"/>
            </a:endParaRPr>
          </a:p>
          <a:p>
            <a:pPr indent="-311150" lvl="1" marL="857250" rtl="0" algn="l">
              <a:lnSpc>
                <a:spcPct val="150000"/>
              </a:lnSpc>
              <a:spcBef>
                <a:spcPts val="0"/>
              </a:spcBef>
              <a:spcAft>
                <a:spcPts val="0"/>
              </a:spcAft>
              <a:buClr>
                <a:srgbClr val="292929"/>
              </a:buClr>
              <a:buSzPts val="1300"/>
              <a:buFont typeface="Lato"/>
              <a:buChar char="○"/>
            </a:pPr>
            <a:r>
              <a:rPr b="0" lang="en" sz="1400">
                <a:solidFill>
                  <a:srgbClr val="292929"/>
                </a:solidFill>
                <a:latin typeface="Lato"/>
                <a:ea typeface="Lato"/>
                <a:cs typeface="Lato"/>
                <a:sym typeface="Lato"/>
              </a:rPr>
              <a:t>Parallelize uploads (increases efficiency)</a:t>
            </a:r>
            <a:endParaRPr b="0" sz="1400">
              <a:solidFill>
                <a:srgbClr val="292929"/>
              </a:solidFill>
              <a:latin typeface="Lato"/>
              <a:ea typeface="Lato"/>
              <a:cs typeface="Lato"/>
              <a:sym typeface="Lato"/>
            </a:endParaRPr>
          </a:p>
          <a:p>
            <a:pPr indent="-387350" lvl="0" marL="514350" rtl="0" algn="l">
              <a:lnSpc>
                <a:spcPct val="150000"/>
              </a:lnSpc>
              <a:spcBef>
                <a:spcPts val="0"/>
              </a:spcBef>
              <a:spcAft>
                <a:spcPts val="0"/>
              </a:spcAft>
              <a:buClr>
                <a:schemeClr val="dk1"/>
              </a:buClr>
              <a:buSzPts val="2500"/>
              <a:buFont typeface="Lato"/>
              <a:buChar char="●"/>
            </a:pPr>
            <a:r>
              <a:rPr lang="en" sz="1900">
                <a:solidFill>
                  <a:schemeClr val="dk1"/>
                </a:solidFill>
                <a:latin typeface="Lato"/>
                <a:ea typeface="Lato"/>
                <a:cs typeface="Lato"/>
                <a:sym typeface="Lato"/>
              </a:rPr>
              <a:t>S3 Byte-Range Fetch</a:t>
            </a:r>
            <a:endParaRPr sz="1900">
              <a:solidFill>
                <a:schemeClr val="dk1"/>
              </a:solidFill>
              <a:latin typeface="Lato"/>
              <a:ea typeface="Lato"/>
              <a:cs typeface="Lato"/>
              <a:sym typeface="Lato"/>
            </a:endParaRPr>
          </a:p>
          <a:p>
            <a:pPr indent="-311150" lvl="0" marL="857250" rtl="0" algn="l">
              <a:lnSpc>
                <a:spcPct val="150000"/>
              </a:lnSpc>
              <a:spcBef>
                <a:spcPts val="0"/>
              </a:spcBef>
              <a:spcAft>
                <a:spcPts val="0"/>
              </a:spcAft>
              <a:buClr>
                <a:srgbClr val="292929"/>
              </a:buClr>
              <a:buSzPts val="1300"/>
              <a:buFont typeface="Lato"/>
              <a:buChar char="●"/>
            </a:pPr>
            <a:r>
              <a:rPr b="0" lang="en" sz="1400">
                <a:solidFill>
                  <a:srgbClr val="292929"/>
                </a:solidFill>
                <a:latin typeface="Lato"/>
                <a:ea typeface="Lato"/>
                <a:cs typeface="Lato"/>
                <a:sym typeface="Lato"/>
              </a:rPr>
              <a:t>Parallelize downloads by specifying byte ranges.</a:t>
            </a:r>
            <a:endParaRPr b="0" sz="1400">
              <a:solidFill>
                <a:srgbClr val="292929"/>
              </a:solidFill>
              <a:latin typeface="Lato"/>
              <a:ea typeface="Lato"/>
              <a:cs typeface="Lato"/>
              <a:sym typeface="Lato"/>
            </a:endParaRPr>
          </a:p>
          <a:p>
            <a:pPr indent="-311150" lvl="0" marL="857250" rtl="0" algn="l">
              <a:lnSpc>
                <a:spcPct val="150000"/>
              </a:lnSpc>
              <a:spcBef>
                <a:spcPts val="0"/>
              </a:spcBef>
              <a:spcAft>
                <a:spcPts val="0"/>
              </a:spcAft>
              <a:buClr>
                <a:srgbClr val="292929"/>
              </a:buClr>
              <a:buSzPts val="1300"/>
              <a:buFont typeface="Lato"/>
              <a:buChar char="●"/>
            </a:pPr>
            <a:r>
              <a:rPr b="0" lang="en" sz="1400">
                <a:solidFill>
                  <a:srgbClr val="292929"/>
                </a:solidFill>
                <a:latin typeface="Lato"/>
                <a:ea typeface="Lato"/>
                <a:cs typeface="Lato"/>
                <a:sym typeface="Lato"/>
              </a:rPr>
              <a:t>Can be used to speed up downloads.</a:t>
            </a:r>
            <a:endParaRPr b="0" sz="1400">
              <a:solidFill>
                <a:srgbClr val="292929"/>
              </a:solidFill>
              <a:latin typeface="Lato"/>
              <a:ea typeface="Lato"/>
              <a:cs typeface="Lato"/>
              <a:sym typeface="Lato"/>
            </a:endParaRPr>
          </a:p>
          <a:p>
            <a:pPr indent="-317500" lvl="0" marL="857250" rtl="0" algn="l">
              <a:lnSpc>
                <a:spcPct val="150000"/>
              </a:lnSpc>
              <a:spcBef>
                <a:spcPts val="0"/>
              </a:spcBef>
              <a:spcAft>
                <a:spcPts val="0"/>
              </a:spcAft>
              <a:buClr>
                <a:srgbClr val="292929"/>
              </a:buClr>
              <a:buSzPts val="1400"/>
              <a:buFont typeface="Lato"/>
              <a:buChar char="●"/>
            </a:pPr>
            <a:r>
              <a:rPr b="0" lang="en" sz="1400">
                <a:solidFill>
                  <a:srgbClr val="292929"/>
                </a:solidFill>
                <a:latin typeface="Lato"/>
                <a:ea typeface="Lato"/>
                <a:cs typeface="Lato"/>
                <a:sym typeface="Lato"/>
              </a:rPr>
              <a:t>You can use concurrent connections to Amazon S3 to fetch different byte ranges from within the same object.</a:t>
            </a:r>
            <a:endParaRPr b="0" sz="1400">
              <a:solidFill>
                <a:srgbClr val="292929"/>
              </a:solidFill>
              <a:latin typeface="Lato"/>
              <a:ea typeface="Lato"/>
              <a:cs typeface="Lato"/>
              <a:sym typeface="Lato"/>
            </a:endParaRPr>
          </a:p>
          <a:p>
            <a:pPr indent="-330200" lvl="1" marL="1828800" marR="114300" rtl="0" algn="l">
              <a:lnSpc>
                <a:spcPct val="100000"/>
              </a:lnSpc>
              <a:spcBef>
                <a:spcPts val="0"/>
              </a:spcBef>
              <a:spcAft>
                <a:spcPts val="0"/>
              </a:spcAft>
              <a:buClr>
                <a:schemeClr val="accent5"/>
              </a:buClr>
              <a:buSzPts val="1600"/>
              <a:buFont typeface="Lato"/>
              <a:buChar char="○"/>
            </a:pPr>
            <a:r>
              <a:rPr b="0" lang="en" sz="1000">
                <a:latin typeface="Courier New"/>
                <a:ea typeface="Courier New"/>
                <a:cs typeface="Courier New"/>
                <a:sym typeface="Courier New"/>
              </a:rPr>
              <a:t>curl -r 0-1024 https://s3.amazonaws.com/mybucket/myobject -o part1 </a:t>
            </a:r>
            <a:endParaRPr b="0" sz="1000">
              <a:latin typeface="Courier New"/>
              <a:ea typeface="Courier New"/>
              <a:cs typeface="Courier New"/>
              <a:sym typeface="Courier New"/>
            </a:endParaRPr>
          </a:p>
          <a:p>
            <a:pPr indent="-330200" lvl="1" marL="1828800" marR="114300" rtl="0" algn="l">
              <a:lnSpc>
                <a:spcPct val="100000"/>
              </a:lnSpc>
              <a:spcBef>
                <a:spcPts val="0"/>
              </a:spcBef>
              <a:spcAft>
                <a:spcPts val="0"/>
              </a:spcAft>
              <a:buClr>
                <a:schemeClr val="accent5"/>
              </a:buClr>
              <a:buSzPts val="1600"/>
              <a:buFont typeface="Lato"/>
              <a:buChar char="○"/>
            </a:pPr>
            <a:r>
              <a:rPr b="0" lang="en" sz="1000">
                <a:latin typeface="Courier New"/>
                <a:ea typeface="Courier New"/>
                <a:cs typeface="Courier New"/>
                <a:sym typeface="Courier New"/>
              </a:rPr>
              <a:t>curl -r 1025- https://s3.amazonaws.com/mybucket/myobject -o part2 </a:t>
            </a:r>
            <a:endParaRPr b="0" sz="1000">
              <a:latin typeface="Courier New"/>
              <a:ea typeface="Courier New"/>
              <a:cs typeface="Courier New"/>
              <a:sym typeface="Courier New"/>
            </a:endParaRPr>
          </a:p>
          <a:p>
            <a:pPr indent="-330200" lvl="1" marL="1828800" marR="114300" rtl="0" algn="l">
              <a:lnSpc>
                <a:spcPct val="100000"/>
              </a:lnSpc>
              <a:spcBef>
                <a:spcPts val="0"/>
              </a:spcBef>
              <a:spcAft>
                <a:spcPts val="0"/>
              </a:spcAft>
              <a:buClr>
                <a:schemeClr val="accent5"/>
              </a:buClr>
              <a:buSzPts val="1600"/>
              <a:buFont typeface="Lato"/>
              <a:buChar char="○"/>
            </a:pPr>
            <a:r>
              <a:rPr b="0" lang="en" sz="1000">
                <a:latin typeface="Courier New"/>
                <a:ea typeface="Courier New"/>
                <a:cs typeface="Courier New"/>
                <a:sym typeface="Courier New"/>
              </a:rPr>
              <a:t>cat part1 part2 &gt; myobject</a:t>
            </a:r>
            <a:endParaRPr b="0" sz="1600">
              <a:solidFill>
                <a:schemeClr val="accent5"/>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S3 Select and Glacier Select</a:t>
            </a:r>
            <a:endParaRPr sz="3200">
              <a:solidFill>
                <a:schemeClr val="dk1"/>
              </a:solidFill>
            </a:endParaRPr>
          </a:p>
        </p:txBody>
      </p:sp>
      <p:sp>
        <p:nvSpPr>
          <p:cNvPr id="515" name="Google Shape;515;p88"/>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36550" lvl="0" marL="514350" rtl="0" algn="l">
              <a:lnSpc>
                <a:spcPct val="200000"/>
              </a:lnSpc>
              <a:spcBef>
                <a:spcPts val="2000"/>
              </a:spcBef>
              <a:spcAft>
                <a:spcPts val="0"/>
              </a:spcAft>
              <a:buClr>
                <a:srgbClr val="292929"/>
              </a:buClr>
              <a:buSzPts val="1700"/>
              <a:buFont typeface="Lato"/>
              <a:buChar char="●"/>
            </a:pPr>
            <a:r>
              <a:rPr lang="en" sz="1800">
                <a:solidFill>
                  <a:srgbClr val="292929"/>
                </a:solidFill>
                <a:latin typeface="Lato"/>
                <a:ea typeface="Lato"/>
                <a:cs typeface="Lato"/>
                <a:sym typeface="Lato"/>
              </a:rPr>
              <a:t>S3 Select</a:t>
            </a:r>
            <a:r>
              <a:rPr b="0" lang="en" sz="1700">
                <a:solidFill>
                  <a:srgbClr val="292929"/>
                </a:solidFill>
                <a:latin typeface="Lato"/>
                <a:ea typeface="Lato"/>
                <a:cs typeface="Lato"/>
                <a:sym typeface="Lato"/>
              </a:rPr>
              <a:t> enabled applications to </a:t>
            </a:r>
            <a:r>
              <a:rPr lang="en" sz="1700">
                <a:solidFill>
                  <a:srgbClr val="292929"/>
                </a:solidFill>
                <a:latin typeface="Lato"/>
                <a:ea typeface="Lato"/>
                <a:cs typeface="Lato"/>
                <a:sym typeface="Lato"/>
              </a:rPr>
              <a:t>retrieve only a subset of data</a:t>
            </a:r>
            <a:r>
              <a:rPr b="0" lang="en" sz="1700">
                <a:solidFill>
                  <a:srgbClr val="292929"/>
                </a:solidFill>
                <a:latin typeface="Lato"/>
                <a:ea typeface="Lato"/>
                <a:cs typeface="Lato"/>
                <a:sym typeface="Lato"/>
              </a:rPr>
              <a:t> from an object by using simple SQL expressions. By using S3 select to retrieve only the data needed by the application, you can achieve drastic performance increases (</a:t>
            </a:r>
            <a:r>
              <a:rPr lang="en" sz="1700">
                <a:solidFill>
                  <a:srgbClr val="292929"/>
                </a:solidFill>
                <a:latin typeface="Lato"/>
                <a:ea typeface="Lato"/>
                <a:cs typeface="Lato"/>
                <a:sym typeface="Lato"/>
              </a:rPr>
              <a:t>Faster and Cheaper</a:t>
            </a:r>
            <a:r>
              <a:rPr b="0" lang="en" sz="1700">
                <a:solidFill>
                  <a:srgbClr val="292929"/>
                </a:solidFill>
                <a:latin typeface="Lato"/>
                <a:ea typeface="Lato"/>
                <a:cs typeface="Lato"/>
                <a:sym typeface="Lato"/>
              </a:rPr>
              <a:t>).</a:t>
            </a:r>
            <a:endParaRPr b="0" sz="1700">
              <a:solidFill>
                <a:srgbClr val="292929"/>
              </a:solidFill>
              <a:latin typeface="Lato"/>
              <a:ea typeface="Lato"/>
              <a:cs typeface="Lato"/>
              <a:sym typeface="Lato"/>
            </a:endParaRPr>
          </a:p>
          <a:p>
            <a:pPr indent="-336550" lvl="0" marL="514350" rtl="0" algn="l">
              <a:lnSpc>
                <a:spcPct val="200000"/>
              </a:lnSpc>
              <a:spcBef>
                <a:spcPts val="0"/>
              </a:spcBef>
              <a:spcAft>
                <a:spcPts val="0"/>
              </a:spcAft>
              <a:buClr>
                <a:srgbClr val="292929"/>
              </a:buClr>
              <a:buSzPts val="1700"/>
              <a:buFont typeface="Lato"/>
              <a:buChar char="●"/>
            </a:pPr>
            <a:r>
              <a:rPr lang="en" sz="1800">
                <a:solidFill>
                  <a:srgbClr val="292929"/>
                </a:solidFill>
                <a:latin typeface="Lato"/>
                <a:ea typeface="Lato"/>
                <a:cs typeface="Lato"/>
                <a:sym typeface="Lato"/>
              </a:rPr>
              <a:t>Glacier Select</a:t>
            </a:r>
            <a:r>
              <a:rPr lang="en" sz="1700">
                <a:solidFill>
                  <a:srgbClr val="292929"/>
                </a:solidFill>
                <a:latin typeface="Lato"/>
                <a:ea typeface="Lato"/>
                <a:cs typeface="Lato"/>
                <a:sym typeface="Lato"/>
              </a:rPr>
              <a:t> </a:t>
            </a:r>
            <a:r>
              <a:rPr b="0" lang="en" sz="1700">
                <a:solidFill>
                  <a:srgbClr val="292929"/>
                </a:solidFill>
                <a:latin typeface="Lato"/>
                <a:ea typeface="Lato"/>
                <a:cs typeface="Lato"/>
                <a:sym typeface="Lato"/>
              </a:rPr>
              <a:t>allows to run SQL queries against Glacier directly.</a:t>
            </a:r>
            <a:endParaRPr b="0" sz="1700">
              <a:solidFill>
                <a:srgbClr val="292929"/>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S3 Select Vs Byte range fetches</a:t>
            </a:r>
            <a:endParaRPr sz="3200">
              <a:solidFill>
                <a:schemeClr val="dk1"/>
              </a:solidFill>
            </a:endParaRPr>
          </a:p>
        </p:txBody>
      </p:sp>
      <p:sp>
        <p:nvSpPr>
          <p:cNvPr id="521" name="Google Shape;521;p89"/>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30200" lvl="0" marL="514350" rtl="0" algn="l">
              <a:lnSpc>
                <a:spcPct val="15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In S3 Select you can request all records in the object that match a certain pattern, with a query sql-like. For instance you have a CSV file and S3 Select scans the file and returns only the rows that match the query.</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Byte-range fetches treat S3 objects just like opaque bytes array: an S3 object that has 1 GB in size is just a collection of bytes. You can request for example only a part of contiguous bytes starting at some offset in the file instead of fetching all the object. It will return that piece of the object without looking at the content.</a:t>
            </a:r>
            <a:endParaRPr b="0" sz="1600">
              <a:solidFill>
                <a:srgbClr val="292929"/>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Cross Region Replication</a:t>
            </a:r>
            <a:endParaRPr sz="3200">
              <a:solidFill>
                <a:schemeClr val="dk1"/>
              </a:solidFill>
            </a:endParaRPr>
          </a:p>
        </p:txBody>
      </p:sp>
      <p:sp>
        <p:nvSpPr>
          <p:cNvPr id="527" name="Google Shape;527;p90"/>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30200" lvl="0" marL="514350" rtl="0" algn="l">
              <a:lnSpc>
                <a:spcPct val="15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Versioning must be enabled on both the source and destination buckets.</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Files in existing buckets are not replicated automatically.</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All subsequent updated files will be replicated automatically.</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Delete markers are not replicated.</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Deleting individual versions or delete markers will not be replicated.</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Replicate objects encrypted with AWS KMS.</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Storage class for the replicated objects can be different from the source bucket storage class.</a:t>
            </a:r>
            <a:endParaRPr b="0" sz="1600">
              <a:solidFill>
                <a:srgbClr val="292929"/>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Transfer Acceleration</a:t>
            </a:r>
            <a:endParaRPr sz="3200">
              <a:solidFill>
                <a:schemeClr val="dk1"/>
              </a:solidFill>
            </a:endParaRPr>
          </a:p>
        </p:txBody>
      </p:sp>
      <p:sp>
        <p:nvSpPr>
          <p:cNvPr id="533" name="Google Shape;533;p91"/>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30200" lvl="0" marL="514350" rtl="0" algn="l">
              <a:lnSpc>
                <a:spcPct val="15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S3 Transfer Acceleration utilises the CloudFront Edge Network to accelerate the uploads to S3. </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Instead of uploading directly to S3 bucket, a distinct URL could be used to upload directly to an Edge Location which will then transfer the file to S3.</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 distinct URL such as: </a:t>
            </a:r>
            <a:r>
              <a:rPr b="0" i="1" lang="en" sz="1600">
                <a:solidFill>
                  <a:srgbClr val="292929"/>
                </a:solidFill>
                <a:latin typeface="Lato"/>
                <a:ea typeface="Lato"/>
                <a:cs typeface="Lato"/>
                <a:sym typeface="Lato"/>
              </a:rPr>
              <a:t>cubedsteps.s3-accelerate.amazonaws.com</a:t>
            </a:r>
            <a:r>
              <a:rPr b="0" lang="en" sz="1600">
                <a:solidFill>
                  <a:srgbClr val="292929"/>
                </a:solidFill>
                <a:latin typeface="Lato"/>
                <a:ea typeface="Lato"/>
                <a:cs typeface="Lato"/>
                <a:sym typeface="Lato"/>
              </a:rPr>
              <a:t> to which files can be uploaded.</a:t>
            </a:r>
            <a:endParaRPr b="0" sz="1600">
              <a:solidFill>
                <a:srgbClr val="292929"/>
              </a:solidFill>
              <a:latin typeface="Lato"/>
              <a:ea typeface="Lato"/>
              <a:cs typeface="Lato"/>
              <a:sym typeface="Lato"/>
            </a:endParaRPr>
          </a:p>
          <a:p>
            <a:pPr indent="-330200" lvl="0" marL="514350" rtl="0" algn="l">
              <a:lnSpc>
                <a:spcPct val="150000"/>
              </a:lnSpc>
              <a:spcBef>
                <a:spcPts val="0"/>
              </a:spcBef>
              <a:spcAft>
                <a:spcPts val="0"/>
              </a:spcAft>
              <a:buClr>
                <a:schemeClr val="accent5"/>
              </a:buClr>
              <a:buSzPts val="1600"/>
              <a:buFont typeface="Lato"/>
              <a:buChar char="●"/>
            </a:pPr>
            <a:r>
              <a:rPr b="0" lang="en" sz="1600" u="sng">
                <a:solidFill>
                  <a:schemeClr val="hlink"/>
                </a:solidFill>
                <a:latin typeface="Lato"/>
                <a:ea typeface="Lato"/>
                <a:cs typeface="Lato"/>
                <a:sym typeface="Lato"/>
                <a:hlinkClick r:id="rId3"/>
              </a:rPr>
              <a:t>http://s3-accelerate-speedtest.s3-accelerate.amazonaws.com/en/accelerate-speed-comparsion.html</a:t>
            </a:r>
            <a:endParaRPr b="0" sz="1600">
              <a:solidFill>
                <a:schemeClr val="accent5"/>
              </a:solidFill>
              <a:latin typeface="Lato"/>
              <a:ea typeface="Lato"/>
              <a:cs typeface="Lato"/>
              <a:sym typeface="Lato"/>
            </a:endParaRPr>
          </a:p>
          <a:p>
            <a:pPr indent="-330200" lvl="0" marL="5143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If Transfer Acceleration is used but default upload is quicker, S3 selects default upload over Transfer Acceleration</a:t>
            </a:r>
            <a:endParaRPr b="0" sz="1600">
              <a:solidFill>
                <a:srgbClr val="292929"/>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2"/>
          <p:cNvSpPr txBox="1"/>
          <p:nvPr>
            <p:ph type="title"/>
          </p:nvPr>
        </p:nvSpPr>
        <p:spPr>
          <a:xfrm>
            <a:off x="317600" y="20614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Transfer into and out of AWS</a:t>
            </a:r>
            <a:endParaRPr/>
          </a:p>
        </p:txBody>
      </p:sp>
      <p:sp>
        <p:nvSpPr>
          <p:cNvPr id="539" name="Google Shape;539;p9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S3 DataSync</a:t>
            </a:r>
            <a:endParaRPr/>
          </a:p>
          <a:p>
            <a:pPr indent="-342900" lvl="0" marL="457200" rtl="0" algn="l">
              <a:spcBef>
                <a:spcPts val="0"/>
              </a:spcBef>
              <a:spcAft>
                <a:spcPts val="0"/>
              </a:spcAft>
              <a:buSzPts val="1800"/>
              <a:buChar char="-"/>
            </a:pPr>
            <a:r>
              <a:rPr lang="en"/>
              <a:t>Snowball</a:t>
            </a:r>
            <a:endParaRPr/>
          </a:p>
          <a:p>
            <a:pPr indent="-342900" lvl="0" marL="457200" rtl="0" algn="l">
              <a:spcBef>
                <a:spcPts val="0"/>
              </a:spcBef>
              <a:spcAft>
                <a:spcPts val="0"/>
              </a:spcAft>
              <a:buSzPts val="1800"/>
              <a:buChar char="-"/>
            </a:pPr>
            <a:r>
              <a:rPr lang="en"/>
              <a:t>Snowball Edge</a:t>
            </a:r>
            <a:endParaRPr/>
          </a:p>
          <a:p>
            <a:pPr indent="-342900" lvl="0" marL="457200" rtl="0" algn="l">
              <a:spcBef>
                <a:spcPts val="0"/>
              </a:spcBef>
              <a:spcAft>
                <a:spcPts val="0"/>
              </a:spcAft>
              <a:buSzPts val="1800"/>
              <a:buChar char="-"/>
            </a:pPr>
            <a:r>
              <a:rPr lang="en"/>
              <a:t>Storage Gateway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DataSync</a:t>
            </a:r>
            <a:endParaRPr sz="3200">
              <a:solidFill>
                <a:schemeClr val="dk1"/>
              </a:solidFill>
            </a:endParaRPr>
          </a:p>
        </p:txBody>
      </p:sp>
      <p:sp>
        <p:nvSpPr>
          <p:cNvPr id="545" name="Google Shape;545;p93"/>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Features</a:t>
            </a:r>
            <a:endParaRPr sz="1900">
              <a:solidFill>
                <a:schemeClr val="dk1"/>
              </a:solidFill>
              <a:latin typeface="Lato"/>
              <a:ea typeface="Lato"/>
              <a:cs typeface="Lato"/>
              <a:sym typeface="Lato"/>
            </a:endParaRPr>
          </a:p>
          <a:p>
            <a:pPr indent="-304800" lvl="1" marL="857250" rtl="0" algn="l">
              <a:lnSpc>
                <a:spcPct val="150000"/>
              </a:lnSpc>
              <a:spcBef>
                <a:spcPts val="0"/>
              </a:spcBef>
              <a:spcAft>
                <a:spcPts val="0"/>
              </a:spcAft>
              <a:buClr>
                <a:srgbClr val="292929"/>
              </a:buClr>
              <a:buSzPts val="1200"/>
              <a:buFont typeface="Lato"/>
              <a:buChar char="○"/>
            </a:pPr>
            <a:r>
              <a:rPr b="0" lang="en" sz="1500">
                <a:solidFill>
                  <a:srgbClr val="292929"/>
                </a:solidFill>
                <a:latin typeface="Lato"/>
                <a:ea typeface="Lato"/>
                <a:cs typeface="Lato"/>
                <a:sym typeface="Lato"/>
              </a:rPr>
              <a:t>Allows to move large amount of data into AWS on a </a:t>
            </a:r>
            <a:r>
              <a:rPr lang="en" sz="1500">
                <a:solidFill>
                  <a:srgbClr val="292929"/>
                </a:solidFill>
                <a:latin typeface="Lato"/>
                <a:ea typeface="Lato"/>
                <a:cs typeface="Lato"/>
                <a:sym typeface="Lato"/>
              </a:rPr>
              <a:t>regular basis.</a:t>
            </a:r>
            <a:endParaRPr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Uses Transfer protocol which performs optimization on how, when and what data is sent over the network.</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Encryption at transit - Supports default encryption on S3 (SS3-S3) and EFS.</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Supports storing data directly into S3, S3-IA, S3-One Zone IA, Glacier and Glacier Deep Archive.</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Use filters to include/exclude objects while copying.</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DataSync supports VPC endpoints (powered by PrivateLink) to move files directly into VPC.</a:t>
            </a:r>
            <a:endParaRPr b="0" sz="1500">
              <a:solidFill>
                <a:srgbClr val="29292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900">
                <a:solidFill>
                  <a:schemeClr val="dk1"/>
                </a:solidFill>
              </a:rPr>
              <a:t>Exam Blueprint</a:t>
            </a:r>
            <a:endParaRPr sz="1700"/>
          </a:p>
        </p:txBody>
      </p:sp>
      <p:sp>
        <p:nvSpPr>
          <p:cNvPr id="173" name="Google Shape;173;p31"/>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FF9900"/>
              </a:buClr>
              <a:buSzPts val="1800"/>
              <a:buFont typeface="Lato"/>
              <a:buChar char="●"/>
            </a:pPr>
            <a:r>
              <a:rPr lang="en" sz="1800">
                <a:solidFill>
                  <a:srgbClr val="FF9900"/>
                </a:solidFill>
                <a:latin typeface="Lato"/>
                <a:ea typeface="Lato"/>
                <a:cs typeface="Lato"/>
                <a:sym typeface="Lato"/>
              </a:rPr>
              <a:t>Domain-2 - </a:t>
            </a:r>
            <a:r>
              <a:rPr lang="en" sz="1800">
                <a:solidFill>
                  <a:schemeClr val="dk1"/>
                </a:solidFill>
                <a:latin typeface="Lato"/>
                <a:ea typeface="Lato"/>
                <a:cs typeface="Lato"/>
                <a:sym typeface="Lato"/>
              </a:rPr>
              <a:t>Design High-Performing Architectures</a:t>
            </a:r>
            <a:endParaRPr sz="1800">
              <a:solidFill>
                <a:srgbClr val="FF9900"/>
              </a:solidFill>
              <a:latin typeface="Lato"/>
              <a:ea typeface="Lato"/>
              <a:cs typeface="Lato"/>
              <a:sym typeface="Lato"/>
            </a:endParaRPr>
          </a:p>
          <a:p>
            <a:pPr indent="57150" lvl="0" marL="514350" rtl="0" algn="l">
              <a:lnSpc>
                <a:spcPct val="115000"/>
              </a:lnSpc>
              <a:spcBef>
                <a:spcPts val="1400"/>
              </a:spcBef>
              <a:spcAft>
                <a:spcPts val="0"/>
              </a:spcAft>
              <a:buNone/>
            </a:pPr>
            <a:r>
              <a:rPr b="0" lang="en" sz="1800">
                <a:solidFill>
                  <a:srgbClr val="292929"/>
                </a:solidFill>
                <a:highlight>
                  <a:srgbClr val="FFFFFF"/>
                </a:highlight>
                <a:latin typeface="Lato"/>
                <a:ea typeface="Lato"/>
                <a:cs typeface="Lato"/>
                <a:sym typeface="Lato"/>
              </a:rPr>
              <a:t>This domain makes up 28% of the exam and includes the following 4 objectives:</a:t>
            </a:r>
            <a:endParaRPr b="0" sz="1800">
              <a:solidFill>
                <a:srgbClr val="292929"/>
              </a:solidFill>
              <a:highlight>
                <a:srgbClr val="FFFFFF"/>
              </a:highlight>
              <a:latin typeface="Lato"/>
              <a:ea typeface="Lato"/>
              <a:cs typeface="Lato"/>
              <a:sym typeface="Lato"/>
            </a:endParaRPr>
          </a:p>
          <a:p>
            <a:pPr indent="457200" lvl="0" marL="0" rtl="0" algn="l">
              <a:lnSpc>
                <a:spcPct val="115000"/>
              </a:lnSpc>
              <a:spcBef>
                <a:spcPts val="3200"/>
              </a:spcBef>
              <a:spcAft>
                <a:spcPts val="0"/>
              </a:spcAft>
              <a:buNone/>
            </a:pPr>
            <a:r>
              <a:rPr b="0" lang="en" sz="1800">
                <a:solidFill>
                  <a:srgbClr val="292929"/>
                </a:solidFill>
                <a:highlight>
                  <a:srgbClr val="FFFFFF"/>
                </a:highlight>
                <a:latin typeface="Lato"/>
                <a:ea typeface="Lato"/>
                <a:cs typeface="Lato"/>
                <a:sym typeface="Lato"/>
              </a:rPr>
              <a:t>2.1 Identify elastic and scalable compute solutions for a workload</a:t>
            </a:r>
            <a:endParaRPr b="0" sz="1800">
              <a:solidFill>
                <a:srgbClr val="292929"/>
              </a:solidFill>
              <a:highlight>
                <a:srgbClr val="FFFFFF"/>
              </a:highlight>
              <a:latin typeface="Lato"/>
              <a:ea typeface="Lato"/>
              <a:cs typeface="Lato"/>
              <a:sym typeface="Lato"/>
            </a:endParaRPr>
          </a:p>
          <a:p>
            <a:pPr indent="457200" lvl="0" marL="0" rtl="0" algn="l">
              <a:lnSpc>
                <a:spcPct val="115000"/>
              </a:lnSpc>
              <a:spcBef>
                <a:spcPts val="1700"/>
              </a:spcBef>
              <a:spcAft>
                <a:spcPts val="0"/>
              </a:spcAft>
              <a:buNone/>
            </a:pPr>
            <a:r>
              <a:rPr b="0" lang="en" sz="1800">
                <a:solidFill>
                  <a:srgbClr val="292929"/>
                </a:solidFill>
                <a:highlight>
                  <a:srgbClr val="FFFFFF"/>
                </a:highlight>
                <a:latin typeface="Lato"/>
                <a:ea typeface="Lato"/>
                <a:cs typeface="Lato"/>
                <a:sym typeface="Lato"/>
              </a:rPr>
              <a:t>2.2 Select high-performing and scalable storage solutions for a workload</a:t>
            </a:r>
            <a:endParaRPr b="0" sz="1800">
              <a:solidFill>
                <a:srgbClr val="292929"/>
              </a:solidFill>
              <a:highlight>
                <a:srgbClr val="FFFFFF"/>
              </a:highlight>
              <a:latin typeface="Lato"/>
              <a:ea typeface="Lato"/>
              <a:cs typeface="Lato"/>
              <a:sym typeface="Lato"/>
            </a:endParaRPr>
          </a:p>
          <a:p>
            <a:pPr indent="457200" lvl="0" marL="0" rtl="0" algn="l">
              <a:lnSpc>
                <a:spcPct val="115000"/>
              </a:lnSpc>
              <a:spcBef>
                <a:spcPts val="1700"/>
              </a:spcBef>
              <a:spcAft>
                <a:spcPts val="0"/>
              </a:spcAft>
              <a:buNone/>
            </a:pPr>
            <a:r>
              <a:rPr b="0" lang="en" sz="1800">
                <a:solidFill>
                  <a:srgbClr val="292929"/>
                </a:solidFill>
                <a:highlight>
                  <a:srgbClr val="FFFFFF"/>
                </a:highlight>
                <a:latin typeface="Lato"/>
                <a:ea typeface="Lato"/>
                <a:cs typeface="Lato"/>
                <a:sym typeface="Lato"/>
              </a:rPr>
              <a:t>2.3 Select high-performing networking solutions for a workload</a:t>
            </a:r>
            <a:endParaRPr b="0" sz="1800">
              <a:solidFill>
                <a:srgbClr val="292929"/>
              </a:solidFill>
              <a:highlight>
                <a:srgbClr val="FFFFFF"/>
              </a:highlight>
              <a:latin typeface="Lato"/>
              <a:ea typeface="Lato"/>
              <a:cs typeface="Lato"/>
              <a:sym typeface="Lato"/>
            </a:endParaRPr>
          </a:p>
          <a:p>
            <a:pPr indent="457200" lvl="0" marL="0" rtl="0" algn="l">
              <a:lnSpc>
                <a:spcPct val="115000"/>
              </a:lnSpc>
              <a:spcBef>
                <a:spcPts val="1700"/>
              </a:spcBef>
              <a:spcAft>
                <a:spcPts val="0"/>
              </a:spcAft>
              <a:buNone/>
            </a:pPr>
            <a:r>
              <a:rPr b="0" lang="en" sz="1800">
                <a:solidFill>
                  <a:srgbClr val="292929"/>
                </a:solidFill>
                <a:highlight>
                  <a:srgbClr val="FFFFFF"/>
                </a:highlight>
                <a:latin typeface="Lato"/>
                <a:ea typeface="Lato"/>
                <a:cs typeface="Lato"/>
                <a:sym typeface="Lato"/>
              </a:rPr>
              <a:t>2.4 Choose high-performing database solutions for a workload</a:t>
            </a:r>
            <a:endParaRPr b="0" sz="1800">
              <a:solidFill>
                <a:srgbClr val="292929"/>
              </a:solidFill>
              <a:highlight>
                <a:srgbClr val="FFFFFF"/>
              </a:highlight>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DataSync</a:t>
            </a:r>
            <a:endParaRPr sz="3200">
              <a:solidFill>
                <a:schemeClr val="dk1"/>
              </a:solidFill>
            </a:endParaRPr>
          </a:p>
        </p:txBody>
      </p:sp>
      <p:sp>
        <p:nvSpPr>
          <p:cNvPr id="551" name="Google Shape;551;p94"/>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How does it work?</a:t>
            </a:r>
            <a:endParaRPr sz="1900">
              <a:solidFill>
                <a:schemeClr val="dk1"/>
              </a:solidFill>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Lato"/>
              <a:buAutoNum type="arabicPeriod"/>
            </a:pPr>
            <a:r>
              <a:rPr b="0" lang="en" sz="1600">
                <a:solidFill>
                  <a:srgbClr val="292929"/>
                </a:solidFill>
                <a:latin typeface="Lato"/>
                <a:ea typeface="Lato"/>
                <a:cs typeface="Lato"/>
                <a:sym typeface="Lato"/>
              </a:rPr>
              <a:t>Deploy an agent on On-premises.</a:t>
            </a:r>
            <a:endParaRPr b="0" sz="1600">
              <a:solidFill>
                <a:srgbClr val="292929"/>
              </a:solidFill>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Lato"/>
              <a:buAutoNum type="arabicPeriod"/>
            </a:pPr>
            <a:r>
              <a:rPr b="0" lang="en" sz="1600">
                <a:solidFill>
                  <a:srgbClr val="292929"/>
                </a:solidFill>
                <a:latin typeface="Lato"/>
                <a:ea typeface="Lato"/>
                <a:cs typeface="Lato"/>
                <a:sym typeface="Lato"/>
              </a:rPr>
              <a:t>Create a data transfer task.</a:t>
            </a:r>
            <a:endParaRPr b="0" sz="1600">
              <a:solidFill>
                <a:srgbClr val="292929"/>
              </a:solidFill>
              <a:latin typeface="Lato"/>
              <a:ea typeface="Lato"/>
              <a:cs typeface="Lato"/>
              <a:sym typeface="Lato"/>
            </a:endParaRPr>
          </a:p>
          <a:p>
            <a:pPr indent="-330200" lvl="0" marL="914400" rtl="0" algn="l">
              <a:lnSpc>
                <a:spcPct val="150000"/>
              </a:lnSpc>
              <a:spcBef>
                <a:spcPts val="0"/>
              </a:spcBef>
              <a:spcAft>
                <a:spcPts val="0"/>
              </a:spcAft>
              <a:buClr>
                <a:srgbClr val="292929"/>
              </a:buClr>
              <a:buSzPts val="1600"/>
              <a:buFont typeface="Lato"/>
              <a:buAutoNum type="arabicPeriod"/>
            </a:pPr>
            <a:r>
              <a:rPr b="0" lang="en" sz="1600">
                <a:solidFill>
                  <a:srgbClr val="292929"/>
                </a:solidFill>
                <a:latin typeface="Lato"/>
                <a:ea typeface="Lato"/>
                <a:cs typeface="Lato"/>
                <a:sym typeface="Lato"/>
              </a:rPr>
              <a:t>Start the data transmission.</a:t>
            </a:r>
            <a:endParaRPr b="0" sz="1600">
              <a:solidFill>
                <a:srgbClr val="292929"/>
              </a:solidFill>
              <a:latin typeface="Lato"/>
              <a:ea typeface="Lato"/>
              <a:cs typeface="Lato"/>
              <a:sym typeface="Lato"/>
            </a:endParaRPr>
          </a:p>
          <a:p>
            <a:pPr indent="-349250" lvl="0" marL="514350" rtl="0" algn="l">
              <a:lnSpc>
                <a:spcPct val="150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Use cases</a:t>
            </a:r>
            <a:endParaRPr sz="1900">
              <a:solidFill>
                <a:schemeClr val="dk1"/>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Move expensive cold data to Glacier/Deep Glacier.</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Copy NAS to S3.</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 Migration to S3, EFS, FSx for windows File server.</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 transfer between EFSes.</a:t>
            </a:r>
            <a:endParaRPr b="0" sz="1500">
              <a:solidFill>
                <a:srgbClr val="292929"/>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DataSync - </a:t>
            </a:r>
            <a:r>
              <a:rPr lang="en" sz="2200">
                <a:solidFill>
                  <a:schemeClr val="dk1"/>
                </a:solidFill>
              </a:rPr>
              <a:t>How does it work?</a:t>
            </a:r>
            <a:endParaRPr sz="2800">
              <a:solidFill>
                <a:schemeClr val="dk1"/>
              </a:solidFill>
            </a:endParaRPr>
          </a:p>
        </p:txBody>
      </p:sp>
      <p:sp>
        <p:nvSpPr>
          <p:cNvPr id="557" name="Google Shape;557;p95"/>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0" lvl="0" marL="0" rtl="0" algn="l">
              <a:lnSpc>
                <a:spcPct val="150000"/>
              </a:lnSpc>
              <a:spcBef>
                <a:spcPts val="2000"/>
              </a:spcBef>
              <a:spcAft>
                <a:spcPts val="0"/>
              </a:spcAft>
              <a:buNone/>
            </a:pPr>
            <a:r>
              <a:t/>
            </a:r>
            <a:endParaRPr b="0" sz="1500">
              <a:solidFill>
                <a:schemeClr val="accent5"/>
              </a:solidFill>
              <a:latin typeface="Lato"/>
              <a:ea typeface="Lato"/>
              <a:cs typeface="Lato"/>
              <a:sym typeface="Lato"/>
            </a:endParaRPr>
          </a:p>
          <a:p>
            <a:pPr indent="0" lvl="0" marL="0" rtl="0" algn="l">
              <a:lnSpc>
                <a:spcPct val="150000"/>
              </a:lnSpc>
              <a:spcBef>
                <a:spcPts val="2000"/>
              </a:spcBef>
              <a:spcAft>
                <a:spcPts val="2000"/>
              </a:spcAft>
              <a:buNone/>
            </a:pPr>
            <a:r>
              <a:t/>
            </a:r>
            <a:endParaRPr b="0" sz="1500">
              <a:solidFill>
                <a:schemeClr val="accent5"/>
              </a:solidFill>
              <a:latin typeface="Lato"/>
              <a:ea typeface="Lato"/>
              <a:cs typeface="Lato"/>
              <a:sym typeface="Lato"/>
            </a:endParaRPr>
          </a:p>
        </p:txBody>
      </p:sp>
      <p:pic>
        <p:nvPicPr>
          <p:cNvPr id="558" name="Google Shape;558;p95"/>
          <p:cNvPicPr preferRelativeResize="0"/>
          <p:nvPr/>
        </p:nvPicPr>
        <p:blipFill>
          <a:blip r:embed="rId3">
            <a:alphaModFix/>
          </a:blip>
          <a:stretch>
            <a:fillRect/>
          </a:stretch>
        </p:blipFill>
        <p:spPr>
          <a:xfrm>
            <a:off x="0" y="1089505"/>
            <a:ext cx="9143999" cy="33099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Snowball</a:t>
            </a:r>
            <a:endParaRPr sz="3200">
              <a:solidFill>
                <a:schemeClr val="dk1"/>
              </a:solidFill>
            </a:endParaRPr>
          </a:p>
        </p:txBody>
      </p:sp>
      <p:sp>
        <p:nvSpPr>
          <p:cNvPr id="564" name="Google Shape;564;p96"/>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Features</a:t>
            </a:r>
            <a:endParaRPr sz="1900">
              <a:solidFill>
                <a:schemeClr val="dk1"/>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lang="en" sz="1500">
                <a:solidFill>
                  <a:srgbClr val="292929"/>
                </a:solidFill>
                <a:latin typeface="Lato"/>
                <a:ea typeface="Lato"/>
                <a:cs typeface="Lato"/>
                <a:sym typeface="Lato"/>
              </a:rPr>
              <a:t>Petabyte - scale data transfer solution</a:t>
            </a:r>
            <a:r>
              <a:rPr b="0" lang="en" sz="1500">
                <a:solidFill>
                  <a:srgbClr val="292929"/>
                </a:solidFill>
                <a:latin typeface="Lato"/>
                <a:ea typeface="Lato"/>
                <a:cs typeface="Lato"/>
                <a:sym typeface="Lato"/>
              </a:rPr>
              <a:t> that uses secure appliances to transfer large amounts of data in and out of AWS.</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 Transfer with Snowball can be as little as 1/5th the cost of high speed internet.</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Utmost Security: Tamper-resistant enclosure, 256-Bit encryption and industry standard Trusted Platform Module (TPM).</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Once transfer job has been processed and verified, AWS performs software erasure of Snowball appliances.</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Snowball comes either in 50TB size or 80TB in size.</a:t>
            </a:r>
            <a:endParaRPr b="0" sz="1500">
              <a:solidFill>
                <a:srgbClr val="292929"/>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Snowball Edge</a:t>
            </a:r>
            <a:endParaRPr sz="3200">
              <a:solidFill>
                <a:schemeClr val="dk1"/>
              </a:solidFill>
            </a:endParaRPr>
          </a:p>
        </p:txBody>
      </p:sp>
      <p:sp>
        <p:nvSpPr>
          <p:cNvPr id="570" name="Google Shape;570;p97"/>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Features</a:t>
            </a:r>
            <a:endParaRPr sz="1900">
              <a:solidFill>
                <a:schemeClr val="dk1"/>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AWS snowball Edge is a 100 TB data with on-board storage and compute capabilities - like running a Lambda function.</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Kind of having a mini AWS at your disposal.</a:t>
            </a:r>
            <a:endParaRPr b="0" sz="1500">
              <a:solidFill>
                <a:srgbClr val="292929"/>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Storage Gateway</a:t>
            </a:r>
            <a:endParaRPr sz="3200">
              <a:solidFill>
                <a:schemeClr val="dk1"/>
              </a:solidFill>
            </a:endParaRPr>
          </a:p>
        </p:txBody>
      </p:sp>
      <p:sp>
        <p:nvSpPr>
          <p:cNvPr id="576" name="Google Shape;576;p98"/>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Features</a:t>
            </a:r>
            <a:endParaRPr sz="1900">
              <a:solidFill>
                <a:schemeClr val="dk1"/>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AWS service that connects an on-premises software appliances with cloud-based storage.</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Allows to securely store data to AWS cloud for scalable and cost-effective storage.</a:t>
            </a:r>
            <a:endParaRPr b="0" sz="1500">
              <a:solidFill>
                <a:srgbClr val="292929"/>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AWS Storage Gateway’s software appliance is available for downloads as virtual machine that you instal in your datacenter (software) or a hardware device.</a:t>
            </a:r>
            <a:endParaRPr b="0" sz="1500">
              <a:solidFill>
                <a:srgbClr val="292929"/>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Storage Gateway</a:t>
            </a:r>
            <a:endParaRPr sz="3200">
              <a:solidFill>
                <a:schemeClr val="dk1"/>
              </a:solidFill>
            </a:endParaRPr>
          </a:p>
        </p:txBody>
      </p:sp>
      <p:sp>
        <p:nvSpPr>
          <p:cNvPr id="582" name="Google Shape;582;p99"/>
          <p:cNvSpPr txBox="1"/>
          <p:nvPr>
            <p:ph idx="4294967295" type="title"/>
          </p:nvPr>
        </p:nvSpPr>
        <p:spPr>
          <a:xfrm>
            <a:off x="549250" y="842075"/>
            <a:ext cx="8227800" cy="4132200"/>
          </a:xfrm>
          <a:prstGeom prst="rect">
            <a:avLst/>
          </a:prstGeom>
        </p:spPr>
        <p:txBody>
          <a:bodyPr anchorCtr="0" anchor="t" bIns="91425" lIns="91425" spcFirstLastPara="1" rIns="91425" wrap="square" tIns="91425">
            <a:noAutofit/>
          </a:bodyPr>
          <a:lstStyle/>
          <a:p>
            <a:pPr indent="-349250" lvl="0" marL="51435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Types</a:t>
            </a:r>
            <a:endParaRPr sz="1900">
              <a:solidFill>
                <a:schemeClr val="dk1"/>
              </a:solidFill>
              <a:latin typeface="Lato"/>
              <a:ea typeface="Lato"/>
              <a:cs typeface="Lato"/>
              <a:sym typeface="Lato"/>
            </a:endParaRPr>
          </a:p>
          <a:p>
            <a:pPr indent="-323850" lvl="1" marL="8572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File Gateway (NFS and SMB)</a:t>
            </a:r>
            <a:endParaRPr b="0"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Files are stored as objects in S3 buckets, and accessed through </a:t>
            </a:r>
            <a:r>
              <a:rPr lang="en" sz="1500">
                <a:solidFill>
                  <a:srgbClr val="292929"/>
                </a:solidFill>
                <a:latin typeface="Lato"/>
                <a:ea typeface="Lato"/>
                <a:cs typeface="Lato"/>
                <a:sym typeface="Lato"/>
              </a:rPr>
              <a:t>NFS mount point. </a:t>
            </a:r>
            <a:endParaRPr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Once objects are transferred to S3, they can be managed as native S3 objects, and bucket policies such as versioning, lifecycle management, and cross-region replication apply directly to objects stored in the bucket.</a:t>
            </a:r>
            <a:endParaRPr b="0"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Files can be transferred to any of the S3 storage tiers available.</a:t>
            </a:r>
            <a:endParaRPr b="0" sz="1500">
              <a:solidFill>
                <a:srgbClr val="292929"/>
              </a:solidFill>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Storage Gateway - </a:t>
            </a:r>
            <a:r>
              <a:rPr lang="en" sz="2200">
                <a:solidFill>
                  <a:schemeClr val="dk1"/>
                </a:solidFill>
              </a:rPr>
              <a:t>Types</a:t>
            </a:r>
            <a:endParaRPr sz="2800">
              <a:solidFill>
                <a:schemeClr val="dk1"/>
              </a:solidFill>
            </a:endParaRPr>
          </a:p>
        </p:txBody>
      </p:sp>
      <p:sp>
        <p:nvSpPr>
          <p:cNvPr id="588" name="Google Shape;588;p100"/>
          <p:cNvSpPr txBox="1"/>
          <p:nvPr>
            <p:ph idx="4294967295" type="title"/>
          </p:nvPr>
        </p:nvSpPr>
        <p:spPr>
          <a:xfrm>
            <a:off x="549250" y="685800"/>
            <a:ext cx="8227800" cy="4314600"/>
          </a:xfrm>
          <a:prstGeom prst="rect">
            <a:avLst/>
          </a:prstGeom>
        </p:spPr>
        <p:txBody>
          <a:bodyPr anchorCtr="0" anchor="t" bIns="91425" lIns="91425" spcFirstLastPara="1" rIns="91425" wrap="square" tIns="91425">
            <a:noAutofit/>
          </a:bodyPr>
          <a:lstStyle/>
          <a:p>
            <a:pPr indent="-355600" lvl="0" marL="514350" rtl="0" algn="l">
              <a:lnSpc>
                <a:spcPct val="150000"/>
              </a:lnSpc>
              <a:spcBef>
                <a:spcPts val="2000"/>
              </a:spcBef>
              <a:spcAft>
                <a:spcPts val="0"/>
              </a:spcAft>
              <a:buClr>
                <a:schemeClr val="dk1"/>
              </a:buClr>
              <a:buSzPts val="2000"/>
              <a:buFont typeface="Lato"/>
              <a:buChar char="●"/>
            </a:pPr>
            <a:r>
              <a:rPr lang="en" sz="2000">
                <a:solidFill>
                  <a:schemeClr val="dk1"/>
                </a:solidFill>
                <a:latin typeface="Lato"/>
                <a:ea typeface="Lato"/>
                <a:cs typeface="Lato"/>
                <a:sym typeface="Lato"/>
              </a:rPr>
              <a:t>Types</a:t>
            </a:r>
            <a:endParaRPr sz="2000">
              <a:solidFill>
                <a:schemeClr val="dk1"/>
              </a:solidFill>
              <a:latin typeface="Lato"/>
              <a:ea typeface="Lato"/>
              <a:cs typeface="Lato"/>
              <a:sym typeface="Lato"/>
            </a:endParaRPr>
          </a:p>
          <a:p>
            <a:pPr indent="-342900" lvl="1" marL="857250" rtl="0" algn="l">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Volume Gateway (iCSI)</a:t>
            </a:r>
            <a:endParaRPr sz="1800">
              <a:solidFill>
                <a:schemeClr val="dk1"/>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Basically use </a:t>
            </a:r>
            <a:r>
              <a:rPr lang="en" sz="1500">
                <a:solidFill>
                  <a:srgbClr val="292929"/>
                </a:solidFill>
                <a:latin typeface="Lato"/>
                <a:ea typeface="Lato"/>
                <a:cs typeface="Lato"/>
                <a:sym typeface="Lato"/>
              </a:rPr>
              <a:t>virtual hard disk drives.</a:t>
            </a:r>
            <a:endParaRPr sz="1500">
              <a:solidFill>
                <a:srgbClr val="292929"/>
              </a:solidFill>
              <a:latin typeface="Lato"/>
              <a:ea typeface="Lato"/>
              <a:cs typeface="Lato"/>
              <a:sym typeface="Lato"/>
            </a:endParaRPr>
          </a:p>
          <a:p>
            <a:pPr indent="-323850" lvl="2"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 written to volumes can be asynchronously backed up as point-in-time snapshots and stored as </a:t>
            </a:r>
            <a:r>
              <a:rPr lang="en" sz="1500">
                <a:solidFill>
                  <a:srgbClr val="292929"/>
                </a:solidFill>
                <a:latin typeface="Lato"/>
                <a:ea typeface="Lato"/>
                <a:cs typeface="Lato"/>
                <a:sym typeface="Lato"/>
              </a:rPr>
              <a:t>EBS snapshots</a:t>
            </a:r>
            <a:r>
              <a:rPr b="0" lang="en" sz="1500">
                <a:solidFill>
                  <a:srgbClr val="292929"/>
                </a:solidFill>
                <a:latin typeface="Lato"/>
                <a:ea typeface="Lato"/>
                <a:cs typeface="Lato"/>
                <a:sym typeface="Lato"/>
              </a:rPr>
              <a:t>. The snapshots are incremental.</a:t>
            </a:r>
            <a:endParaRPr b="0" sz="1500">
              <a:solidFill>
                <a:srgbClr val="292929"/>
              </a:solidFill>
              <a:latin typeface="Lato"/>
              <a:ea typeface="Lato"/>
              <a:cs typeface="Lato"/>
              <a:sym typeface="Lato"/>
            </a:endParaRPr>
          </a:p>
          <a:p>
            <a:pPr indent="-336550" lvl="2" marL="1428750" rtl="0" algn="l">
              <a:lnSpc>
                <a:spcPct val="150000"/>
              </a:lnSpc>
              <a:spcBef>
                <a:spcPts val="0"/>
              </a:spcBef>
              <a:spcAft>
                <a:spcPts val="0"/>
              </a:spcAft>
              <a:buClr>
                <a:schemeClr val="accent5"/>
              </a:buClr>
              <a:buSzPts val="1700"/>
              <a:buFont typeface="Lato"/>
              <a:buChar char="■"/>
            </a:pPr>
            <a:r>
              <a:rPr lang="en" sz="1700">
                <a:solidFill>
                  <a:schemeClr val="accent5"/>
                </a:solidFill>
                <a:latin typeface="Lato"/>
                <a:ea typeface="Lato"/>
                <a:cs typeface="Lato"/>
                <a:sym typeface="Lato"/>
              </a:rPr>
              <a:t>Stored Volumes</a:t>
            </a:r>
            <a:endParaRPr sz="1700">
              <a:solidFill>
                <a:schemeClr val="accent5"/>
              </a:solidFill>
              <a:latin typeface="Lato"/>
              <a:ea typeface="Lato"/>
              <a:cs typeface="Lato"/>
              <a:sym typeface="Lato"/>
            </a:endParaRPr>
          </a:p>
          <a:p>
            <a:pPr indent="-323850" lvl="3" marL="17716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Lets you store</a:t>
            </a:r>
            <a:r>
              <a:rPr lang="en" sz="1500">
                <a:solidFill>
                  <a:srgbClr val="292929"/>
                </a:solidFill>
                <a:latin typeface="Lato"/>
                <a:ea typeface="Lato"/>
                <a:cs typeface="Lato"/>
                <a:sym typeface="Lato"/>
              </a:rPr>
              <a:t> primary data locally</a:t>
            </a:r>
            <a:r>
              <a:rPr b="0" lang="en" sz="1500">
                <a:solidFill>
                  <a:srgbClr val="292929"/>
                </a:solidFill>
                <a:latin typeface="Lato"/>
                <a:ea typeface="Lato"/>
                <a:cs typeface="Lato"/>
                <a:sym typeface="Lato"/>
              </a:rPr>
              <a:t>, while </a:t>
            </a:r>
            <a:r>
              <a:rPr lang="en" sz="1500">
                <a:solidFill>
                  <a:srgbClr val="292929"/>
                </a:solidFill>
                <a:latin typeface="Lato"/>
                <a:ea typeface="Lato"/>
                <a:cs typeface="Lato"/>
                <a:sym typeface="Lato"/>
              </a:rPr>
              <a:t>asynchronously</a:t>
            </a:r>
            <a:r>
              <a:rPr b="0" lang="en" sz="1500">
                <a:solidFill>
                  <a:srgbClr val="292929"/>
                </a:solidFill>
                <a:latin typeface="Lato"/>
                <a:ea typeface="Lato"/>
                <a:cs typeface="Lato"/>
                <a:sym typeface="Lato"/>
              </a:rPr>
              <a:t> backing up that data to AWS.</a:t>
            </a:r>
            <a:endParaRPr b="0" sz="1500">
              <a:solidFill>
                <a:srgbClr val="292929"/>
              </a:solidFill>
              <a:latin typeface="Lato"/>
              <a:ea typeface="Lato"/>
              <a:cs typeface="Lato"/>
              <a:sym typeface="Lato"/>
            </a:endParaRPr>
          </a:p>
          <a:p>
            <a:pPr indent="-323850" lvl="3" marL="17716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Provides on-premises applications with low-latency access to their </a:t>
            </a:r>
            <a:r>
              <a:rPr lang="en" sz="1500">
                <a:solidFill>
                  <a:srgbClr val="292929"/>
                </a:solidFill>
                <a:latin typeface="Lato"/>
                <a:ea typeface="Lato"/>
                <a:cs typeface="Lato"/>
                <a:sym typeface="Lato"/>
              </a:rPr>
              <a:t>entire datasets, </a:t>
            </a:r>
            <a:r>
              <a:rPr b="0" lang="en" sz="1500">
                <a:solidFill>
                  <a:srgbClr val="292929"/>
                </a:solidFill>
                <a:latin typeface="Lato"/>
                <a:ea typeface="Lato"/>
                <a:cs typeface="Lato"/>
                <a:sym typeface="Lato"/>
              </a:rPr>
              <a:t>while providing d</a:t>
            </a:r>
            <a:r>
              <a:rPr lang="en" sz="1500">
                <a:solidFill>
                  <a:srgbClr val="292929"/>
                </a:solidFill>
                <a:latin typeface="Lato"/>
                <a:ea typeface="Lato"/>
                <a:cs typeface="Lato"/>
                <a:sym typeface="Lato"/>
              </a:rPr>
              <a:t>urable, off-site backups.</a:t>
            </a:r>
            <a:r>
              <a:rPr b="0" lang="en" sz="1500">
                <a:solidFill>
                  <a:srgbClr val="292929"/>
                </a:solidFill>
                <a:latin typeface="Lato"/>
                <a:ea typeface="Lato"/>
                <a:cs typeface="Lato"/>
                <a:sym typeface="Lato"/>
              </a:rPr>
              <a:t> </a:t>
            </a:r>
            <a:endParaRPr b="0" sz="1500">
              <a:solidFill>
                <a:srgbClr val="292929"/>
              </a:solidFill>
              <a:latin typeface="Lato"/>
              <a:ea typeface="Lato"/>
              <a:cs typeface="Lato"/>
              <a:sym typeface="Lato"/>
            </a:endParaRPr>
          </a:p>
          <a:p>
            <a:pPr indent="-323850" lvl="3" marL="17716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Data is asynchronously backed up to AWS S3 in the form of </a:t>
            </a:r>
            <a:r>
              <a:rPr lang="en" sz="1500">
                <a:solidFill>
                  <a:srgbClr val="292929"/>
                </a:solidFill>
                <a:latin typeface="Lato"/>
                <a:ea typeface="Lato"/>
                <a:cs typeface="Lato"/>
                <a:sym typeface="Lato"/>
              </a:rPr>
              <a:t>EBS snapshots.</a:t>
            </a:r>
            <a:endParaRPr sz="1500">
              <a:solidFill>
                <a:srgbClr val="292929"/>
              </a:solidFill>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Storage Gateway - </a:t>
            </a:r>
            <a:r>
              <a:rPr lang="en" sz="2200">
                <a:solidFill>
                  <a:schemeClr val="dk1"/>
                </a:solidFill>
              </a:rPr>
              <a:t>Types</a:t>
            </a:r>
            <a:endParaRPr sz="2800">
              <a:solidFill>
                <a:schemeClr val="dk1"/>
              </a:solidFill>
            </a:endParaRPr>
          </a:p>
        </p:txBody>
      </p:sp>
      <p:sp>
        <p:nvSpPr>
          <p:cNvPr id="594" name="Google Shape;594;p101"/>
          <p:cNvSpPr txBox="1"/>
          <p:nvPr>
            <p:ph idx="4294967295" type="title"/>
          </p:nvPr>
        </p:nvSpPr>
        <p:spPr>
          <a:xfrm>
            <a:off x="562275" y="911500"/>
            <a:ext cx="8227800" cy="4140900"/>
          </a:xfrm>
          <a:prstGeom prst="rect">
            <a:avLst/>
          </a:prstGeom>
        </p:spPr>
        <p:txBody>
          <a:bodyPr anchorCtr="0" anchor="t" bIns="91425" lIns="91425" spcFirstLastPara="1" rIns="91425" wrap="square" tIns="91425">
            <a:noAutofit/>
          </a:bodyPr>
          <a:lstStyle/>
          <a:p>
            <a:pPr indent="-342900" lvl="1" marL="857250" rtl="0" algn="l">
              <a:lnSpc>
                <a:spcPct val="150000"/>
              </a:lnSpc>
              <a:spcBef>
                <a:spcPts val="2000"/>
              </a:spcBef>
              <a:spcAft>
                <a:spcPts val="0"/>
              </a:spcAft>
              <a:buClr>
                <a:schemeClr val="dk1"/>
              </a:buClr>
              <a:buSzPts val="1800"/>
              <a:buFont typeface="Lato"/>
              <a:buChar char="○"/>
            </a:pPr>
            <a:r>
              <a:rPr lang="en" sz="1800">
                <a:solidFill>
                  <a:schemeClr val="dk1"/>
                </a:solidFill>
                <a:latin typeface="Lato"/>
                <a:ea typeface="Lato"/>
                <a:cs typeface="Lato"/>
                <a:sym typeface="Lato"/>
              </a:rPr>
              <a:t>Volume Gateway (iCSI)</a:t>
            </a:r>
            <a:endParaRPr sz="1800">
              <a:solidFill>
                <a:schemeClr val="dk1"/>
              </a:solidFill>
              <a:latin typeface="Lato"/>
              <a:ea typeface="Lato"/>
              <a:cs typeface="Lato"/>
              <a:sym typeface="Lato"/>
            </a:endParaRPr>
          </a:p>
          <a:p>
            <a:pPr indent="-330200" lvl="2" marL="1428750" rtl="0" algn="l">
              <a:lnSpc>
                <a:spcPct val="15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Cached Volumes</a:t>
            </a:r>
            <a:endParaRPr sz="1600">
              <a:solidFill>
                <a:schemeClr val="dk1"/>
              </a:solidFill>
              <a:latin typeface="Lato"/>
              <a:ea typeface="Lato"/>
              <a:cs typeface="Lato"/>
              <a:sym typeface="Lato"/>
            </a:endParaRPr>
          </a:p>
          <a:p>
            <a:pPr indent="-323850" lvl="3" marL="18288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Lets use AWS S3 as </a:t>
            </a:r>
            <a:r>
              <a:rPr lang="en" sz="1500">
                <a:solidFill>
                  <a:srgbClr val="292929"/>
                </a:solidFill>
                <a:latin typeface="Lato"/>
                <a:ea typeface="Lato"/>
                <a:cs typeface="Lato"/>
                <a:sym typeface="Lato"/>
              </a:rPr>
              <a:t>primary data storage </a:t>
            </a:r>
            <a:r>
              <a:rPr b="0" lang="en" sz="1500">
                <a:solidFill>
                  <a:srgbClr val="292929"/>
                </a:solidFill>
                <a:latin typeface="Lato"/>
                <a:ea typeface="Lato"/>
                <a:cs typeface="Lato"/>
                <a:sym typeface="Lato"/>
              </a:rPr>
              <a:t>while retaining frequently accessed data locally in your storage gateway.Minimizes the need to scale on-premises storage infrastructure while still providing applications with </a:t>
            </a:r>
            <a:r>
              <a:rPr lang="en" sz="1500">
                <a:solidFill>
                  <a:srgbClr val="292929"/>
                </a:solidFill>
                <a:latin typeface="Lato"/>
                <a:ea typeface="Lato"/>
                <a:cs typeface="Lato"/>
                <a:sym typeface="Lato"/>
              </a:rPr>
              <a:t>low-latency access to frequently accessed datasets.</a:t>
            </a:r>
            <a:r>
              <a:rPr b="0" lang="en" sz="1500">
                <a:solidFill>
                  <a:srgbClr val="292929"/>
                </a:solidFill>
                <a:latin typeface="Lato"/>
                <a:ea typeface="Lato"/>
                <a:cs typeface="Lato"/>
                <a:sym typeface="Lato"/>
              </a:rPr>
              <a:t> </a:t>
            </a:r>
            <a:endParaRPr sz="1800">
              <a:solidFill>
                <a:srgbClr val="292929"/>
              </a:solidFill>
              <a:latin typeface="Lato"/>
              <a:ea typeface="Lato"/>
              <a:cs typeface="Lato"/>
              <a:sym typeface="Lato"/>
            </a:endParaRPr>
          </a:p>
          <a:p>
            <a:pPr indent="-400050" lvl="1" marL="914400" rtl="0" algn="l">
              <a:lnSpc>
                <a:spcPct val="150000"/>
              </a:lnSpc>
              <a:spcBef>
                <a:spcPts val="0"/>
              </a:spcBef>
              <a:spcAft>
                <a:spcPts val="0"/>
              </a:spcAft>
              <a:buClr>
                <a:schemeClr val="dk1"/>
              </a:buClr>
              <a:buSzPts val="1800"/>
              <a:buFont typeface="Lato"/>
              <a:buChar char="○"/>
            </a:pPr>
            <a:r>
              <a:rPr lang="en" sz="1600">
                <a:solidFill>
                  <a:schemeClr val="dk1"/>
                </a:solidFill>
                <a:latin typeface="Lato"/>
                <a:ea typeface="Lato"/>
                <a:cs typeface="Lato"/>
                <a:sym typeface="Lato"/>
              </a:rPr>
              <a:t>Virtual Tape Gateway (VTL)</a:t>
            </a:r>
            <a:endParaRPr b="0" sz="1600">
              <a:solidFill>
                <a:schemeClr val="dk1"/>
              </a:solidFill>
              <a:latin typeface="Lato"/>
              <a:ea typeface="Lato"/>
              <a:cs typeface="Lato"/>
              <a:sym typeface="Lato"/>
            </a:endParaRPr>
          </a:p>
          <a:p>
            <a:pPr indent="-323850" lvl="3" marL="13144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Lets leverage existing tape-based backup application infrastructure to store data on virtual tape cartridges that you create on your tape gateway.</a:t>
            </a:r>
            <a:endParaRPr b="0" sz="1500">
              <a:solidFill>
                <a:srgbClr val="292929"/>
              </a:solidFill>
              <a:latin typeface="Lato"/>
              <a:ea typeface="Lato"/>
              <a:cs typeface="Lato"/>
              <a:sym typeface="Lato"/>
            </a:endParaRPr>
          </a:p>
          <a:p>
            <a:pPr indent="0" lvl="0" marL="1371600" rtl="0" algn="l">
              <a:lnSpc>
                <a:spcPct val="150000"/>
              </a:lnSpc>
              <a:spcBef>
                <a:spcPts val="2000"/>
              </a:spcBef>
              <a:spcAft>
                <a:spcPts val="2000"/>
              </a:spcAft>
              <a:buNone/>
            </a:pPr>
            <a:r>
              <a:t/>
            </a:r>
            <a:endParaRPr b="0" sz="1500">
              <a:solidFill>
                <a:schemeClr val="accent5"/>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Athena</a:t>
            </a:r>
            <a:endParaRPr sz="2800">
              <a:solidFill>
                <a:schemeClr val="dk1"/>
              </a:solidFill>
            </a:endParaRPr>
          </a:p>
        </p:txBody>
      </p:sp>
      <p:sp>
        <p:nvSpPr>
          <p:cNvPr id="600" name="Google Shape;600;p102"/>
          <p:cNvSpPr txBox="1"/>
          <p:nvPr>
            <p:ph idx="4294967295" type="title"/>
          </p:nvPr>
        </p:nvSpPr>
        <p:spPr>
          <a:xfrm>
            <a:off x="562275" y="911500"/>
            <a:ext cx="8227800" cy="4140900"/>
          </a:xfrm>
          <a:prstGeom prst="rect">
            <a:avLst/>
          </a:prstGeom>
        </p:spPr>
        <p:txBody>
          <a:bodyPr anchorCtr="0" anchor="t" bIns="91425" lIns="91425" spcFirstLastPara="1" rIns="91425" wrap="square" tIns="91425">
            <a:noAutofit/>
          </a:bodyPr>
          <a:lstStyle/>
          <a:p>
            <a:pPr indent="-342900" lvl="1" marL="857250" rtl="0" algn="l">
              <a:lnSpc>
                <a:spcPct val="150000"/>
              </a:lnSpc>
              <a:spcBef>
                <a:spcPts val="2000"/>
              </a:spcBef>
              <a:spcAft>
                <a:spcPts val="0"/>
              </a:spcAft>
              <a:buClr>
                <a:schemeClr val="dk1"/>
              </a:buClr>
              <a:buSzPts val="1800"/>
              <a:buFont typeface="Lato"/>
              <a:buChar char="○"/>
            </a:pPr>
            <a:r>
              <a:rPr lang="en" sz="1800">
                <a:solidFill>
                  <a:schemeClr val="dk1"/>
                </a:solidFill>
                <a:latin typeface="Lato"/>
                <a:ea typeface="Lato"/>
                <a:cs typeface="Lato"/>
                <a:sym typeface="Lato"/>
              </a:rPr>
              <a:t>Athena</a:t>
            </a:r>
            <a:endParaRPr sz="1800">
              <a:solidFill>
                <a:schemeClr val="dk1"/>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Interactive query service which allows to analyse and query data located on S3 using </a:t>
            </a:r>
            <a:r>
              <a:rPr lang="en" sz="1600">
                <a:solidFill>
                  <a:srgbClr val="292929"/>
                </a:solidFill>
                <a:latin typeface="Lato"/>
                <a:ea typeface="Lato"/>
                <a:cs typeface="Lato"/>
                <a:sym typeface="Lato"/>
              </a:rPr>
              <a:t>standard SQL</a:t>
            </a:r>
            <a:r>
              <a:rPr b="0" lang="en" sz="1600">
                <a:solidFill>
                  <a:srgbClr val="292929"/>
                </a:solidFill>
                <a:latin typeface="Lato"/>
                <a:ea typeface="Lato"/>
                <a:cs typeface="Lato"/>
                <a:sym typeface="Lato"/>
              </a:rPr>
              <a:t>.</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Serverless, nothing to provision, pay per query / per TB scanned</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Works directly with data stored in S3.</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Commonly used to analyse log data stored in S3.</a:t>
            </a:r>
            <a:endParaRPr b="0" sz="1500">
              <a:solidFill>
                <a:srgbClr val="292929"/>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a:t>
            </a:r>
            <a:endParaRPr sz="2800">
              <a:solidFill>
                <a:schemeClr val="dk1"/>
              </a:solidFill>
            </a:endParaRPr>
          </a:p>
        </p:txBody>
      </p:sp>
      <p:sp>
        <p:nvSpPr>
          <p:cNvPr id="606" name="Google Shape;606;p103"/>
          <p:cNvSpPr txBox="1"/>
          <p:nvPr>
            <p:ph idx="4294967295" type="title"/>
          </p:nvPr>
        </p:nvSpPr>
        <p:spPr>
          <a:xfrm>
            <a:off x="729200" y="885450"/>
            <a:ext cx="8513700" cy="4140900"/>
          </a:xfrm>
          <a:prstGeom prst="rect">
            <a:avLst/>
          </a:prstGeom>
        </p:spPr>
        <p:txBody>
          <a:bodyPr anchorCtr="0" anchor="t" bIns="91425" lIns="91425" spcFirstLastPara="1" rIns="91425" wrap="square" tIns="91425">
            <a:noAutofit/>
          </a:bodyPr>
          <a:lstStyle/>
          <a:p>
            <a:pPr indent="-406400" lvl="1" marL="457200" rtl="0" algn="l">
              <a:lnSpc>
                <a:spcPct val="150000"/>
              </a:lnSpc>
              <a:spcBef>
                <a:spcPts val="2000"/>
              </a:spcBef>
              <a:spcAft>
                <a:spcPts val="0"/>
              </a:spcAft>
              <a:buClr>
                <a:schemeClr val="dk1"/>
              </a:buClr>
              <a:buSzPts val="2800"/>
              <a:buFont typeface="Lato"/>
              <a:buChar char="○"/>
            </a:pPr>
            <a:r>
              <a:rPr lang="en" sz="2200">
                <a:solidFill>
                  <a:schemeClr val="dk1"/>
                </a:solidFill>
                <a:latin typeface="Lato"/>
                <a:ea typeface="Lato"/>
                <a:cs typeface="Lato"/>
                <a:sym typeface="Lato"/>
              </a:rPr>
              <a:t>Content Delivery Network (CDN)</a:t>
            </a:r>
            <a:endParaRPr b="0" sz="2000">
              <a:solidFill>
                <a:schemeClr val="dk1"/>
              </a:solidFill>
              <a:latin typeface="Lato"/>
              <a:ea typeface="Lato"/>
              <a:cs typeface="Lato"/>
              <a:sym typeface="Lato"/>
            </a:endParaRPr>
          </a:p>
          <a:p>
            <a:pPr indent="-330200" lvl="2" marL="8572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System of distributed servers(network) that delivers </a:t>
            </a:r>
            <a:r>
              <a:rPr lang="en" sz="1600">
                <a:solidFill>
                  <a:srgbClr val="292929"/>
                </a:solidFill>
                <a:latin typeface="Lato"/>
                <a:ea typeface="Lato"/>
                <a:cs typeface="Lato"/>
                <a:sym typeface="Lato"/>
              </a:rPr>
              <a:t>web pages</a:t>
            </a:r>
            <a:r>
              <a:rPr b="0" lang="en" sz="1600">
                <a:solidFill>
                  <a:srgbClr val="292929"/>
                </a:solidFill>
                <a:latin typeface="Lato"/>
                <a:ea typeface="Lato"/>
                <a:cs typeface="Lato"/>
                <a:sym typeface="Lato"/>
              </a:rPr>
              <a:t> and other </a:t>
            </a:r>
            <a:r>
              <a:rPr lang="en" sz="1600">
                <a:solidFill>
                  <a:srgbClr val="292929"/>
                </a:solidFill>
                <a:latin typeface="Lato"/>
                <a:ea typeface="Lato"/>
                <a:cs typeface="Lato"/>
                <a:sym typeface="Lato"/>
              </a:rPr>
              <a:t>web contents </a:t>
            </a:r>
            <a:r>
              <a:rPr b="0" lang="en" sz="1600">
                <a:solidFill>
                  <a:srgbClr val="292929"/>
                </a:solidFill>
                <a:latin typeface="Lato"/>
                <a:ea typeface="Lato"/>
                <a:cs typeface="Lato"/>
                <a:sym typeface="Lato"/>
              </a:rPr>
              <a:t>to a user based on the geographic location of the user, the origin webpage and a content delivery server.</a:t>
            </a:r>
            <a:endParaRPr b="0" sz="16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idx="4294967295" type="title"/>
          </p:nvPr>
        </p:nvSpPr>
        <p:spPr>
          <a:xfrm>
            <a:off x="535775" y="321500"/>
            <a:ext cx="78501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900">
                <a:solidFill>
                  <a:schemeClr val="dk1"/>
                </a:solidFill>
                <a:latin typeface="Lato"/>
                <a:ea typeface="Lato"/>
                <a:cs typeface="Lato"/>
                <a:sym typeface="Lato"/>
              </a:rPr>
              <a:t>Domain-2 - </a:t>
            </a:r>
            <a:r>
              <a:rPr lang="en" sz="1900">
                <a:solidFill>
                  <a:schemeClr val="dk1"/>
                </a:solidFill>
                <a:latin typeface="Lato"/>
                <a:ea typeface="Lato"/>
                <a:cs typeface="Lato"/>
                <a:sym typeface="Lato"/>
              </a:rPr>
              <a:t>Design High-Performing Architectures</a:t>
            </a:r>
            <a:endParaRPr sz="2400">
              <a:solidFill>
                <a:schemeClr val="dk1"/>
              </a:solidFill>
            </a:endParaRPr>
          </a:p>
        </p:txBody>
      </p:sp>
      <p:sp>
        <p:nvSpPr>
          <p:cNvPr id="179" name="Google Shape;179;p32"/>
          <p:cNvSpPr txBox="1"/>
          <p:nvPr>
            <p:ph idx="4294967295" type="title"/>
          </p:nvPr>
        </p:nvSpPr>
        <p:spPr>
          <a:xfrm>
            <a:off x="535775" y="907200"/>
            <a:ext cx="8227800" cy="3806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900">
                <a:solidFill>
                  <a:srgbClr val="FF9900"/>
                </a:solidFill>
                <a:latin typeface="Lato"/>
                <a:ea typeface="Lato"/>
                <a:cs typeface="Lato"/>
                <a:sym typeface="Lato"/>
              </a:rPr>
              <a:t>What you need to know?</a:t>
            </a:r>
            <a:endParaRPr sz="1900">
              <a:solidFill>
                <a:srgbClr val="FF9900"/>
              </a:solidFill>
              <a:latin typeface="Lato"/>
              <a:ea typeface="Lato"/>
              <a:cs typeface="Lato"/>
              <a:sym typeface="Lato"/>
            </a:endParaRPr>
          </a:p>
          <a:p>
            <a:pPr indent="-330200" lvl="0" marL="457200" rtl="0" algn="l">
              <a:lnSpc>
                <a:spcPct val="115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Georgia"/>
                <a:ea typeface="Georgia"/>
                <a:cs typeface="Georgia"/>
                <a:sym typeface="Georgia"/>
              </a:rPr>
              <a:t>Able to select the best storage and database services to use for a given scenario, taking into account requirements for performance.</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Technologies to increase performance may include a caching layer such as Amazon ElastiCache, Amazon DynamoDB DAX, or Amazon CloudFront and you need to select the best service to use in the situation presented.</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rgbClr val="292929"/>
              </a:buClr>
              <a:buSzPts val="1600"/>
              <a:buFont typeface="Georgia"/>
              <a:buChar char="●"/>
            </a:pPr>
            <a:r>
              <a:rPr b="0" lang="en" sz="1600">
                <a:solidFill>
                  <a:srgbClr val="292929"/>
                </a:solidFill>
                <a:highlight>
                  <a:srgbClr val="FFFFFF"/>
                </a:highlight>
                <a:latin typeface="Georgia"/>
                <a:ea typeface="Georgia"/>
                <a:cs typeface="Georgia"/>
                <a:sym typeface="Georgia"/>
              </a:rPr>
              <a:t>Effectively implement elasticity and scalability to your application architectures. This means understanding at an architectural and implementation level what to use and how to build it.</a:t>
            </a:r>
            <a:endParaRPr b="0"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b="0" lang="en" sz="1600">
                <a:solidFill>
                  <a:srgbClr val="292929"/>
                </a:solidFill>
                <a:highlight>
                  <a:srgbClr val="FFFFFF"/>
                </a:highlight>
                <a:latin typeface="Georgia"/>
                <a:ea typeface="Georgia"/>
                <a:cs typeface="Georgia"/>
                <a:sym typeface="Georgia"/>
              </a:rPr>
              <a:t>Elasticity and scalability services you need to understand include AWS Auto Scaling, EC2 Auto Scaling, and how to implement these features at the application, storage, and database layers of your application using AWS technology.</a:t>
            </a:r>
            <a:endParaRPr b="0" sz="1500">
              <a:solidFill>
                <a:srgbClr val="000000"/>
              </a:solidFill>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4"/>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 - CDN</a:t>
            </a:r>
            <a:endParaRPr sz="2800">
              <a:solidFill>
                <a:schemeClr val="dk1"/>
              </a:solidFill>
            </a:endParaRPr>
          </a:p>
        </p:txBody>
      </p:sp>
      <p:sp>
        <p:nvSpPr>
          <p:cNvPr id="612" name="Google Shape;612;p104"/>
          <p:cNvSpPr txBox="1"/>
          <p:nvPr>
            <p:ph idx="4294967295" type="title"/>
          </p:nvPr>
        </p:nvSpPr>
        <p:spPr>
          <a:xfrm>
            <a:off x="1015100" y="885450"/>
            <a:ext cx="8227800" cy="4140900"/>
          </a:xfrm>
          <a:prstGeom prst="rect">
            <a:avLst/>
          </a:prstGeom>
        </p:spPr>
        <p:txBody>
          <a:bodyPr anchorCtr="0" anchor="t" bIns="91425" lIns="91425" spcFirstLastPara="1" rIns="91425" wrap="square" tIns="91425">
            <a:noAutofit/>
          </a:bodyPr>
          <a:lstStyle/>
          <a:p>
            <a:pPr indent="0" lvl="0" marL="1828800" rtl="0" algn="l">
              <a:lnSpc>
                <a:spcPct val="150000"/>
              </a:lnSpc>
              <a:spcBef>
                <a:spcPts val="2000"/>
              </a:spcBef>
              <a:spcAft>
                <a:spcPts val="0"/>
              </a:spcAft>
              <a:buNone/>
            </a:pPr>
            <a:r>
              <a:t/>
            </a:r>
            <a:endParaRPr b="0" sz="1600">
              <a:solidFill>
                <a:schemeClr val="accent5"/>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pic>
        <p:nvPicPr>
          <p:cNvPr id="613" name="Google Shape;613;p104"/>
          <p:cNvPicPr preferRelativeResize="0"/>
          <p:nvPr/>
        </p:nvPicPr>
        <p:blipFill>
          <a:blip r:embed="rId3">
            <a:alphaModFix/>
          </a:blip>
          <a:stretch>
            <a:fillRect/>
          </a:stretch>
        </p:blipFill>
        <p:spPr>
          <a:xfrm>
            <a:off x="796200" y="1016427"/>
            <a:ext cx="8227799" cy="352974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a:t>
            </a:r>
            <a:endParaRPr sz="2800">
              <a:solidFill>
                <a:schemeClr val="dk1"/>
              </a:solidFill>
            </a:endParaRPr>
          </a:p>
        </p:txBody>
      </p:sp>
      <p:sp>
        <p:nvSpPr>
          <p:cNvPr id="619" name="Google Shape;619;p105"/>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68300" lvl="1" marL="57150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Key terminologies</a:t>
            </a:r>
            <a:endParaRPr b="0" sz="1800">
              <a:solidFill>
                <a:schemeClr val="dk1"/>
              </a:solidFill>
              <a:latin typeface="Lato"/>
              <a:ea typeface="Lato"/>
              <a:cs typeface="Lato"/>
              <a:sym typeface="Lato"/>
            </a:endParaRPr>
          </a:p>
          <a:p>
            <a:pPr indent="-342900" lvl="2" marL="1028700" rtl="0" algn="l">
              <a:lnSpc>
                <a:spcPct val="150000"/>
              </a:lnSpc>
              <a:spcBef>
                <a:spcPts val="0"/>
              </a:spcBef>
              <a:spcAft>
                <a:spcPts val="0"/>
              </a:spcAft>
              <a:buClr>
                <a:schemeClr val="dk1"/>
              </a:buClr>
              <a:buSzPts val="1800"/>
              <a:buFont typeface="Lato"/>
              <a:buChar char="■"/>
            </a:pPr>
            <a:r>
              <a:rPr b="0" lang="en" sz="1800">
                <a:solidFill>
                  <a:schemeClr val="dk1"/>
                </a:solidFill>
                <a:latin typeface="Lato"/>
                <a:ea typeface="Lato"/>
                <a:cs typeface="Lato"/>
                <a:sym typeface="Lato"/>
              </a:rPr>
              <a:t>Edge Locations</a:t>
            </a:r>
            <a:endParaRPr b="0" sz="1800">
              <a:solidFill>
                <a:schemeClr val="dk1"/>
              </a:solidFill>
              <a:latin typeface="Lato"/>
              <a:ea typeface="Lato"/>
              <a:cs typeface="Lato"/>
              <a:sym typeface="Lato"/>
            </a:endParaRPr>
          </a:p>
          <a:p>
            <a:pPr indent="-323850" lvl="3"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This the location where content is going to be cached.</a:t>
            </a:r>
            <a:endParaRPr b="0" sz="1500">
              <a:solidFill>
                <a:srgbClr val="292929"/>
              </a:solidFill>
              <a:latin typeface="Lato"/>
              <a:ea typeface="Lato"/>
              <a:cs typeface="Lato"/>
              <a:sym typeface="Lato"/>
            </a:endParaRPr>
          </a:p>
          <a:p>
            <a:pPr indent="-342900" lvl="2" marL="1028700" rtl="0" algn="l">
              <a:lnSpc>
                <a:spcPct val="150000"/>
              </a:lnSpc>
              <a:spcBef>
                <a:spcPts val="0"/>
              </a:spcBef>
              <a:spcAft>
                <a:spcPts val="0"/>
              </a:spcAft>
              <a:buClr>
                <a:schemeClr val="dk1"/>
              </a:buClr>
              <a:buSzPts val="1800"/>
              <a:buFont typeface="Lato"/>
              <a:buChar char="■"/>
            </a:pPr>
            <a:r>
              <a:rPr b="0" lang="en" sz="1800">
                <a:solidFill>
                  <a:schemeClr val="dk1"/>
                </a:solidFill>
                <a:latin typeface="Lato"/>
                <a:ea typeface="Lato"/>
                <a:cs typeface="Lato"/>
                <a:sym typeface="Lato"/>
              </a:rPr>
              <a:t>Origins</a:t>
            </a:r>
            <a:endParaRPr b="0" sz="1800">
              <a:solidFill>
                <a:schemeClr val="dk1"/>
              </a:solidFill>
              <a:latin typeface="Lato"/>
              <a:ea typeface="Lato"/>
              <a:cs typeface="Lato"/>
              <a:sym typeface="Lato"/>
            </a:endParaRPr>
          </a:p>
          <a:p>
            <a:pPr indent="-323850" lvl="3" marL="142875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Origin of all the files CDN will distribute. This can be S3 Bucket, EC2 instance or an Application Load Balancer</a:t>
            </a:r>
            <a:endParaRPr b="0" sz="1500">
              <a:solidFill>
                <a:srgbClr val="292929"/>
              </a:solidFill>
              <a:latin typeface="Lato"/>
              <a:ea typeface="Lato"/>
              <a:cs typeface="Lato"/>
              <a:sym typeface="Lato"/>
            </a:endParaRPr>
          </a:p>
          <a:p>
            <a:pPr indent="-342900" lvl="2" marL="1028700" rtl="0" algn="l">
              <a:lnSpc>
                <a:spcPct val="150000"/>
              </a:lnSpc>
              <a:spcBef>
                <a:spcPts val="0"/>
              </a:spcBef>
              <a:spcAft>
                <a:spcPts val="0"/>
              </a:spcAft>
              <a:buClr>
                <a:schemeClr val="dk1"/>
              </a:buClr>
              <a:buSzPts val="1800"/>
              <a:buFont typeface="Lato"/>
              <a:buChar char="■"/>
            </a:pPr>
            <a:r>
              <a:rPr b="0" lang="en" sz="1800">
                <a:solidFill>
                  <a:schemeClr val="dk1"/>
                </a:solidFill>
                <a:latin typeface="Lato"/>
                <a:ea typeface="Lato"/>
                <a:cs typeface="Lato"/>
                <a:sym typeface="Lato"/>
              </a:rPr>
              <a:t>Distribution</a:t>
            </a:r>
            <a:endParaRPr b="0" sz="1600">
              <a:solidFill>
                <a:schemeClr val="dk1"/>
              </a:solidFill>
              <a:latin typeface="Lato"/>
              <a:ea typeface="Lato"/>
              <a:cs typeface="Lato"/>
              <a:sym typeface="Lato"/>
            </a:endParaRPr>
          </a:p>
          <a:p>
            <a:pPr indent="-323850" lvl="3" marL="1485900" rtl="0" algn="l">
              <a:lnSpc>
                <a:spcPct val="150000"/>
              </a:lnSpc>
              <a:spcBef>
                <a:spcPts val="0"/>
              </a:spcBef>
              <a:spcAft>
                <a:spcPts val="0"/>
              </a:spcAft>
              <a:buClr>
                <a:srgbClr val="292929"/>
              </a:buClr>
              <a:buSzPts val="1500"/>
              <a:buFont typeface="Lato"/>
              <a:buChar char="●"/>
            </a:pPr>
            <a:r>
              <a:rPr b="0" lang="en" sz="1500">
                <a:solidFill>
                  <a:srgbClr val="292929"/>
                </a:solidFill>
                <a:latin typeface="Lato"/>
                <a:ea typeface="Lato"/>
                <a:cs typeface="Lato"/>
                <a:sym typeface="Lato"/>
              </a:rPr>
              <a:t>The name given to the CDN which consists of collection of Edge Locations. When we create a new CDN in a network with aws means that we are creating a Distribution.</a:t>
            </a:r>
            <a:endParaRPr b="0" sz="15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a:t>
            </a:r>
            <a:endParaRPr sz="2800">
              <a:solidFill>
                <a:schemeClr val="dk1"/>
              </a:solidFill>
            </a:endParaRPr>
          </a:p>
        </p:txBody>
      </p:sp>
      <p:sp>
        <p:nvSpPr>
          <p:cNvPr id="625" name="Google Shape;625;p106"/>
          <p:cNvSpPr txBox="1"/>
          <p:nvPr>
            <p:ph idx="4294967295" type="title"/>
          </p:nvPr>
        </p:nvSpPr>
        <p:spPr>
          <a:xfrm>
            <a:off x="1015100" y="885450"/>
            <a:ext cx="8227800" cy="4140900"/>
          </a:xfrm>
          <a:prstGeom prst="rect">
            <a:avLst/>
          </a:prstGeom>
        </p:spPr>
        <p:txBody>
          <a:bodyPr anchorCtr="0" anchor="t" bIns="91425" lIns="91425" spcFirstLastPara="1" rIns="91425" wrap="square" tIns="91425">
            <a:noAutofit/>
          </a:bodyPr>
          <a:lstStyle/>
          <a:p>
            <a:pPr indent="0" lvl="0" marL="1828800" rtl="0" algn="l">
              <a:lnSpc>
                <a:spcPct val="150000"/>
              </a:lnSpc>
              <a:spcBef>
                <a:spcPts val="2000"/>
              </a:spcBef>
              <a:spcAft>
                <a:spcPts val="0"/>
              </a:spcAft>
              <a:buNone/>
            </a:pPr>
            <a:r>
              <a:t/>
            </a:r>
            <a:endParaRPr b="0" sz="1600">
              <a:solidFill>
                <a:schemeClr val="accent5"/>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pic>
        <p:nvPicPr>
          <p:cNvPr id="626" name="Google Shape;626;p106"/>
          <p:cNvPicPr preferRelativeResize="0"/>
          <p:nvPr/>
        </p:nvPicPr>
        <p:blipFill>
          <a:blip r:embed="rId3">
            <a:alphaModFix/>
          </a:blip>
          <a:stretch>
            <a:fillRect/>
          </a:stretch>
        </p:blipFill>
        <p:spPr>
          <a:xfrm>
            <a:off x="1702775" y="1184950"/>
            <a:ext cx="6383651" cy="3385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a:t>
            </a:r>
            <a:endParaRPr sz="2800">
              <a:solidFill>
                <a:schemeClr val="dk1"/>
              </a:solidFill>
            </a:endParaRPr>
          </a:p>
        </p:txBody>
      </p:sp>
      <p:sp>
        <p:nvSpPr>
          <p:cNvPr id="632" name="Google Shape;632;p107"/>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68300" lvl="1" marL="57150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CloudFront</a:t>
            </a:r>
            <a:endParaRPr b="0" sz="1800">
              <a:solidFill>
                <a:schemeClr val="dk1"/>
              </a:solidFill>
              <a:latin typeface="Lato"/>
              <a:ea typeface="Lato"/>
              <a:cs typeface="Lato"/>
              <a:sym typeface="Lato"/>
            </a:endParaRPr>
          </a:p>
          <a:p>
            <a:pPr indent="-342900" lvl="2" marL="10287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Can be used to deliver the entire website, including dynamic, static, streaming and interactive content using a global network of edge locations. </a:t>
            </a:r>
            <a:endParaRPr b="0" sz="1800">
              <a:solidFill>
                <a:srgbClr val="292929"/>
              </a:solidFill>
              <a:latin typeface="Lato"/>
              <a:ea typeface="Lato"/>
              <a:cs typeface="Lato"/>
              <a:sym typeface="Lato"/>
            </a:endParaRPr>
          </a:p>
          <a:p>
            <a:pPr indent="-342900" lvl="2" marL="10287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Requests for the content are automatically routed to the nearest edge locations, so content is delivered with best possible performance.</a:t>
            </a:r>
            <a:endParaRPr b="0" sz="15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 - Distributions</a:t>
            </a:r>
            <a:endParaRPr sz="2800">
              <a:solidFill>
                <a:schemeClr val="dk1"/>
              </a:solidFill>
            </a:endParaRPr>
          </a:p>
        </p:txBody>
      </p:sp>
      <p:sp>
        <p:nvSpPr>
          <p:cNvPr id="638" name="Google Shape;638;p108"/>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68300" lvl="1" marL="571500" rtl="0" algn="l">
              <a:lnSpc>
                <a:spcPct val="150000"/>
              </a:lnSpc>
              <a:spcBef>
                <a:spcPts val="2000"/>
              </a:spcBef>
              <a:spcAft>
                <a:spcPts val="0"/>
              </a:spcAft>
              <a:buClr>
                <a:schemeClr val="dk1"/>
              </a:buClr>
              <a:buSzPts val="2200"/>
              <a:buFont typeface="Lato"/>
              <a:buChar char="○"/>
            </a:pPr>
            <a:r>
              <a:rPr lang="en" sz="2200">
                <a:solidFill>
                  <a:schemeClr val="dk1"/>
                </a:solidFill>
                <a:latin typeface="Lato"/>
                <a:ea typeface="Lato"/>
                <a:cs typeface="Lato"/>
                <a:sym typeface="Lato"/>
              </a:rPr>
              <a:t>Types</a:t>
            </a:r>
            <a:endParaRPr sz="2200">
              <a:solidFill>
                <a:schemeClr val="dk1"/>
              </a:solidFill>
              <a:latin typeface="Lato"/>
              <a:ea typeface="Lato"/>
              <a:cs typeface="Lato"/>
              <a:sym typeface="Lato"/>
            </a:endParaRPr>
          </a:p>
          <a:p>
            <a:pPr indent="-342900" lvl="2" marL="1428750" rtl="0" algn="l">
              <a:lnSpc>
                <a:spcPct val="150000"/>
              </a:lnSpc>
              <a:spcBef>
                <a:spcPts val="0"/>
              </a:spcBef>
              <a:spcAft>
                <a:spcPts val="0"/>
              </a:spcAft>
              <a:buClr>
                <a:srgbClr val="292929"/>
              </a:buClr>
              <a:buSzPts val="1800"/>
              <a:buFont typeface="Lato"/>
              <a:buChar char="■"/>
            </a:pPr>
            <a:r>
              <a:rPr lang="en" sz="1800">
                <a:solidFill>
                  <a:srgbClr val="292929"/>
                </a:solidFill>
                <a:latin typeface="Lato"/>
                <a:ea typeface="Lato"/>
                <a:cs typeface="Lato"/>
                <a:sym typeface="Lato"/>
              </a:rPr>
              <a:t>Web Distribution</a:t>
            </a:r>
            <a:endParaRPr sz="1800">
              <a:solidFill>
                <a:srgbClr val="292929"/>
              </a:solidFill>
              <a:latin typeface="Lato"/>
              <a:ea typeface="Lato"/>
              <a:cs typeface="Lato"/>
              <a:sym typeface="Lato"/>
            </a:endParaRPr>
          </a:p>
          <a:p>
            <a:pPr indent="-330200" lvl="3" marL="18288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Typically used for websites.</a:t>
            </a:r>
            <a:endParaRPr b="0" sz="1600">
              <a:solidFill>
                <a:srgbClr val="292929"/>
              </a:solidFill>
              <a:latin typeface="Lato"/>
              <a:ea typeface="Lato"/>
              <a:cs typeface="Lato"/>
              <a:sym typeface="Lato"/>
            </a:endParaRPr>
          </a:p>
          <a:p>
            <a:pPr indent="-342900" lvl="2" marL="1428750" rtl="0" algn="l">
              <a:lnSpc>
                <a:spcPct val="150000"/>
              </a:lnSpc>
              <a:spcBef>
                <a:spcPts val="0"/>
              </a:spcBef>
              <a:spcAft>
                <a:spcPts val="0"/>
              </a:spcAft>
              <a:buClr>
                <a:srgbClr val="292929"/>
              </a:buClr>
              <a:buSzPts val="1800"/>
              <a:buFont typeface="Lato"/>
              <a:buChar char="■"/>
            </a:pPr>
            <a:r>
              <a:rPr lang="en" sz="1800">
                <a:solidFill>
                  <a:srgbClr val="292929"/>
                </a:solidFill>
                <a:latin typeface="Lato"/>
                <a:ea typeface="Lato"/>
                <a:cs typeface="Lato"/>
                <a:sym typeface="Lato"/>
              </a:rPr>
              <a:t>RTMP</a:t>
            </a:r>
            <a:endParaRPr sz="1800">
              <a:solidFill>
                <a:srgbClr val="292929"/>
              </a:solidFill>
              <a:latin typeface="Lato"/>
              <a:ea typeface="Lato"/>
              <a:cs typeface="Lato"/>
              <a:sym typeface="Lato"/>
            </a:endParaRPr>
          </a:p>
          <a:p>
            <a:pPr indent="-330200" lvl="3" marL="1828800" rtl="0" algn="l">
              <a:lnSpc>
                <a:spcPct val="20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Used for Media streaming.</a:t>
            </a:r>
            <a:endParaRPr sz="22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Objects are going to be cached for Time To Live (TTL).</a:t>
            </a:r>
            <a:endParaRPr b="0" sz="18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Cached objects can be cleared (</a:t>
            </a:r>
            <a:r>
              <a:rPr lang="en" sz="1800">
                <a:solidFill>
                  <a:srgbClr val="292929"/>
                </a:solidFill>
                <a:latin typeface="Lato"/>
                <a:ea typeface="Lato"/>
                <a:cs typeface="Lato"/>
                <a:sym typeface="Lato"/>
              </a:rPr>
              <a:t>invalidation</a:t>
            </a:r>
            <a:r>
              <a:rPr b="0" lang="en" sz="1800">
                <a:solidFill>
                  <a:srgbClr val="292929"/>
                </a:solidFill>
                <a:latin typeface="Lato"/>
                <a:ea typeface="Lato"/>
                <a:cs typeface="Lato"/>
                <a:sym typeface="Lato"/>
              </a:rPr>
              <a:t>) , but will be charged.</a:t>
            </a:r>
            <a:endParaRPr b="0" sz="15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CloudFront - Signed URLs and Cookies</a:t>
            </a:r>
            <a:endParaRPr sz="2800">
              <a:solidFill>
                <a:schemeClr val="dk1"/>
              </a:solidFill>
            </a:endParaRPr>
          </a:p>
        </p:txBody>
      </p:sp>
      <p:sp>
        <p:nvSpPr>
          <p:cNvPr id="644" name="Google Shape;644;p109"/>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2900" lvl="1" marL="571500" rtl="0" algn="l">
              <a:lnSpc>
                <a:spcPct val="150000"/>
              </a:lnSpc>
              <a:spcBef>
                <a:spcPts val="2000"/>
              </a:spcBef>
              <a:spcAft>
                <a:spcPts val="0"/>
              </a:spcAft>
              <a:buClr>
                <a:srgbClr val="292929"/>
              </a:buClr>
              <a:buSzPts val="1800"/>
              <a:buFont typeface="Lato"/>
              <a:buChar char="○"/>
            </a:pPr>
            <a:r>
              <a:rPr b="0" lang="en" sz="1800">
                <a:solidFill>
                  <a:srgbClr val="292929"/>
                </a:solidFill>
                <a:latin typeface="Lato"/>
                <a:ea typeface="Lato"/>
                <a:cs typeface="Lato"/>
                <a:sym typeface="Lato"/>
              </a:rPr>
              <a:t>Restricting content access</a:t>
            </a:r>
            <a:endParaRPr b="0" sz="18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Use signed URLs/Cookies when you want to secure content so that only the people you authorize are able to access it.</a:t>
            </a:r>
            <a:endParaRPr b="0" sz="1800">
              <a:solidFill>
                <a:srgbClr val="292929"/>
              </a:solidFill>
              <a:latin typeface="Lato"/>
              <a:ea typeface="Lato"/>
              <a:cs typeface="Lato"/>
              <a:sym typeface="Lato"/>
            </a:endParaRPr>
          </a:p>
          <a:p>
            <a:pPr indent="-342900" lvl="2" marL="1428750" rtl="0" algn="l">
              <a:lnSpc>
                <a:spcPct val="150000"/>
              </a:lnSpc>
              <a:spcBef>
                <a:spcPts val="0"/>
              </a:spcBef>
              <a:spcAft>
                <a:spcPts val="0"/>
              </a:spcAft>
              <a:buClr>
                <a:srgbClr val="292929"/>
              </a:buClr>
              <a:buSzPts val="1800"/>
              <a:buFont typeface="Lato"/>
              <a:buChar char="■"/>
            </a:pPr>
            <a:r>
              <a:rPr b="0" lang="en" sz="1600">
                <a:solidFill>
                  <a:srgbClr val="292929"/>
                </a:solidFill>
                <a:latin typeface="Lato"/>
                <a:ea typeface="Lato"/>
                <a:cs typeface="Lato"/>
                <a:sym typeface="Lato"/>
              </a:rPr>
              <a:t>Signed URLs</a:t>
            </a:r>
            <a:endParaRPr b="0" sz="1600">
              <a:solidFill>
                <a:srgbClr val="292929"/>
              </a:solidFill>
              <a:latin typeface="Lato"/>
              <a:ea typeface="Lato"/>
              <a:cs typeface="Lato"/>
              <a:sym typeface="Lato"/>
            </a:endParaRPr>
          </a:p>
          <a:p>
            <a:pPr indent="-330200" lvl="3" marL="18288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For a single file. 1 File = 1 URL</a:t>
            </a:r>
            <a:endParaRPr b="0" sz="1600">
              <a:solidFill>
                <a:srgbClr val="292929"/>
              </a:solidFill>
              <a:latin typeface="Lato"/>
              <a:ea typeface="Lato"/>
              <a:cs typeface="Lato"/>
              <a:sym typeface="Lato"/>
            </a:endParaRPr>
          </a:p>
          <a:p>
            <a:pPr indent="-330200" lvl="2" marL="142875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Signed Cookies</a:t>
            </a:r>
            <a:endParaRPr b="0" sz="1600">
              <a:solidFill>
                <a:srgbClr val="292929"/>
              </a:solidFill>
              <a:latin typeface="Lato"/>
              <a:ea typeface="Lato"/>
              <a:cs typeface="Lato"/>
              <a:sym typeface="Lato"/>
            </a:endParaRPr>
          </a:p>
          <a:p>
            <a:pPr indent="-330200" lvl="3" marL="18288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For multiple files. 1 cookie = Multiple File.</a:t>
            </a:r>
            <a:endParaRPr b="0" sz="16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Signed URLs</a:t>
            </a:r>
            <a:endParaRPr sz="2800">
              <a:solidFill>
                <a:schemeClr val="dk1"/>
              </a:solidFill>
            </a:endParaRPr>
          </a:p>
        </p:txBody>
      </p:sp>
      <p:sp>
        <p:nvSpPr>
          <p:cNvPr id="650" name="Google Shape;650;p110"/>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2900" lvl="1" marL="571500" rtl="0" algn="l">
              <a:lnSpc>
                <a:spcPct val="150000"/>
              </a:lnSpc>
              <a:spcBef>
                <a:spcPts val="2000"/>
              </a:spcBef>
              <a:spcAft>
                <a:spcPts val="0"/>
              </a:spcAft>
              <a:buClr>
                <a:srgbClr val="292929"/>
              </a:buClr>
              <a:buSzPts val="1800"/>
              <a:buFont typeface="Lato"/>
              <a:buChar char="○"/>
            </a:pPr>
            <a:r>
              <a:rPr b="0" lang="en" sz="1800">
                <a:solidFill>
                  <a:srgbClr val="292929"/>
                </a:solidFill>
                <a:latin typeface="Lato"/>
                <a:ea typeface="Lato"/>
                <a:cs typeface="Lato"/>
                <a:sym typeface="Lato"/>
              </a:rPr>
              <a:t>Issues a request as the IAM user who created the presigned URL, same permissions as the user who created the URL.</a:t>
            </a:r>
            <a:endParaRPr b="0" sz="18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Limited lifetime.</a:t>
            </a:r>
            <a:endParaRPr b="0" sz="18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If users can directly access S3 and it’s only an individual object, use S3 signed URL, else use CloudFront signed URLs and Cookies.</a:t>
            </a:r>
            <a:endParaRPr b="0" sz="18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If the origin is S3 and there’s a single file only,use S3 signed URL </a:t>
            </a:r>
            <a:r>
              <a:rPr b="0" lang="en" sz="1800">
                <a:solidFill>
                  <a:srgbClr val="292929"/>
                </a:solidFill>
                <a:latin typeface="Lato"/>
                <a:ea typeface="Lato"/>
                <a:cs typeface="Lato"/>
                <a:sym typeface="Lato"/>
              </a:rPr>
              <a:t>If your origin is EC2, use CloudFront. </a:t>
            </a:r>
            <a:endParaRPr b="0" sz="18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Hosting a Static Website using S3.</a:t>
            </a:r>
            <a:endParaRPr sz="2800">
              <a:solidFill>
                <a:schemeClr val="dk1"/>
              </a:solidFill>
            </a:endParaRPr>
          </a:p>
        </p:txBody>
      </p:sp>
      <p:sp>
        <p:nvSpPr>
          <p:cNvPr id="656" name="Google Shape;656;p111"/>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30200" lvl="1" marL="571500" rtl="0" algn="l">
              <a:lnSpc>
                <a:spcPct val="150000"/>
              </a:lnSpc>
              <a:spcBef>
                <a:spcPts val="2000"/>
              </a:spcBef>
              <a:spcAft>
                <a:spcPts val="0"/>
              </a:spcAft>
              <a:buClr>
                <a:srgbClr val="292929"/>
              </a:buClr>
              <a:buSzPts val="1600"/>
              <a:buFont typeface="Lato"/>
              <a:buChar char="○"/>
            </a:pPr>
            <a:r>
              <a:rPr b="0" lang="en" sz="1600">
                <a:solidFill>
                  <a:srgbClr val="292929"/>
                </a:solidFill>
                <a:latin typeface="Lato"/>
                <a:ea typeface="Lato"/>
                <a:cs typeface="Lato"/>
                <a:sym typeface="Lato"/>
              </a:rPr>
              <a:t>S3 allows to host a static website. The cost of hosting a website on S3 is significantly lower as compared to provisioning an EC2. There are few advantages other than having to pay less as well, naming a few here.</a:t>
            </a:r>
            <a:endParaRPr b="0" sz="1600">
              <a:solidFill>
                <a:srgbClr val="292929"/>
              </a:solidFill>
              <a:latin typeface="Lato"/>
              <a:ea typeface="Lato"/>
              <a:cs typeface="Lato"/>
              <a:sym typeface="Lato"/>
            </a:endParaRPr>
          </a:p>
          <a:p>
            <a:pPr indent="-330200" lvl="1" marL="5715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Low Cost and Scalability</a:t>
            </a:r>
            <a:r>
              <a:rPr b="0" lang="en" sz="1600">
                <a:solidFill>
                  <a:srgbClr val="292929"/>
                </a:solidFill>
                <a:latin typeface="Lato"/>
                <a:ea typeface="Lato"/>
                <a:cs typeface="Lato"/>
                <a:sym typeface="Lato"/>
              </a:rPr>
              <a:t> — Hosting Images on Amazon S3 gives you the ability to store a large amount of data with a very low cost. You don’t need to worry about the storage space it auto scales and available in abundance.</a:t>
            </a:r>
            <a:endParaRPr b="0" sz="1600">
              <a:solidFill>
                <a:srgbClr val="292929"/>
              </a:solidFill>
              <a:latin typeface="Lato"/>
              <a:ea typeface="Lato"/>
              <a:cs typeface="Lato"/>
              <a:sym typeface="Lato"/>
            </a:endParaRPr>
          </a:p>
          <a:p>
            <a:pPr indent="-342900" lvl="1" marL="571500" rtl="0" algn="l">
              <a:lnSpc>
                <a:spcPct val="150000"/>
              </a:lnSpc>
              <a:spcBef>
                <a:spcPts val="0"/>
              </a:spcBef>
              <a:spcAft>
                <a:spcPts val="0"/>
              </a:spcAft>
              <a:buClr>
                <a:srgbClr val="292929"/>
              </a:buClr>
              <a:buSzPts val="1800"/>
              <a:buFont typeface="Lato"/>
              <a:buChar char="○"/>
            </a:pPr>
            <a:r>
              <a:rPr lang="en" sz="1600">
                <a:solidFill>
                  <a:srgbClr val="292929"/>
                </a:solidFill>
                <a:latin typeface="Lato"/>
                <a:ea typeface="Lato"/>
                <a:cs typeface="Lato"/>
                <a:sym typeface="Lato"/>
              </a:rPr>
              <a:t>Data backup and availability</a:t>
            </a:r>
            <a:r>
              <a:rPr b="0" lang="en" sz="1600">
                <a:solidFill>
                  <a:srgbClr val="292929"/>
                </a:solidFill>
                <a:latin typeface="Lato"/>
                <a:ea typeface="Lato"/>
                <a:cs typeface="Lato"/>
                <a:sym typeface="Lato"/>
              </a:rPr>
              <a:t> — Hosting Images on Amazon S3 gives 99.99% availability.. The data will be protected against network and power problems as well as against hardware failure. Moreover, Amazon</a:t>
            </a:r>
            <a:r>
              <a:rPr b="0" lang="en" sz="1800">
                <a:solidFill>
                  <a:srgbClr val="292929"/>
                </a:solidFill>
                <a:latin typeface="Lato"/>
                <a:ea typeface="Lato"/>
                <a:cs typeface="Lato"/>
                <a:sym typeface="Lato"/>
              </a:rPr>
              <a:t> </a:t>
            </a:r>
            <a:r>
              <a:rPr b="0" lang="en" sz="1600">
                <a:solidFill>
                  <a:srgbClr val="292929"/>
                </a:solidFill>
                <a:latin typeface="Lato"/>
                <a:ea typeface="Lato"/>
                <a:cs typeface="Lato"/>
                <a:sym typeface="Lato"/>
              </a:rPr>
              <a:t>S3 backs up all the data in multiple zones and facilities.</a:t>
            </a:r>
            <a:endParaRPr b="0" sz="1600">
              <a:solidFill>
                <a:srgbClr val="292929"/>
              </a:solidFill>
              <a:latin typeface="Lato"/>
              <a:ea typeface="Lato"/>
              <a:cs typeface="Lato"/>
              <a:sym typeface="Lato"/>
            </a:endParaRPr>
          </a:p>
          <a:p>
            <a:pPr indent="0" lvl="0" marL="1828800" rtl="0" algn="l">
              <a:lnSpc>
                <a:spcPct val="150000"/>
              </a:lnSpc>
              <a:spcBef>
                <a:spcPts val="2000"/>
              </a:spcBef>
              <a:spcAft>
                <a:spcPts val="0"/>
              </a:spcAft>
              <a:buNone/>
            </a:pPr>
            <a:r>
              <a:t/>
            </a:r>
            <a:endParaRPr b="0" sz="1800">
              <a:solidFill>
                <a:schemeClr val="accent5"/>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Hosting a Static Website using S3.</a:t>
            </a:r>
            <a:endParaRPr sz="2800">
              <a:solidFill>
                <a:schemeClr val="dk1"/>
              </a:solidFill>
            </a:endParaRPr>
          </a:p>
        </p:txBody>
      </p:sp>
      <p:sp>
        <p:nvSpPr>
          <p:cNvPr id="662" name="Google Shape;662;p112"/>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273050" lvl="1" marL="514350" rtl="0" algn="l">
              <a:lnSpc>
                <a:spcPct val="150000"/>
              </a:lnSpc>
              <a:spcBef>
                <a:spcPts val="2000"/>
              </a:spcBef>
              <a:spcAft>
                <a:spcPts val="0"/>
              </a:spcAft>
              <a:buClr>
                <a:srgbClr val="292929"/>
              </a:buClr>
              <a:buSzPts val="1600"/>
              <a:buFont typeface="Lato"/>
              <a:buChar char="○"/>
            </a:pPr>
            <a:r>
              <a:rPr lang="en" sz="1600">
                <a:solidFill>
                  <a:srgbClr val="292929"/>
                </a:solidFill>
                <a:latin typeface="Lato"/>
                <a:ea typeface="Lato"/>
                <a:cs typeface="Lato"/>
                <a:sym typeface="Lato"/>
              </a:rPr>
              <a:t>Security</a:t>
            </a:r>
            <a:r>
              <a:rPr b="0" lang="en" sz="1600">
                <a:solidFill>
                  <a:srgbClr val="292929"/>
                </a:solidFill>
                <a:latin typeface="Lato"/>
                <a:ea typeface="Lato"/>
                <a:cs typeface="Lato"/>
                <a:sym typeface="Lato"/>
              </a:rPr>
              <a:t> — Data stored in Amazon is secure by default because only owner and bucket have access to Amazon S3 resources. It provides encryption for both secure storage and secure transit.</a:t>
            </a:r>
            <a:endParaRPr b="0" sz="1600">
              <a:solidFill>
                <a:srgbClr val="292929"/>
              </a:solidFill>
              <a:latin typeface="Lato"/>
              <a:ea typeface="Lato"/>
              <a:cs typeface="Lato"/>
              <a:sym typeface="Lato"/>
            </a:endParaRPr>
          </a:p>
          <a:p>
            <a:pPr indent="-273050" lvl="1" marL="5143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Simple Data Transfer</a:t>
            </a:r>
            <a:r>
              <a:rPr b="0" lang="en" sz="1600">
                <a:solidFill>
                  <a:srgbClr val="292929"/>
                </a:solidFill>
                <a:latin typeface="Lato"/>
                <a:ea typeface="Lato"/>
                <a:cs typeface="Lato"/>
                <a:sym typeface="Lato"/>
              </a:rPr>
              <a:t> — Amazon S3 gives you many options for Cloud Data Migration. It makes is cost effective and so simple to transfer a large amount of data to Amazon S3 or out of Amazon S3.</a:t>
            </a:r>
            <a:endParaRPr b="0" sz="1600">
              <a:solidFill>
                <a:srgbClr val="292929"/>
              </a:solidFill>
              <a:latin typeface="Lato"/>
              <a:ea typeface="Lato"/>
              <a:cs typeface="Lato"/>
              <a:sym typeface="Lato"/>
            </a:endParaRPr>
          </a:p>
          <a:p>
            <a:pPr indent="-273050" lvl="1" marL="51435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Easy to Manage</a:t>
            </a:r>
            <a:r>
              <a:rPr b="0" lang="en" sz="1600">
                <a:solidFill>
                  <a:srgbClr val="292929"/>
                </a:solidFill>
                <a:latin typeface="Lato"/>
                <a:ea typeface="Lato"/>
                <a:cs typeface="Lato"/>
                <a:sym typeface="Lato"/>
              </a:rPr>
              <a:t> — With Amazon S3, you don’t have to worry about creating the environment for your code to run, dependencies, package upgrades, patches, networking, firewall and all the hassle that a server brings. You just upload your code and S3 will read the index.html page and hosts your website.</a:t>
            </a:r>
            <a:endParaRPr b="0" sz="1600">
              <a:solidFill>
                <a:srgbClr val="292929"/>
              </a:solidFill>
              <a:latin typeface="Lato"/>
              <a:ea typeface="Lato"/>
              <a:cs typeface="Lato"/>
              <a:sym typeface="Lato"/>
            </a:endParaRPr>
          </a:p>
          <a:p>
            <a:pPr indent="0" lvl="0" marL="1828800" rtl="0" algn="l">
              <a:lnSpc>
                <a:spcPct val="150000"/>
              </a:lnSpc>
              <a:spcBef>
                <a:spcPts val="2000"/>
              </a:spcBef>
              <a:spcAft>
                <a:spcPts val="0"/>
              </a:spcAft>
              <a:buNone/>
            </a:pPr>
            <a:r>
              <a:t/>
            </a:r>
            <a:endParaRPr b="0" sz="1800">
              <a:solidFill>
                <a:schemeClr val="accent5"/>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3"/>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S3 - Hosting a Static Website using S3.</a:t>
            </a:r>
            <a:endParaRPr sz="2800">
              <a:solidFill>
                <a:schemeClr val="dk1"/>
              </a:solidFill>
            </a:endParaRPr>
          </a:p>
        </p:txBody>
      </p:sp>
      <p:sp>
        <p:nvSpPr>
          <p:cNvPr id="668" name="Google Shape;668;p113"/>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273050" lvl="1" marL="514350" rtl="0" algn="l">
              <a:lnSpc>
                <a:spcPct val="150000"/>
              </a:lnSpc>
              <a:spcBef>
                <a:spcPts val="2000"/>
              </a:spcBef>
              <a:spcAft>
                <a:spcPts val="0"/>
              </a:spcAft>
              <a:buClr>
                <a:schemeClr val="accent3"/>
              </a:buClr>
              <a:buSzPts val="1600"/>
              <a:buFont typeface="Lato"/>
              <a:buChar char="○"/>
            </a:pPr>
            <a:r>
              <a:rPr b="0" lang="en" sz="1600" u="sng">
                <a:solidFill>
                  <a:schemeClr val="accent3"/>
                </a:solidFill>
                <a:latin typeface="Lato"/>
                <a:ea typeface="Lato"/>
                <a:cs typeface="Lato"/>
                <a:sym typeface="Lato"/>
              </a:rPr>
              <a:t>https://howtodoitoncloud.medium.com/hosting-a-static-website-on-aws-s3-with-ssl-acfa6d6dbbd</a:t>
            </a:r>
            <a:endParaRPr b="0" sz="1600" u="sng">
              <a:solidFill>
                <a:schemeClr val="accent3"/>
              </a:solidFill>
              <a:latin typeface="Lato"/>
              <a:ea typeface="Lato"/>
              <a:cs typeface="Lato"/>
              <a:sym typeface="Lato"/>
            </a:endParaRPr>
          </a:p>
          <a:p>
            <a:pPr indent="0" lvl="0" marL="1828800" rtl="0" algn="l">
              <a:lnSpc>
                <a:spcPct val="150000"/>
              </a:lnSpc>
              <a:spcBef>
                <a:spcPts val="2000"/>
              </a:spcBef>
              <a:spcAft>
                <a:spcPts val="0"/>
              </a:spcAft>
              <a:buNone/>
            </a:pPr>
            <a:r>
              <a:t/>
            </a:r>
            <a:endParaRPr b="0" sz="1800">
              <a:solidFill>
                <a:schemeClr val="accent5"/>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idx="4294967295" type="title"/>
          </p:nvPr>
        </p:nvSpPr>
        <p:spPr>
          <a:xfrm>
            <a:off x="535775" y="3215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Exam Blueprint</a:t>
            </a:r>
            <a:endParaRPr sz="2400"/>
          </a:p>
        </p:txBody>
      </p:sp>
      <p:sp>
        <p:nvSpPr>
          <p:cNvPr id="185" name="Google Shape;185;p33"/>
          <p:cNvSpPr txBox="1"/>
          <p:nvPr>
            <p:ph idx="4294967295" type="title"/>
          </p:nvPr>
        </p:nvSpPr>
        <p:spPr>
          <a:xfrm>
            <a:off x="535775" y="1089500"/>
            <a:ext cx="8227800" cy="38067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rgbClr val="FF9900"/>
              </a:buClr>
              <a:buSzPts val="1900"/>
              <a:buFont typeface="Lato"/>
              <a:buChar char="●"/>
            </a:pPr>
            <a:r>
              <a:rPr lang="en" sz="1900">
                <a:solidFill>
                  <a:srgbClr val="FF9900"/>
                </a:solidFill>
                <a:latin typeface="Lato"/>
                <a:ea typeface="Lato"/>
                <a:cs typeface="Lato"/>
                <a:sym typeface="Lato"/>
              </a:rPr>
              <a:t>Domain-3 - </a:t>
            </a:r>
            <a:r>
              <a:rPr lang="en" sz="1900">
                <a:solidFill>
                  <a:srgbClr val="FF9900"/>
                </a:solidFill>
                <a:latin typeface="Lato"/>
                <a:ea typeface="Lato"/>
                <a:cs typeface="Lato"/>
                <a:sym typeface="Lato"/>
              </a:rPr>
              <a:t>Design Secure Applications and Architectures</a:t>
            </a:r>
            <a:endParaRPr sz="1900">
              <a:solidFill>
                <a:srgbClr val="FF9900"/>
              </a:solidFill>
              <a:latin typeface="Lato"/>
              <a:ea typeface="Lato"/>
              <a:cs typeface="Lato"/>
              <a:sym typeface="Lato"/>
            </a:endParaRPr>
          </a:p>
          <a:p>
            <a:pPr indent="457200" lvl="0" marL="0" rtl="0" algn="l">
              <a:lnSpc>
                <a:spcPct val="115000"/>
              </a:lnSpc>
              <a:spcBef>
                <a:spcPts val="1400"/>
              </a:spcBef>
              <a:spcAft>
                <a:spcPts val="0"/>
              </a:spcAft>
              <a:buNone/>
            </a:pPr>
            <a:r>
              <a:rPr b="0" lang="en" sz="1700">
                <a:solidFill>
                  <a:srgbClr val="292929"/>
                </a:solidFill>
                <a:highlight>
                  <a:srgbClr val="FFFFFF"/>
                </a:highlight>
                <a:latin typeface="Georgia"/>
                <a:ea typeface="Georgia"/>
                <a:cs typeface="Georgia"/>
                <a:sym typeface="Georgia"/>
              </a:rPr>
              <a:t>This domain makes up 24% of the exam and includes the following 3 objectives:</a:t>
            </a:r>
            <a:endParaRPr b="0" sz="1700">
              <a:solidFill>
                <a:srgbClr val="292929"/>
              </a:solidFill>
              <a:highlight>
                <a:srgbClr val="FFFFFF"/>
              </a:highlight>
              <a:latin typeface="Georgia"/>
              <a:ea typeface="Georgia"/>
              <a:cs typeface="Georgia"/>
              <a:sym typeface="Georgia"/>
            </a:endParaRPr>
          </a:p>
          <a:p>
            <a:pPr indent="457200" lvl="0" marL="0" rtl="0" algn="l">
              <a:lnSpc>
                <a:spcPct val="115000"/>
              </a:lnSpc>
              <a:spcBef>
                <a:spcPts val="1400"/>
              </a:spcBef>
              <a:spcAft>
                <a:spcPts val="0"/>
              </a:spcAft>
              <a:buNone/>
            </a:pPr>
            <a:r>
              <a:rPr b="0" lang="en" sz="1700">
                <a:solidFill>
                  <a:srgbClr val="292929"/>
                </a:solidFill>
                <a:highlight>
                  <a:srgbClr val="FFFFFF"/>
                </a:highlight>
                <a:latin typeface="Georgia"/>
                <a:ea typeface="Georgia"/>
                <a:cs typeface="Georgia"/>
                <a:sym typeface="Georgia"/>
              </a:rPr>
              <a:t>3.1 Design secure access to AWS resources</a:t>
            </a:r>
            <a:endParaRPr b="0" sz="1700">
              <a:solidFill>
                <a:srgbClr val="292929"/>
              </a:solidFill>
              <a:highlight>
                <a:srgbClr val="FFFFFF"/>
              </a:highlight>
              <a:latin typeface="Georgia"/>
              <a:ea typeface="Georgia"/>
              <a:cs typeface="Georgia"/>
              <a:sym typeface="Georgia"/>
            </a:endParaRPr>
          </a:p>
          <a:p>
            <a:pPr indent="0" lvl="0" marL="457200" rtl="0" algn="l">
              <a:lnSpc>
                <a:spcPct val="115000"/>
              </a:lnSpc>
              <a:spcBef>
                <a:spcPts val="1700"/>
              </a:spcBef>
              <a:spcAft>
                <a:spcPts val="0"/>
              </a:spcAft>
              <a:buNone/>
            </a:pPr>
            <a:r>
              <a:rPr b="0" lang="en" sz="1700">
                <a:solidFill>
                  <a:srgbClr val="292929"/>
                </a:solidFill>
                <a:highlight>
                  <a:srgbClr val="FFFFFF"/>
                </a:highlight>
                <a:latin typeface="Georgia"/>
                <a:ea typeface="Georgia"/>
                <a:cs typeface="Georgia"/>
                <a:sym typeface="Georgia"/>
              </a:rPr>
              <a:t>3.2 Design secure application tiers</a:t>
            </a:r>
            <a:endParaRPr b="0" sz="1700">
              <a:solidFill>
                <a:srgbClr val="292929"/>
              </a:solidFill>
              <a:highlight>
                <a:srgbClr val="FFFFFF"/>
              </a:highlight>
              <a:latin typeface="Georgia"/>
              <a:ea typeface="Georgia"/>
              <a:cs typeface="Georgia"/>
              <a:sym typeface="Georgia"/>
            </a:endParaRPr>
          </a:p>
          <a:p>
            <a:pPr indent="0" lvl="0" marL="457200" rtl="0" algn="l">
              <a:lnSpc>
                <a:spcPct val="115000"/>
              </a:lnSpc>
              <a:spcBef>
                <a:spcPts val="1700"/>
              </a:spcBef>
              <a:spcAft>
                <a:spcPts val="0"/>
              </a:spcAft>
              <a:buNone/>
            </a:pPr>
            <a:r>
              <a:rPr b="0" lang="en" sz="1700">
                <a:solidFill>
                  <a:srgbClr val="292929"/>
                </a:solidFill>
                <a:highlight>
                  <a:srgbClr val="FFFFFF"/>
                </a:highlight>
                <a:latin typeface="Georgia"/>
                <a:ea typeface="Georgia"/>
                <a:cs typeface="Georgia"/>
                <a:sym typeface="Georgia"/>
              </a:rPr>
              <a:t>3.3 Select appropriate data security options</a:t>
            </a:r>
            <a:endParaRPr b="0" sz="1900">
              <a:solidFill>
                <a:srgbClr val="292929"/>
              </a:solidFill>
              <a:highlight>
                <a:srgbClr val="FFFFFF"/>
              </a:highlight>
              <a:latin typeface="Georgia"/>
              <a:ea typeface="Georgia"/>
              <a:cs typeface="Georgia"/>
              <a:sym typeface="Georgia"/>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a:p>
            <a:pPr indent="0" lvl="0" marL="457200" rtl="0" algn="l">
              <a:lnSpc>
                <a:spcPct val="200000"/>
              </a:lnSpc>
              <a:spcBef>
                <a:spcPts val="0"/>
              </a:spcBef>
              <a:spcAft>
                <a:spcPts val="0"/>
              </a:spcAft>
              <a:buNone/>
            </a:pPr>
            <a:r>
              <a:t/>
            </a:r>
            <a:endParaRPr sz="1700">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Chapter 3</a:t>
            </a:r>
            <a:endParaRPr sz="3200"/>
          </a:p>
          <a:p>
            <a:pPr indent="0" lvl="0" marL="0" rtl="0" algn="ctr">
              <a:spcBef>
                <a:spcPts val="0"/>
              </a:spcBef>
              <a:spcAft>
                <a:spcPts val="0"/>
              </a:spcAft>
              <a:buNone/>
            </a:pPr>
            <a:r>
              <a:rPr lang="en"/>
              <a:t>AWS EC2</a:t>
            </a:r>
            <a:endParaRPr/>
          </a:p>
        </p:txBody>
      </p:sp>
      <p:sp>
        <p:nvSpPr>
          <p:cNvPr id="674" name="Google Shape;674;p114"/>
          <p:cNvSpPr txBox="1"/>
          <p:nvPr>
            <p:ph idx="2" type="body"/>
          </p:nvPr>
        </p:nvSpPr>
        <p:spPr>
          <a:xfrm>
            <a:off x="4952500" y="325550"/>
            <a:ext cx="3837000" cy="4179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AWS EC2 - 6 Lecture Hours</a:t>
            </a:r>
            <a:endParaRPr b="1" sz="1300"/>
          </a:p>
          <a:p>
            <a:pPr indent="-311150" lvl="1" marL="914400" rtl="0" algn="l">
              <a:spcBef>
                <a:spcPts val="0"/>
              </a:spcBef>
              <a:spcAft>
                <a:spcPts val="0"/>
              </a:spcAft>
              <a:buSzPts val="1300"/>
              <a:buChar char="○"/>
            </a:pPr>
            <a:r>
              <a:rPr b="1" lang="en" sz="1300"/>
              <a:t>EC2 - Introduction</a:t>
            </a:r>
            <a:endParaRPr b="1" sz="1300"/>
          </a:p>
          <a:p>
            <a:pPr indent="-311150" lvl="1" marL="914400" rtl="0" algn="l">
              <a:spcBef>
                <a:spcPts val="0"/>
              </a:spcBef>
              <a:spcAft>
                <a:spcPts val="0"/>
              </a:spcAft>
              <a:buSzPts val="1300"/>
              <a:buChar char="○"/>
            </a:pPr>
            <a:r>
              <a:rPr b="1" lang="en" sz="1300"/>
              <a:t>AWS CLI</a:t>
            </a:r>
            <a:endParaRPr b="1" sz="1300"/>
          </a:p>
          <a:p>
            <a:pPr indent="-311150" lvl="1" marL="914400" rtl="0" algn="l">
              <a:spcBef>
                <a:spcPts val="0"/>
              </a:spcBef>
              <a:spcAft>
                <a:spcPts val="0"/>
              </a:spcAft>
              <a:buSzPts val="1300"/>
              <a:buChar char="○"/>
            </a:pPr>
            <a:r>
              <a:rPr b="1" lang="en" sz="1300"/>
              <a:t>Security Groups</a:t>
            </a:r>
            <a:endParaRPr b="1" sz="1300"/>
          </a:p>
          <a:p>
            <a:pPr indent="-311150" lvl="1" marL="914400" rtl="0" algn="l">
              <a:spcBef>
                <a:spcPts val="0"/>
              </a:spcBef>
              <a:spcAft>
                <a:spcPts val="0"/>
              </a:spcAft>
              <a:buSzPts val="1300"/>
              <a:buChar char="○"/>
            </a:pPr>
            <a:r>
              <a:rPr b="1" lang="en" sz="1300"/>
              <a:t>EBS volumes and Snapshots</a:t>
            </a:r>
            <a:endParaRPr b="1" sz="1300"/>
          </a:p>
          <a:p>
            <a:pPr indent="-311150" lvl="1" marL="914400" rtl="0" algn="l">
              <a:spcBef>
                <a:spcPts val="0"/>
              </a:spcBef>
              <a:spcAft>
                <a:spcPts val="0"/>
              </a:spcAft>
              <a:buSzPts val="1300"/>
              <a:buChar char="○"/>
            </a:pPr>
            <a:r>
              <a:rPr b="1" lang="en" sz="1300"/>
              <a:t>AMI Types (EBS vs. Instance Store)</a:t>
            </a:r>
            <a:endParaRPr b="1" sz="1300"/>
          </a:p>
          <a:p>
            <a:pPr indent="-311150" lvl="1" marL="914400" rtl="0" algn="l">
              <a:spcBef>
                <a:spcPts val="0"/>
              </a:spcBef>
              <a:spcAft>
                <a:spcPts val="0"/>
              </a:spcAft>
              <a:buSzPts val="1300"/>
              <a:buChar char="○"/>
            </a:pPr>
            <a:r>
              <a:rPr b="1" lang="en" sz="1300"/>
              <a:t>ENI vs. ENA vs. EFA</a:t>
            </a:r>
            <a:endParaRPr b="1" sz="1300"/>
          </a:p>
          <a:p>
            <a:pPr indent="-311150" lvl="1" marL="914400" rtl="0" algn="l">
              <a:spcBef>
                <a:spcPts val="0"/>
              </a:spcBef>
              <a:spcAft>
                <a:spcPts val="0"/>
              </a:spcAft>
              <a:buSzPts val="1300"/>
              <a:buChar char="○"/>
            </a:pPr>
            <a:r>
              <a:rPr b="1" lang="en" sz="1300"/>
              <a:t>CloudWatch </a:t>
            </a:r>
            <a:endParaRPr b="1" sz="1300"/>
          </a:p>
          <a:p>
            <a:pPr indent="-311150" lvl="1" marL="914400" rtl="0" algn="l">
              <a:spcBef>
                <a:spcPts val="0"/>
              </a:spcBef>
              <a:spcAft>
                <a:spcPts val="0"/>
              </a:spcAft>
              <a:buSzPts val="1300"/>
              <a:buChar char="○"/>
            </a:pPr>
            <a:r>
              <a:rPr b="1" lang="en" sz="1300"/>
              <a:t>IAM  Roles</a:t>
            </a:r>
            <a:endParaRPr b="1" sz="1300"/>
          </a:p>
          <a:p>
            <a:pPr indent="-311150" lvl="1" marL="914400" rtl="0" algn="l">
              <a:spcBef>
                <a:spcPts val="0"/>
              </a:spcBef>
              <a:spcAft>
                <a:spcPts val="0"/>
              </a:spcAft>
              <a:buSzPts val="1300"/>
              <a:buChar char="○"/>
            </a:pPr>
            <a:r>
              <a:rPr b="1" lang="en" sz="1300"/>
              <a:t>Spot instances and Spot Fleets</a:t>
            </a:r>
            <a:endParaRPr b="1" sz="1300"/>
          </a:p>
          <a:p>
            <a:pPr indent="-311150" lvl="1" marL="914400" rtl="0" algn="l">
              <a:spcBef>
                <a:spcPts val="0"/>
              </a:spcBef>
              <a:spcAft>
                <a:spcPts val="0"/>
              </a:spcAft>
              <a:buSzPts val="1300"/>
              <a:buChar char="○"/>
            </a:pPr>
            <a:r>
              <a:rPr b="1" lang="en" sz="1300"/>
              <a:t>EC2 Hibernate</a:t>
            </a:r>
            <a:endParaRPr b="1" sz="1300"/>
          </a:p>
          <a:p>
            <a:pPr indent="-311150" lvl="1" marL="914400" rtl="0" algn="l">
              <a:spcBef>
                <a:spcPts val="0"/>
              </a:spcBef>
              <a:spcAft>
                <a:spcPts val="0"/>
              </a:spcAft>
              <a:buSzPts val="1300"/>
              <a:buChar char="○"/>
            </a:pPr>
            <a:r>
              <a:rPr b="1" lang="en" sz="1300"/>
              <a:t>EFS - with Lab </a:t>
            </a:r>
            <a:endParaRPr b="1" sz="1300"/>
          </a:p>
          <a:p>
            <a:pPr indent="-311150" lvl="1" marL="914400" rtl="0" algn="l">
              <a:spcBef>
                <a:spcPts val="0"/>
              </a:spcBef>
              <a:spcAft>
                <a:spcPts val="0"/>
              </a:spcAft>
              <a:buSzPts val="1300"/>
              <a:buChar char="○"/>
            </a:pPr>
            <a:r>
              <a:rPr b="1" lang="en" sz="1300"/>
              <a:t>Amazon FSx for Windows and Amazon FSx for Lustre</a:t>
            </a:r>
            <a:endParaRPr b="1" sz="1300"/>
          </a:p>
          <a:p>
            <a:pPr indent="-311150" lvl="1" marL="914400" rtl="0" algn="l">
              <a:spcBef>
                <a:spcPts val="0"/>
              </a:spcBef>
              <a:spcAft>
                <a:spcPts val="0"/>
              </a:spcAft>
              <a:buSzPts val="1300"/>
              <a:buChar char="○"/>
            </a:pPr>
            <a:r>
              <a:rPr b="1" lang="en" sz="1300"/>
              <a:t>EC2 Placement Groups</a:t>
            </a:r>
            <a:endParaRPr b="1" sz="1300"/>
          </a:p>
          <a:p>
            <a:pPr indent="-311150" lvl="1" marL="914400" rtl="0" algn="l">
              <a:spcBef>
                <a:spcPts val="0"/>
              </a:spcBef>
              <a:spcAft>
                <a:spcPts val="0"/>
              </a:spcAft>
              <a:buSzPts val="1300"/>
              <a:buChar char="○"/>
            </a:pPr>
            <a:r>
              <a:rPr b="1" lang="en" sz="1300"/>
              <a:t>HPC on AWS</a:t>
            </a:r>
            <a:endParaRPr b="1" sz="1300"/>
          </a:p>
          <a:p>
            <a:pPr indent="-311150" lvl="1" marL="914400" rtl="0" algn="l">
              <a:spcBef>
                <a:spcPts val="0"/>
              </a:spcBef>
              <a:spcAft>
                <a:spcPts val="0"/>
              </a:spcAft>
              <a:buSzPts val="1300"/>
              <a:buChar char="○"/>
            </a:pPr>
            <a:r>
              <a:rPr b="1" lang="en" sz="1300"/>
              <a:t>AWS WAF and Shield</a:t>
            </a:r>
            <a:endParaRPr b="1" sz="13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a:t>
            </a:r>
            <a:endParaRPr sz="2800">
              <a:solidFill>
                <a:schemeClr val="dk1"/>
              </a:solidFill>
            </a:endParaRPr>
          </a:p>
        </p:txBody>
      </p:sp>
      <p:sp>
        <p:nvSpPr>
          <p:cNvPr id="680" name="Google Shape;680;p115"/>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292929"/>
              </a:buClr>
              <a:buSzPts val="1800"/>
              <a:buFont typeface="Lato"/>
              <a:buChar char="●"/>
            </a:pPr>
            <a:r>
              <a:rPr b="0" lang="en" sz="1800">
                <a:solidFill>
                  <a:srgbClr val="292929"/>
                </a:solidFill>
                <a:latin typeface="Lato"/>
                <a:ea typeface="Lato"/>
                <a:cs typeface="Lato"/>
                <a:sym typeface="Lato"/>
              </a:rPr>
              <a:t>AWS web service that provides resizable compute capacity in the cloud. </a:t>
            </a:r>
            <a:endParaRPr b="0" sz="1800">
              <a:solidFill>
                <a:srgbClr val="292929"/>
              </a:solidFill>
              <a:latin typeface="Lato"/>
              <a:ea typeface="Lato"/>
              <a:cs typeface="Lato"/>
              <a:sym typeface="Lato"/>
            </a:endParaRPr>
          </a:p>
          <a:p>
            <a:pPr indent="-342900" lvl="0" marL="457200" rtl="0" algn="l">
              <a:lnSpc>
                <a:spcPct val="150000"/>
              </a:lnSpc>
              <a:spcBef>
                <a:spcPts val="0"/>
              </a:spcBef>
              <a:spcAft>
                <a:spcPts val="0"/>
              </a:spcAft>
              <a:buClr>
                <a:srgbClr val="292929"/>
              </a:buClr>
              <a:buSzPts val="1800"/>
              <a:buFont typeface="Lato"/>
              <a:buChar char="●"/>
            </a:pPr>
            <a:r>
              <a:rPr b="0" lang="en" sz="1800">
                <a:solidFill>
                  <a:srgbClr val="292929"/>
                </a:solidFill>
                <a:latin typeface="Lato"/>
                <a:ea typeface="Lato"/>
                <a:cs typeface="Lato"/>
                <a:sym typeface="Lato"/>
              </a:rPr>
              <a:t>Virtual machines in cloud.</a:t>
            </a:r>
            <a:endParaRPr b="0" sz="1800">
              <a:solidFill>
                <a:srgbClr val="292929"/>
              </a:solidFill>
              <a:latin typeface="Lato"/>
              <a:ea typeface="Lato"/>
              <a:cs typeface="Lato"/>
              <a:sym typeface="Lato"/>
            </a:endParaRPr>
          </a:p>
          <a:p>
            <a:pPr indent="0" lvl="0" marL="1428750" rtl="0" algn="l">
              <a:lnSpc>
                <a:spcPct val="150000"/>
              </a:lnSpc>
              <a:spcBef>
                <a:spcPts val="2000"/>
              </a:spcBef>
              <a:spcAft>
                <a:spcPts val="2000"/>
              </a:spcAft>
              <a:buNone/>
            </a:pPr>
            <a:r>
              <a:t/>
            </a:r>
            <a:endParaRPr b="0" sz="1600">
              <a:solidFill>
                <a:srgbClr val="292929"/>
              </a:solidFill>
              <a:latin typeface="Lato"/>
              <a:ea typeface="Lato"/>
              <a:cs typeface="Lato"/>
              <a:sym typeface="La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Pricing Models</a:t>
            </a:r>
            <a:endParaRPr sz="2800">
              <a:solidFill>
                <a:schemeClr val="dk1"/>
              </a:solidFill>
            </a:endParaRPr>
          </a:p>
        </p:txBody>
      </p:sp>
      <p:sp>
        <p:nvSpPr>
          <p:cNvPr id="686" name="Google Shape;686;p116"/>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000"/>
              </a:spcBef>
              <a:spcAft>
                <a:spcPts val="0"/>
              </a:spcAft>
              <a:buClr>
                <a:srgbClr val="292929"/>
              </a:buClr>
              <a:buSzPts val="1800"/>
              <a:buFont typeface="Lato"/>
              <a:buChar char="●"/>
            </a:pPr>
            <a:r>
              <a:rPr b="0" lang="en" sz="1800">
                <a:solidFill>
                  <a:srgbClr val="292929"/>
                </a:solidFill>
                <a:latin typeface="Lato"/>
                <a:ea typeface="Lato"/>
                <a:cs typeface="Lato"/>
                <a:sym typeface="Lato"/>
              </a:rPr>
              <a:t>“</a:t>
            </a:r>
            <a:r>
              <a:rPr b="0" lang="en" sz="1600">
                <a:solidFill>
                  <a:srgbClr val="292929"/>
                </a:solidFill>
                <a:latin typeface="Lato"/>
                <a:ea typeface="Lato"/>
                <a:cs typeface="Lato"/>
                <a:sym typeface="Lato"/>
              </a:rPr>
              <a:t>You pay as you go, you pay for what you use, you pay less as you use more and you pay even less when you reserve capacity.</a:t>
            </a:r>
            <a:r>
              <a:rPr b="0" lang="en" sz="1800">
                <a:solidFill>
                  <a:srgbClr val="292929"/>
                </a:solidFill>
                <a:latin typeface="Lato"/>
                <a:ea typeface="Lato"/>
                <a:cs typeface="Lato"/>
                <a:sym typeface="Lato"/>
              </a:rPr>
              <a:t>”</a:t>
            </a:r>
            <a:endParaRPr b="0" sz="1800">
              <a:solidFill>
                <a:srgbClr val="292929"/>
              </a:solidFill>
              <a:latin typeface="Lato"/>
              <a:ea typeface="Lato"/>
              <a:cs typeface="Lato"/>
              <a:sym typeface="Lato"/>
            </a:endParaRPr>
          </a:p>
          <a:p>
            <a:pPr indent="-342900" lvl="0" marL="457200" rtl="0" algn="l">
              <a:lnSpc>
                <a:spcPct val="150000"/>
              </a:lnSpc>
              <a:spcBef>
                <a:spcPts val="0"/>
              </a:spcBef>
              <a:spcAft>
                <a:spcPts val="0"/>
              </a:spcAft>
              <a:buClr>
                <a:srgbClr val="292929"/>
              </a:buClr>
              <a:buSzPts val="1800"/>
              <a:buFont typeface="Lato"/>
              <a:buChar char="●"/>
            </a:pPr>
            <a:r>
              <a:rPr lang="en" sz="1800">
                <a:solidFill>
                  <a:srgbClr val="292929"/>
                </a:solidFill>
                <a:latin typeface="Lato"/>
                <a:ea typeface="Lato"/>
                <a:cs typeface="Lato"/>
                <a:sym typeface="Lato"/>
              </a:rPr>
              <a:t>Pricing Models</a:t>
            </a:r>
            <a:endParaRPr sz="18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On-demand</a:t>
            </a:r>
            <a:endParaRPr sz="1600">
              <a:solidFill>
                <a:srgbClr val="292929"/>
              </a:solidFill>
              <a:latin typeface="Lato"/>
              <a:ea typeface="Lato"/>
              <a:cs typeface="Lato"/>
              <a:sym typeface="Lato"/>
            </a:endParaRPr>
          </a:p>
          <a:p>
            <a:pPr indent="-342900" lvl="2" marL="1371600" rtl="0" algn="l">
              <a:lnSpc>
                <a:spcPct val="150000"/>
              </a:lnSpc>
              <a:spcBef>
                <a:spcPts val="0"/>
              </a:spcBef>
              <a:spcAft>
                <a:spcPts val="0"/>
              </a:spcAft>
              <a:buClr>
                <a:srgbClr val="292929"/>
              </a:buClr>
              <a:buSzPts val="1800"/>
              <a:buFont typeface="Lato"/>
              <a:buChar char="■"/>
            </a:pPr>
            <a:r>
              <a:rPr b="0" lang="en" sz="1600">
                <a:solidFill>
                  <a:srgbClr val="292929"/>
                </a:solidFill>
                <a:latin typeface="Lato"/>
                <a:ea typeface="Lato"/>
                <a:cs typeface="Lato"/>
                <a:sym typeface="Lato"/>
              </a:rPr>
              <a:t>Allows to pay a fixed rate </a:t>
            </a:r>
            <a:r>
              <a:rPr lang="en" sz="1600">
                <a:solidFill>
                  <a:srgbClr val="292929"/>
                </a:solidFill>
                <a:latin typeface="Lato"/>
                <a:ea typeface="Lato"/>
                <a:cs typeface="Lato"/>
                <a:sym typeface="Lato"/>
              </a:rPr>
              <a:t>per hour</a:t>
            </a:r>
            <a:r>
              <a:rPr b="0" lang="en" sz="1600">
                <a:solidFill>
                  <a:srgbClr val="292929"/>
                </a:solidFill>
                <a:latin typeface="Lato"/>
                <a:ea typeface="Lato"/>
                <a:cs typeface="Lato"/>
                <a:sym typeface="Lato"/>
              </a:rPr>
              <a:t> or by </a:t>
            </a:r>
            <a:r>
              <a:rPr lang="en" sz="1600">
                <a:solidFill>
                  <a:srgbClr val="292929"/>
                </a:solidFill>
                <a:latin typeface="Lato"/>
                <a:ea typeface="Lato"/>
                <a:cs typeface="Lato"/>
                <a:sym typeface="Lato"/>
              </a:rPr>
              <a:t>second</a:t>
            </a:r>
            <a:r>
              <a:rPr b="0" lang="en" sz="1600">
                <a:solidFill>
                  <a:srgbClr val="292929"/>
                </a:solidFill>
                <a:latin typeface="Lato"/>
                <a:ea typeface="Lato"/>
                <a:cs typeface="Lato"/>
                <a:sym typeface="Lato"/>
              </a:rPr>
              <a:t> with no </a:t>
            </a:r>
            <a:r>
              <a:rPr lang="en" sz="1600">
                <a:solidFill>
                  <a:srgbClr val="292929"/>
                </a:solidFill>
                <a:latin typeface="Lato"/>
                <a:ea typeface="Lato"/>
                <a:cs typeface="Lato"/>
                <a:sym typeface="Lato"/>
              </a:rPr>
              <a:t>commitment</a:t>
            </a:r>
            <a:r>
              <a:rPr b="0" lang="en" sz="1600">
                <a:solidFill>
                  <a:srgbClr val="292929"/>
                </a:solidFill>
                <a:latin typeface="Lato"/>
                <a:ea typeface="Lato"/>
                <a:cs typeface="Lato"/>
                <a:sym typeface="Lato"/>
              </a:rPr>
              <a:t>.</a:t>
            </a:r>
            <a:endParaRPr sz="18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Reserved</a:t>
            </a:r>
            <a:endParaRPr sz="14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Provides you with a capacity reservation and offer a significant discount on the hourly charge for an instance. Contract terms are 1 year or 3 years.</a:t>
            </a:r>
            <a:endParaRPr b="0"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Modes: No upfront, Partial upfront, Full upfront. The more you pay upfront, more the saving.</a:t>
            </a:r>
            <a:endParaRPr b="0" sz="1600">
              <a:solidFill>
                <a:srgbClr val="292929"/>
              </a:solidFill>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Pricing Models</a:t>
            </a:r>
            <a:endParaRPr sz="2800">
              <a:solidFill>
                <a:schemeClr val="dk1"/>
              </a:solidFill>
            </a:endParaRPr>
          </a:p>
        </p:txBody>
      </p:sp>
      <p:sp>
        <p:nvSpPr>
          <p:cNvPr id="692" name="Google Shape;692;p117"/>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Pricing Models</a:t>
            </a:r>
            <a:endParaRPr sz="1900">
              <a:solidFill>
                <a:schemeClr val="dk1"/>
              </a:solidFill>
              <a:latin typeface="Lato"/>
              <a:ea typeface="Lato"/>
              <a:cs typeface="Lato"/>
              <a:sym typeface="Lato"/>
            </a:endParaRPr>
          </a:p>
          <a:p>
            <a:pPr indent="-336550" lvl="1" marL="914400" rtl="0" algn="l">
              <a:lnSpc>
                <a:spcPct val="150000"/>
              </a:lnSpc>
              <a:spcBef>
                <a:spcPts val="0"/>
              </a:spcBef>
              <a:spcAft>
                <a:spcPts val="0"/>
              </a:spcAft>
              <a:buClr>
                <a:srgbClr val="292929"/>
              </a:buClr>
              <a:buSzPts val="1700"/>
              <a:buFont typeface="Lato"/>
              <a:buChar char="○"/>
            </a:pPr>
            <a:r>
              <a:rPr lang="en" sz="1700">
                <a:solidFill>
                  <a:srgbClr val="292929"/>
                </a:solidFill>
                <a:latin typeface="Lato"/>
                <a:ea typeface="Lato"/>
                <a:cs typeface="Lato"/>
                <a:sym typeface="Lato"/>
              </a:rPr>
              <a:t>Spot </a:t>
            </a:r>
            <a:endParaRPr sz="1700">
              <a:solidFill>
                <a:srgbClr val="292929"/>
              </a:solidFill>
              <a:latin typeface="Lato"/>
              <a:ea typeface="Lato"/>
              <a:cs typeface="Lato"/>
              <a:sym typeface="Lato"/>
            </a:endParaRPr>
          </a:p>
          <a:p>
            <a:pPr indent="-349250" lvl="2" marL="1371600" rtl="0" algn="l">
              <a:lnSpc>
                <a:spcPct val="150000"/>
              </a:lnSpc>
              <a:spcBef>
                <a:spcPts val="0"/>
              </a:spcBef>
              <a:spcAft>
                <a:spcPts val="0"/>
              </a:spcAft>
              <a:buClr>
                <a:srgbClr val="292929"/>
              </a:buClr>
              <a:buSzPts val="1900"/>
              <a:buFont typeface="Lato"/>
              <a:buChar char="■"/>
            </a:pPr>
            <a:r>
              <a:rPr b="0" lang="en" sz="1700">
                <a:solidFill>
                  <a:srgbClr val="292929"/>
                </a:solidFill>
                <a:latin typeface="Lato"/>
                <a:ea typeface="Lato"/>
                <a:cs typeface="Lato"/>
                <a:sym typeface="Lato"/>
              </a:rPr>
              <a:t>Enables to bid whatever price you want for instance capacity, providing for even greater savings if your application have </a:t>
            </a:r>
            <a:r>
              <a:rPr lang="en" sz="1700">
                <a:solidFill>
                  <a:srgbClr val="292929"/>
                </a:solidFill>
                <a:latin typeface="Lato"/>
                <a:ea typeface="Lato"/>
                <a:cs typeface="Lato"/>
                <a:sym typeface="Lato"/>
              </a:rPr>
              <a:t>flexible start and end times</a:t>
            </a:r>
            <a:r>
              <a:rPr b="0" lang="en" sz="1700">
                <a:solidFill>
                  <a:srgbClr val="292929"/>
                </a:solidFill>
                <a:latin typeface="Lato"/>
                <a:ea typeface="Lato"/>
                <a:cs typeface="Lato"/>
                <a:sym typeface="Lato"/>
              </a:rPr>
              <a:t>.</a:t>
            </a:r>
            <a:endParaRPr b="0" sz="1700">
              <a:solidFill>
                <a:srgbClr val="292929"/>
              </a:solidFill>
              <a:latin typeface="Lato"/>
              <a:ea typeface="Lato"/>
              <a:cs typeface="Lato"/>
              <a:sym typeface="Lato"/>
            </a:endParaRPr>
          </a:p>
          <a:p>
            <a:pPr indent="-336550" lvl="1" marL="914400" rtl="0" algn="l">
              <a:lnSpc>
                <a:spcPct val="150000"/>
              </a:lnSpc>
              <a:spcBef>
                <a:spcPts val="0"/>
              </a:spcBef>
              <a:spcAft>
                <a:spcPts val="0"/>
              </a:spcAft>
              <a:buClr>
                <a:srgbClr val="292929"/>
              </a:buClr>
              <a:buSzPts val="1700"/>
              <a:buFont typeface="Lato"/>
              <a:buChar char="○"/>
            </a:pPr>
            <a:r>
              <a:rPr lang="en" sz="1700">
                <a:solidFill>
                  <a:srgbClr val="292929"/>
                </a:solidFill>
                <a:latin typeface="Lato"/>
                <a:ea typeface="Lato"/>
                <a:cs typeface="Lato"/>
                <a:sym typeface="Lato"/>
              </a:rPr>
              <a:t>Dedicated Hosts</a:t>
            </a:r>
            <a:endParaRPr sz="1500">
              <a:solidFill>
                <a:srgbClr val="292929"/>
              </a:solidFill>
              <a:latin typeface="Lato"/>
              <a:ea typeface="Lato"/>
              <a:cs typeface="Lato"/>
              <a:sym typeface="Lato"/>
            </a:endParaRPr>
          </a:p>
          <a:p>
            <a:pPr indent="-336550" lvl="2" marL="1371600" rtl="0" algn="l">
              <a:lnSpc>
                <a:spcPct val="150000"/>
              </a:lnSpc>
              <a:spcBef>
                <a:spcPts val="0"/>
              </a:spcBef>
              <a:spcAft>
                <a:spcPts val="0"/>
              </a:spcAft>
              <a:buClr>
                <a:srgbClr val="292929"/>
              </a:buClr>
              <a:buSzPts val="1700"/>
              <a:buFont typeface="Lato"/>
              <a:buChar char="■"/>
            </a:pPr>
            <a:r>
              <a:rPr b="0" lang="en" sz="1700">
                <a:solidFill>
                  <a:srgbClr val="292929"/>
                </a:solidFill>
                <a:latin typeface="Lato"/>
                <a:ea typeface="Lato"/>
                <a:cs typeface="Lato"/>
                <a:sym typeface="Lato"/>
              </a:rPr>
              <a:t>Physical EC2 servers dedicated to a client. These are preferred when you have to use existing server-bound software licenses.</a:t>
            </a:r>
            <a:endParaRPr b="0" sz="1700">
              <a:solidFill>
                <a:srgbClr val="292929"/>
              </a:solidFill>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On Demand</a:t>
            </a:r>
            <a:endParaRPr sz="2800">
              <a:solidFill>
                <a:schemeClr val="dk1"/>
              </a:solidFill>
            </a:endParaRPr>
          </a:p>
        </p:txBody>
      </p:sp>
      <p:sp>
        <p:nvSpPr>
          <p:cNvPr id="698" name="Google Shape;698;p118"/>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Useful for</a:t>
            </a:r>
            <a:endParaRPr sz="19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Users that want low cost and flexibility of Amazon EC2 without any up-front payment or long term commitment.</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Applications with short term, spiky, or unpredictable workloads, that cannot be interrupted.</a:t>
            </a:r>
            <a:endParaRPr b="0" sz="17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Applications being developed and tested on Amazon EC2 for the first time.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Pay per seconds or hour basis.</a:t>
            </a:r>
            <a:endParaRPr b="0" sz="1600">
              <a:solidFill>
                <a:srgbClr val="292929"/>
              </a:solidFill>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9"/>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Reserved Pricing</a:t>
            </a:r>
            <a:endParaRPr sz="2800">
              <a:solidFill>
                <a:schemeClr val="dk1"/>
              </a:solidFill>
            </a:endParaRPr>
          </a:p>
        </p:txBody>
      </p:sp>
      <p:sp>
        <p:nvSpPr>
          <p:cNvPr id="704" name="Google Shape;704;p119"/>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2000"/>
              </a:spcBef>
              <a:spcAft>
                <a:spcPts val="0"/>
              </a:spcAft>
              <a:buClr>
                <a:schemeClr val="dk1"/>
              </a:buClr>
              <a:buSzPts val="2000"/>
              <a:buFont typeface="Lato"/>
              <a:buChar char="●"/>
            </a:pPr>
            <a:r>
              <a:rPr lang="en" sz="2000">
                <a:solidFill>
                  <a:schemeClr val="dk1"/>
                </a:solidFill>
                <a:latin typeface="Lato"/>
                <a:ea typeface="Lato"/>
                <a:cs typeface="Lato"/>
                <a:sym typeface="Lato"/>
              </a:rPr>
              <a:t>Useful for</a:t>
            </a:r>
            <a:endParaRPr sz="2000">
              <a:solidFill>
                <a:schemeClr val="dk1"/>
              </a:solidFill>
              <a:latin typeface="Lato"/>
              <a:ea typeface="Lato"/>
              <a:cs typeface="Lato"/>
              <a:sym typeface="Lato"/>
            </a:endParaRPr>
          </a:p>
          <a:p>
            <a:pPr indent="-336550" lvl="1" marL="914400" rtl="0" algn="l">
              <a:lnSpc>
                <a:spcPct val="150000"/>
              </a:lnSpc>
              <a:spcBef>
                <a:spcPts val="0"/>
              </a:spcBef>
              <a:spcAft>
                <a:spcPts val="0"/>
              </a:spcAft>
              <a:buClr>
                <a:srgbClr val="292929"/>
              </a:buClr>
              <a:buSzPts val="1700"/>
              <a:buFont typeface="Lato"/>
              <a:buChar char="○"/>
            </a:pPr>
            <a:r>
              <a:rPr b="0" lang="en" sz="1600">
                <a:solidFill>
                  <a:srgbClr val="292929"/>
                </a:solidFill>
                <a:latin typeface="Lato"/>
                <a:ea typeface="Lato"/>
                <a:cs typeface="Lato"/>
                <a:sym typeface="Lato"/>
              </a:rPr>
              <a:t>Applications with steady and predictable usage.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Applications that requires reserved capacity.</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Users are allowed to make upfront payments to reduce total computing costs even further.</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Pay per hour basis.</a:t>
            </a:r>
            <a:endParaRPr b="0" sz="1600">
              <a:solidFill>
                <a:srgbClr val="292929"/>
              </a:solidFill>
              <a:latin typeface="Lato"/>
              <a:ea typeface="Lato"/>
              <a:cs typeface="Lato"/>
              <a:sym typeface="La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0"/>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Reserved Pricing - Types</a:t>
            </a:r>
            <a:endParaRPr sz="2800">
              <a:solidFill>
                <a:schemeClr val="dk1"/>
              </a:solidFill>
            </a:endParaRPr>
          </a:p>
        </p:txBody>
      </p:sp>
      <p:sp>
        <p:nvSpPr>
          <p:cNvPr id="710" name="Google Shape;710;p120"/>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Types</a:t>
            </a:r>
            <a:endParaRPr sz="1900">
              <a:solidFill>
                <a:schemeClr val="dk1"/>
              </a:solidFill>
              <a:latin typeface="Lato"/>
              <a:ea typeface="Lato"/>
              <a:cs typeface="Lato"/>
              <a:sym typeface="Lato"/>
            </a:endParaRPr>
          </a:p>
          <a:p>
            <a:pPr indent="-336550" lvl="1" marL="914400" rtl="0" algn="l">
              <a:lnSpc>
                <a:spcPct val="150000"/>
              </a:lnSpc>
              <a:spcBef>
                <a:spcPts val="0"/>
              </a:spcBef>
              <a:spcAft>
                <a:spcPts val="0"/>
              </a:spcAft>
              <a:buClr>
                <a:srgbClr val="292929"/>
              </a:buClr>
              <a:buSzPts val="1700"/>
              <a:buFont typeface="Lato"/>
              <a:buChar char="○"/>
            </a:pPr>
            <a:r>
              <a:rPr lang="en" sz="1600">
                <a:solidFill>
                  <a:srgbClr val="292929"/>
                </a:solidFill>
                <a:latin typeface="Lato"/>
                <a:ea typeface="Lato"/>
                <a:cs typeface="Lato"/>
                <a:sym typeface="Lato"/>
              </a:rPr>
              <a:t>Standard Reserved instances.</a:t>
            </a:r>
            <a:endParaRPr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Upto 75% off on demand instances.</a:t>
            </a:r>
            <a:endParaRPr b="0"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Instance types cannot be changed after the purchase.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Convertible Reserved instances</a:t>
            </a:r>
            <a:endParaRPr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Upto 54% off on demand instances.</a:t>
            </a:r>
            <a:endParaRPr b="0"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Instance types can be changed after the purchase.</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lang="en" sz="1600">
                <a:solidFill>
                  <a:srgbClr val="292929"/>
                </a:solidFill>
                <a:latin typeface="Lato"/>
                <a:ea typeface="Lato"/>
                <a:cs typeface="Lato"/>
                <a:sym typeface="Lato"/>
              </a:rPr>
              <a:t>Schedule Reserved instances</a:t>
            </a:r>
            <a:endParaRPr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Available to launch within the time windows that you specify.</a:t>
            </a:r>
            <a:endParaRPr b="0" sz="1600">
              <a:solidFill>
                <a:srgbClr val="292929"/>
              </a:solidFill>
              <a:latin typeface="Lato"/>
              <a:ea typeface="Lato"/>
              <a:cs typeface="Lato"/>
              <a:sym typeface="Lato"/>
            </a:endParaRPr>
          </a:p>
          <a:p>
            <a:pPr indent="-330200" lvl="2" marL="13716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For a </a:t>
            </a:r>
            <a:r>
              <a:rPr lang="en" sz="1600">
                <a:solidFill>
                  <a:srgbClr val="292929"/>
                </a:solidFill>
                <a:latin typeface="Lato"/>
                <a:ea typeface="Lato"/>
                <a:cs typeface="Lato"/>
                <a:sym typeface="Lato"/>
              </a:rPr>
              <a:t>time-window predictable usage</a:t>
            </a:r>
            <a:r>
              <a:rPr b="0" lang="en" sz="1600">
                <a:solidFill>
                  <a:srgbClr val="292929"/>
                </a:solidFill>
                <a:latin typeface="Lato"/>
                <a:ea typeface="Lato"/>
                <a:cs typeface="Lato"/>
                <a:sym typeface="Lato"/>
              </a:rPr>
              <a:t>.</a:t>
            </a:r>
            <a:endParaRPr b="0" sz="1600">
              <a:solidFill>
                <a:srgbClr val="292929"/>
              </a:solidFill>
              <a:latin typeface="Lato"/>
              <a:ea typeface="Lato"/>
              <a:cs typeface="Lato"/>
              <a:sym typeface="Lato"/>
            </a:endParaRPr>
          </a:p>
          <a:p>
            <a:pPr indent="0" lvl="0" marL="1371600" rtl="0" algn="l">
              <a:lnSpc>
                <a:spcPct val="150000"/>
              </a:lnSpc>
              <a:spcBef>
                <a:spcPts val="2000"/>
              </a:spcBef>
              <a:spcAft>
                <a:spcPts val="0"/>
              </a:spcAft>
              <a:buNone/>
            </a:pPr>
            <a:r>
              <a:t/>
            </a:r>
            <a:endParaRPr b="0" sz="1600">
              <a:solidFill>
                <a:schemeClr val="accent5"/>
              </a:solidFill>
              <a:latin typeface="Lato"/>
              <a:ea typeface="Lato"/>
              <a:cs typeface="Lato"/>
              <a:sym typeface="Lato"/>
            </a:endParaRPr>
          </a:p>
          <a:p>
            <a:pPr indent="0" lvl="0" marL="1371600" rtl="0" algn="l">
              <a:lnSpc>
                <a:spcPct val="150000"/>
              </a:lnSpc>
              <a:spcBef>
                <a:spcPts val="2000"/>
              </a:spcBef>
              <a:spcAft>
                <a:spcPts val="2000"/>
              </a:spcAft>
              <a:buNone/>
            </a:pPr>
            <a:r>
              <a:t/>
            </a:r>
            <a:endParaRPr b="0" sz="1600">
              <a:solidFill>
                <a:schemeClr val="accent5"/>
              </a:solidFill>
              <a:latin typeface="Lato"/>
              <a:ea typeface="Lato"/>
              <a:cs typeface="Lato"/>
              <a:sym typeface="La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Spot instance pricing</a:t>
            </a:r>
            <a:endParaRPr sz="2800">
              <a:solidFill>
                <a:schemeClr val="dk1"/>
              </a:solidFill>
            </a:endParaRPr>
          </a:p>
        </p:txBody>
      </p:sp>
      <p:sp>
        <p:nvSpPr>
          <p:cNvPr id="716" name="Google Shape;716;p121"/>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Useful for</a:t>
            </a:r>
            <a:endParaRPr sz="19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Applications that have flexible start and end times.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Urgent compute needs for large amount of </a:t>
            </a:r>
            <a:r>
              <a:rPr lang="en" sz="1600">
                <a:solidFill>
                  <a:srgbClr val="292929"/>
                </a:solidFill>
                <a:latin typeface="Lato"/>
                <a:ea typeface="Lato"/>
                <a:cs typeface="Lato"/>
                <a:sym typeface="Lato"/>
              </a:rPr>
              <a:t>additional capacity</a:t>
            </a:r>
            <a:r>
              <a:rPr b="0" lang="en" sz="1600">
                <a:solidFill>
                  <a:srgbClr val="292929"/>
                </a:solidFill>
                <a:latin typeface="Lato"/>
                <a:ea typeface="Lato"/>
                <a:cs typeface="Lato"/>
                <a:sym typeface="Lato"/>
              </a:rPr>
              <a:t>.</a:t>
            </a:r>
            <a:endParaRPr b="0" sz="1600">
              <a:solidFill>
                <a:srgbClr val="292929"/>
              </a:solidFill>
              <a:latin typeface="Lato"/>
              <a:ea typeface="Lato"/>
              <a:cs typeface="Lato"/>
              <a:sym typeface="La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2"/>
          <p:cNvSpPr txBox="1"/>
          <p:nvPr>
            <p:ph idx="4294967295" type="title"/>
          </p:nvPr>
        </p:nvSpPr>
        <p:spPr>
          <a:xfrm>
            <a:off x="626925" y="321500"/>
            <a:ext cx="7459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chemeClr val="dk1"/>
                </a:solidFill>
              </a:rPr>
              <a:t>AWS EC2 - Dedicated Hosts pricing</a:t>
            </a:r>
            <a:endParaRPr sz="2800">
              <a:solidFill>
                <a:schemeClr val="dk1"/>
              </a:solidFill>
            </a:endParaRPr>
          </a:p>
        </p:txBody>
      </p:sp>
      <p:sp>
        <p:nvSpPr>
          <p:cNvPr id="722" name="Google Shape;722;p122"/>
          <p:cNvSpPr txBox="1"/>
          <p:nvPr>
            <p:ph idx="4294967295" type="title"/>
          </p:nvPr>
        </p:nvSpPr>
        <p:spPr>
          <a:xfrm>
            <a:off x="742225" y="885450"/>
            <a:ext cx="8500800" cy="414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2000"/>
              </a:spcBef>
              <a:spcAft>
                <a:spcPts val="0"/>
              </a:spcAft>
              <a:buClr>
                <a:schemeClr val="dk1"/>
              </a:buClr>
              <a:buSzPts val="1900"/>
              <a:buFont typeface="Lato"/>
              <a:buChar char="●"/>
            </a:pPr>
            <a:r>
              <a:rPr lang="en" sz="1900">
                <a:solidFill>
                  <a:schemeClr val="dk1"/>
                </a:solidFill>
                <a:latin typeface="Lato"/>
                <a:ea typeface="Lato"/>
                <a:cs typeface="Lato"/>
                <a:sym typeface="Lato"/>
              </a:rPr>
              <a:t>Useful for</a:t>
            </a:r>
            <a:endParaRPr sz="1900">
              <a:solidFill>
                <a:schemeClr val="dk1"/>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For licensing which does not support multi-tenancy or cloud deployments.</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Can be purchased On-demand (Hourly).</a:t>
            </a:r>
            <a:endParaRPr b="0" sz="1600">
              <a:solidFill>
                <a:srgbClr val="292929"/>
              </a:solidFill>
              <a:latin typeface="Lato"/>
              <a:ea typeface="Lato"/>
              <a:cs typeface="Lato"/>
              <a:sym typeface="Lato"/>
            </a:endParaRPr>
          </a:p>
          <a:p>
            <a:pPr indent="-330200" lvl="1" marL="914400" rtl="0" algn="l">
              <a:lnSpc>
                <a:spcPct val="150000"/>
              </a:lnSpc>
              <a:spcBef>
                <a:spcPts val="0"/>
              </a:spcBef>
              <a:spcAft>
                <a:spcPts val="0"/>
              </a:spcAft>
              <a:buClr>
                <a:srgbClr val="292929"/>
              </a:buClr>
              <a:buSzPts val="1600"/>
              <a:buFont typeface="Lato"/>
              <a:buChar char="○"/>
            </a:pPr>
            <a:r>
              <a:rPr b="0" lang="en" sz="1600">
                <a:solidFill>
                  <a:srgbClr val="292929"/>
                </a:solidFill>
                <a:latin typeface="Lato"/>
                <a:ea typeface="Lato"/>
                <a:cs typeface="Lato"/>
                <a:sym typeface="Lato"/>
              </a:rPr>
              <a:t>Can be purchased as a Reservation for up to 70% off the On-Demand price.</a:t>
            </a:r>
            <a:endParaRPr b="0" sz="1600">
              <a:solidFill>
                <a:srgbClr val="292929"/>
              </a:solidFill>
              <a:latin typeface="Lato"/>
              <a:ea typeface="Lato"/>
              <a:cs typeface="Lato"/>
              <a:sym typeface="La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123"/>
          <p:cNvPicPr preferRelativeResize="0"/>
          <p:nvPr/>
        </p:nvPicPr>
        <p:blipFill>
          <a:blip r:embed="rId3">
            <a:alphaModFix/>
          </a:blip>
          <a:stretch>
            <a:fillRect/>
          </a:stretch>
        </p:blipFill>
        <p:spPr>
          <a:xfrm>
            <a:off x="1302150" y="80350"/>
            <a:ext cx="6862350" cy="498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